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5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F7B1E-7683-4444-B6EB-4D80020601C7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239CE-2653-4F2E-A724-E1D76C6786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783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765BD-0593-4910-895D-FC7B97026147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449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946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282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6211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01437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74152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8908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24484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46680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55230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446190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979437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77007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88767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409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706924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9046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293568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621531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86067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215886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376567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526384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14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Overdragelse af fordringer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2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Factoring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14.6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752975"/>
          </a:xfrm>
        </p:spPr>
        <p:txBody>
          <a:bodyPr/>
          <a:lstStyle/>
          <a:p>
            <a:pPr marL="495300" indent="-495300"/>
            <a:r>
              <a:rPr lang="da-DK" dirty="0"/>
              <a:t>Kan have forskellige formål:</a:t>
            </a:r>
          </a:p>
          <a:p>
            <a:pPr marL="914400" lvl="1" indent="-457200"/>
            <a:r>
              <a:rPr lang="da-DK" sz="2400" dirty="0"/>
              <a:t>Administration af debitorportefølje, kundebogholderi mv.</a:t>
            </a:r>
          </a:p>
          <a:p>
            <a:pPr marL="914400" lvl="1" indent="-457200"/>
            <a:r>
              <a:rPr lang="da-DK" sz="2400" dirty="0"/>
              <a:t>Inddrivelse af fordringer, der ikke bliver betalt til tiden – inkasso</a:t>
            </a:r>
          </a:p>
          <a:p>
            <a:pPr marL="914400" lvl="1" indent="-457200"/>
            <a:r>
              <a:rPr lang="da-DK" sz="2400" dirty="0"/>
              <a:t>Forsikring eller risikoafdækning, hvis det er aftalt, at factoringselskabet skal have risikoen for, om kunderne betaler</a:t>
            </a:r>
          </a:p>
          <a:p>
            <a:pPr marL="914400" lvl="1" indent="-457200"/>
            <a:r>
              <a:rPr lang="da-DK" sz="2400" dirty="0"/>
              <a:t>Likviditet; factoringselskabet stiller likviditet til rådighed mod at få sikkerhed i fordringer eller ved at købe fordringerne</a:t>
            </a:r>
            <a:endParaRPr lang="da-DK" sz="24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41325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7906" y="1984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41438"/>
            <a:ext cx="8002587" cy="504031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Hvem kan skyldner betale til med frigørende virkning, når fordringen er overdraget?</a:t>
            </a:r>
            <a:br>
              <a:rPr lang="da-DK" dirty="0"/>
            </a:br>
            <a:endParaRPr lang="da-DK" sz="1200" dirty="0"/>
          </a:p>
          <a:p>
            <a:pPr marL="514350" indent="-457200"/>
            <a:r>
              <a:rPr lang="da-DK" sz="2400" dirty="0"/>
              <a:t>Betaling til overdrager GBL § 29, så længe skyldner er i god tro</a:t>
            </a:r>
          </a:p>
          <a:p>
            <a:pPr marL="514350" indent="-457200"/>
            <a:r>
              <a:rPr lang="da-DK" sz="2400" dirty="0"/>
              <a:t>Overdrager og erhverver skal denuntiere (give meddelelse) til skyldner, GBL § 31</a:t>
            </a:r>
          </a:p>
          <a:p>
            <a:pPr marL="514350" indent="-457200"/>
            <a:r>
              <a:rPr lang="da-DK" sz="2400" dirty="0"/>
              <a:t>Betaling til erhverver er med frigørende virkning medmindre der er en stærk ugyldighedsgrund mellem overdrager og erhverver, jf. GBL § 30 </a:t>
            </a:r>
            <a:r>
              <a:rPr lang="da-DK" sz="1800" dirty="0"/>
              <a:t>(se fig. </a:t>
            </a:r>
            <a:r>
              <a:rPr lang="da-DK" sz="1800" dirty="0" smtClean="0"/>
              <a:t>14.7</a:t>
            </a:r>
            <a:r>
              <a:rPr lang="da-DK" sz="1800" dirty="0"/>
              <a:t>)</a:t>
            </a:r>
          </a:p>
          <a:p>
            <a:pPr marL="495300" indent="-495300"/>
            <a:r>
              <a:rPr lang="da-DK" sz="2400" dirty="0"/>
              <a:t>Gælder både ordinære og ekstraordinære afdrag</a:t>
            </a:r>
            <a:r>
              <a:rPr lang="da-DK" sz="2400" b="1" dirty="0"/>
              <a:t>	</a:t>
            </a:r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2047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38713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indsigelser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4679950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Hvad sker der med skyldners indsigelser, når kreditor har overdraget fordringen til erhverver? </a:t>
            </a:r>
            <a:r>
              <a:rPr lang="da-DK" dirty="0"/>
              <a:t/>
            </a:r>
            <a:br>
              <a:rPr lang="da-DK" dirty="0"/>
            </a:br>
            <a:endParaRPr lang="da-DK" sz="1200" dirty="0"/>
          </a:p>
          <a:p>
            <a:pPr marL="514350" indent="-457200"/>
            <a:r>
              <a:rPr lang="da-DK" sz="2400" dirty="0"/>
              <a:t>Erhverver kan ikke få bedre ret end overdrager</a:t>
            </a:r>
          </a:p>
          <a:p>
            <a:pPr marL="514350" indent="-457200"/>
            <a:r>
              <a:rPr lang="da-DK" sz="2400" dirty="0"/>
              <a:t>Skyldner kan gøre samme indsigelser gældende overfor erhverver, som han kunne gøre gældende overfor kreditor, jf. GBL § 27 </a:t>
            </a:r>
            <a:r>
              <a:rPr lang="da-DK" sz="1800" dirty="0"/>
              <a:t>(Se fig. </a:t>
            </a:r>
            <a:r>
              <a:rPr lang="da-DK" sz="1800" dirty="0" smtClean="0"/>
              <a:t>14.8</a:t>
            </a:r>
            <a:r>
              <a:rPr lang="da-DK" sz="1800" dirty="0"/>
              <a:t>)</a:t>
            </a:r>
          </a:p>
          <a:p>
            <a:pPr marL="1371600" lvl="2" indent="-457200"/>
            <a:r>
              <a:rPr lang="da-DK" sz="2200" dirty="0"/>
              <a:t>Skyldner kan kun kræve nedsættelse af gælden ikke fx afhjælpning eller </a:t>
            </a:r>
            <a:r>
              <a:rPr lang="da-DK" sz="2200" dirty="0" err="1"/>
              <a:t>omlevering</a:t>
            </a:r>
            <a:endParaRPr lang="da-DK" sz="2200" dirty="0"/>
          </a:p>
          <a:p>
            <a:pPr marL="1371600" lvl="2" indent="-457200"/>
            <a:r>
              <a:rPr lang="da-DK" sz="2200" dirty="0"/>
              <a:t>Skyldner kan ikke kræve flere penge tilbage, end erhverver har modtaget, jf. KAL § 33, stk. 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79524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1886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341438"/>
            <a:ext cx="7942262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Kædeoverdragelse </a:t>
            </a:r>
            <a:r>
              <a:rPr lang="da-DK" sz="1800" dirty="0"/>
              <a:t>(se fig. </a:t>
            </a:r>
            <a:r>
              <a:rPr lang="da-DK" sz="1800" dirty="0" smtClean="0"/>
              <a:t>14.9</a:t>
            </a:r>
            <a:r>
              <a:rPr lang="da-DK" sz="1800" dirty="0"/>
              <a:t>)</a:t>
            </a:r>
          </a:p>
          <a:p>
            <a:pPr marL="914400" lvl="1" indent="-457200"/>
            <a:r>
              <a:rPr lang="da-DK" sz="2400" dirty="0"/>
              <a:t>Erhverver ikke bedre ret end overdrager, jf. GBL § 27</a:t>
            </a:r>
          </a:p>
          <a:p>
            <a:pPr marL="495300" indent="-495300"/>
            <a:r>
              <a:rPr lang="da-DK" sz="2400" dirty="0"/>
              <a:t>Dobbeltoverdragelse </a:t>
            </a:r>
            <a:r>
              <a:rPr lang="da-DK" sz="1800" dirty="0"/>
              <a:t>(se fig. </a:t>
            </a:r>
            <a:r>
              <a:rPr lang="da-DK" sz="1800" dirty="0" smtClean="0"/>
              <a:t>14.10</a:t>
            </a:r>
            <a:r>
              <a:rPr lang="da-DK" sz="1800" dirty="0"/>
              <a:t>)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U1: En erhverver ifølge aftale kan vinde over en anden aftaleerhververs ret ved at foretage </a:t>
            </a:r>
            <a:r>
              <a:rPr lang="da-DK" sz="2400" u="sng" dirty="0"/>
              <a:t>sikringsakt</a:t>
            </a:r>
            <a:r>
              <a:rPr lang="da-DK" sz="2400" dirty="0"/>
              <a:t>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U2: Udlæg får førsteret, når det er foretaget før aftaleerhververens meddelelse er kommet frem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U3: Et udlæg i fordringen er beskyttet mod andre kreditorer og aftaleerhververe i et år fra udlæg er foretaget</a:t>
            </a:r>
          </a:p>
          <a:p>
            <a:pPr marL="495300" indent="-495300"/>
            <a:endParaRPr lang="da-DK" sz="2400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164288" y="2205484"/>
            <a:ext cx="1835150" cy="1079500"/>
          </a:xfrm>
          <a:prstGeom prst="cloudCallout">
            <a:avLst>
              <a:gd name="adj1" fmla="val -59216"/>
              <a:gd name="adj2" fmla="val 8245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meddelelse</a:t>
            </a:r>
          </a:p>
        </p:txBody>
      </p:sp>
    </p:spTree>
    <p:extLst>
      <p:ext uri="{BB962C8B-B14F-4D97-AF65-F5344CB8AC3E}">
        <p14:creationId xmlns:p14="http://schemas.microsoft.com/office/powerpoint/2010/main" val="5862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392612"/>
          </a:xfrm>
        </p:spPr>
        <p:txBody>
          <a:bodyPr/>
          <a:lstStyle/>
          <a:p>
            <a:pPr marL="514350" indent="-457200"/>
            <a:r>
              <a:rPr lang="da-DK" sz="2400" dirty="0"/>
              <a:t>Betaling til den, der har gældsbrevet i hænde, GBL § 13</a:t>
            </a:r>
          </a:p>
          <a:p>
            <a:pPr marL="514350" indent="-457200"/>
            <a:r>
              <a:rPr lang="da-DK" sz="2400" dirty="0"/>
              <a:t>Skyldner kan betale </a:t>
            </a:r>
            <a:r>
              <a:rPr lang="da-DK" sz="2400" b="1" dirty="0"/>
              <a:t>ordinære afdrag</a:t>
            </a:r>
            <a:r>
              <a:rPr lang="da-DK" sz="2400" dirty="0"/>
              <a:t> til </a:t>
            </a:r>
            <a:r>
              <a:rPr lang="da-DK" sz="2400" b="1" dirty="0"/>
              <a:t>overdrager</a:t>
            </a:r>
            <a:r>
              <a:rPr lang="da-DK" sz="2400" dirty="0"/>
              <a:t>, hvis:</a:t>
            </a:r>
          </a:p>
          <a:p>
            <a:pPr marL="1371600" lvl="2" indent="-457200"/>
            <a:r>
              <a:rPr lang="da-DK" dirty="0"/>
              <a:t>Skyldner er i god tro om overdragelse til erhverver og</a:t>
            </a:r>
          </a:p>
          <a:p>
            <a:pPr marL="1371600" lvl="2" indent="-457200"/>
            <a:r>
              <a:rPr lang="da-DK" dirty="0"/>
              <a:t>Afdrag og evt. renter er forfaldne til betaling</a:t>
            </a:r>
            <a:br>
              <a:rPr lang="da-DK" dirty="0"/>
            </a:br>
            <a:r>
              <a:rPr lang="da-DK" dirty="0"/>
              <a:t>GBL § 20</a:t>
            </a:r>
          </a:p>
          <a:p>
            <a:pPr marL="514350" indent="-457200"/>
            <a:r>
              <a:rPr lang="da-DK" sz="2400" dirty="0"/>
              <a:t>Skyldner skal betale restgæld og </a:t>
            </a:r>
            <a:r>
              <a:rPr lang="da-DK" sz="2400" b="1" dirty="0"/>
              <a:t>ekstraordinære afdrag</a:t>
            </a:r>
            <a:r>
              <a:rPr lang="da-DK" sz="2400" dirty="0"/>
              <a:t> til ihændehaveren, GBL § 19</a:t>
            </a:r>
          </a:p>
          <a:p>
            <a:pPr marL="514350" indent="-457200"/>
            <a:r>
              <a:rPr lang="da-DK" sz="2400" dirty="0"/>
              <a:t>Skyldner kan kræve gældsbrevet udleveret ved indfrielse</a:t>
            </a:r>
          </a:p>
          <a:p>
            <a:pPr marL="514350" indent="-457200"/>
            <a:r>
              <a:rPr lang="da-DK" sz="2400" dirty="0"/>
              <a:t>Skyldner kan kræve at gældsbrevet får en påtegning om </a:t>
            </a:r>
            <a:r>
              <a:rPr lang="da-DK" sz="2400" b="1" dirty="0"/>
              <a:t>ekstraordinære afdrag</a:t>
            </a:r>
            <a:r>
              <a:rPr lang="da-DK" sz="2400" dirty="0"/>
              <a:t>, GBL § 21, stk. 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84506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84313"/>
            <a:ext cx="7931150" cy="3960812"/>
          </a:xfrm>
        </p:spPr>
        <p:txBody>
          <a:bodyPr/>
          <a:lstStyle/>
          <a:p>
            <a:pPr marL="514350" indent="-457200"/>
            <a:r>
              <a:rPr lang="da-DK" dirty="0"/>
              <a:t>Svage indsigelser går tabt for skyldner, når gældsbrevet er overdraget, jf. GBL § 15 hvis </a:t>
            </a:r>
            <a:r>
              <a:rPr lang="da-DK" sz="2200" dirty="0"/>
              <a:t>(Se fig. </a:t>
            </a:r>
            <a:r>
              <a:rPr lang="da-DK" sz="2200" dirty="0" smtClean="0"/>
              <a:t>14.11</a:t>
            </a:r>
            <a:r>
              <a:rPr lang="da-DK" sz="2200" dirty="0"/>
              <a:t>) </a:t>
            </a:r>
            <a:r>
              <a:rPr lang="da-DK" sz="2400" dirty="0"/>
              <a:t>:</a:t>
            </a:r>
          </a:p>
          <a:p>
            <a:pPr marL="971550" lvl="1" indent="-457200"/>
            <a:r>
              <a:rPr lang="da-DK" sz="2600" dirty="0"/>
              <a:t>Overdragelsen til erhverver er sket ved gyldig aftale</a:t>
            </a:r>
          </a:p>
          <a:p>
            <a:pPr marL="971550" lvl="1" indent="-457200"/>
            <a:r>
              <a:rPr lang="da-DK" sz="2600" dirty="0"/>
              <a:t>Erhverver er i god tro om indsigelsen</a:t>
            </a:r>
          </a:p>
          <a:p>
            <a:pPr marL="971550" lvl="1" indent="-457200"/>
            <a:r>
              <a:rPr lang="da-DK" sz="2600" dirty="0"/>
              <a:t>Den gode tro er tilstede på det tidspunkt gældsbrevet bliver overdraget fysisk</a:t>
            </a:r>
          </a:p>
          <a:p>
            <a:pPr marL="514350" indent="-457200"/>
            <a:r>
              <a:rPr lang="da-DK" dirty="0"/>
              <a:t>Skyldner bevarer stærke indsigelser også overfor en erhverver i god tro, jf. GBL § 17</a:t>
            </a:r>
          </a:p>
        </p:txBody>
      </p:sp>
    </p:spTree>
    <p:extLst>
      <p:ext uri="{BB962C8B-B14F-4D97-AF65-F5344CB8AC3E}">
        <p14:creationId xmlns:p14="http://schemas.microsoft.com/office/powerpoint/2010/main" val="91246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340768"/>
            <a:ext cx="8013700" cy="5040312"/>
          </a:xfrm>
        </p:spPr>
        <p:txBody>
          <a:bodyPr/>
          <a:lstStyle/>
          <a:p>
            <a:pPr marL="495300" indent="-495300"/>
            <a:r>
              <a:rPr lang="da-DK" sz="2200" b="1" dirty="0"/>
              <a:t>Kædeoverdragelse, GBL § 14</a:t>
            </a:r>
            <a:r>
              <a:rPr lang="da-DK" sz="2200" dirty="0"/>
              <a:t> </a:t>
            </a:r>
            <a:r>
              <a:rPr lang="da-DK" sz="1800" dirty="0"/>
              <a:t>(se fig. </a:t>
            </a:r>
            <a:r>
              <a:rPr lang="da-DK" sz="1800" dirty="0" smtClean="0"/>
              <a:t>14.12</a:t>
            </a:r>
            <a:r>
              <a:rPr lang="da-DK" sz="1800" dirty="0"/>
              <a:t>)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En </a:t>
            </a:r>
            <a:r>
              <a:rPr lang="da-DK" sz="2200" b="1" dirty="0"/>
              <a:t>aftaleerhverver</a:t>
            </a:r>
            <a:r>
              <a:rPr lang="da-DK" sz="2200" dirty="0"/>
              <a:t> (ikke retsforfølgende kreditor) kan fortrænge en tidligere indsigelse, hvis aftaleerhverver:</a:t>
            </a:r>
          </a:p>
          <a:p>
            <a:pPr marL="914400" lvl="1" indent="-457200"/>
            <a:r>
              <a:rPr lang="da-DK" sz="2200" dirty="0"/>
              <a:t>Er i god tro om indsigelsen</a:t>
            </a:r>
          </a:p>
          <a:p>
            <a:pPr marL="914400" lvl="1" indent="-457200"/>
            <a:r>
              <a:rPr lang="da-DK" sz="2200" dirty="0"/>
              <a:t>Har fået gældsbrevet udleveret</a:t>
            </a:r>
          </a:p>
          <a:p>
            <a:pPr marL="914400" lvl="1" indent="-457200"/>
            <a:r>
              <a:rPr lang="da-DK" sz="2200" dirty="0"/>
              <a:t>Har en berettiget forventning om at overdragelsen er gyldig</a:t>
            </a:r>
          </a:p>
          <a:p>
            <a:pPr marL="495300" indent="-495300" eaLnBrk="1" hangingPunct="1"/>
            <a:r>
              <a:rPr lang="da-DK" sz="2200" b="1" dirty="0"/>
              <a:t>Dobbeltoverdragelse</a:t>
            </a:r>
            <a:r>
              <a:rPr lang="da-DK" sz="2200" dirty="0"/>
              <a:t>, GBL §14 salg/GBL § 22 pant </a:t>
            </a:r>
            <a:br>
              <a:rPr lang="da-DK" sz="2200" dirty="0"/>
            </a:br>
            <a:r>
              <a:rPr lang="da-DK" sz="1800" dirty="0"/>
              <a:t>(se fig. </a:t>
            </a:r>
            <a:r>
              <a:rPr lang="da-DK" sz="1800" dirty="0" smtClean="0"/>
              <a:t>14.13 </a:t>
            </a:r>
            <a:r>
              <a:rPr lang="da-DK" sz="1800" dirty="0"/>
              <a:t>og </a:t>
            </a:r>
            <a:r>
              <a:rPr lang="da-DK" sz="1800" dirty="0" smtClean="0"/>
              <a:t>14.14</a:t>
            </a:r>
            <a:r>
              <a:rPr lang="da-DK" sz="1800" dirty="0"/>
              <a:t>)</a:t>
            </a:r>
            <a:br>
              <a:rPr lang="da-DK" sz="1800" dirty="0"/>
            </a:br>
            <a:r>
              <a:rPr lang="da-DK" sz="22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/>
              <a:t>U1: En aftaleerhverver kan vinde over en andens ret ved at foretage sikringsakten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/>
              <a:t>U2: Et udlæg i gældsbrevet er beskyttet mod andre kreditorer fra udlægget er foretaget</a:t>
            </a:r>
          </a:p>
          <a:p>
            <a:pPr marL="914400" lvl="1" indent="-457200">
              <a:buFont typeface="Arial" charset="0"/>
              <a:buNone/>
            </a:pPr>
            <a:endParaRPr lang="da-DK" sz="2200" dirty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01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844675"/>
            <a:ext cx="8002587" cy="4176713"/>
          </a:xfrm>
        </p:spPr>
        <p:txBody>
          <a:bodyPr/>
          <a:lstStyle/>
          <a:p>
            <a:pPr marL="514350" indent="-457200"/>
            <a:r>
              <a:rPr lang="da-DK" sz="2400" dirty="0"/>
              <a:t>Som simple gældsbreve, jf. GBL § 26, stk. 2</a:t>
            </a:r>
          </a:p>
          <a:p>
            <a:pPr marL="514350" indent="-457200"/>
            <a:r>
              <a:rPr lang="da-DK" sz="2400" dirty="0"/>
              <a:t>Betaling til overdrager jf. GBL § 29, så længe skyldner er i god tro</a:t>
            </a:r>
          </a:p>
          <a:p>
            <a:pPr marL="514350" indent="-457200"/>
            <a:r>
              <a:rPr lang="da-DK" sz="2400" dirty="0"/>
              <a:t>Når erhverver har foretaget sin sikringsakt (tinglysning), kan skyldner betale med frigørende virkning til den nu tinglyste erhverver </a:t>
            </a:r>
          </a:p>
          <a:p>
            <a:pPr marL="514350" indent="-457200"/>
            <a:r>
              <a:rPr lang="da-DK" sz="2400" dirty="0"/>
              <a:t>Gælder både ordinære og ekstraordinære afdrag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  <a:endParaRPr lang="da-DK" sz="20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67333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844675"/>
            <a:ext cx="8015287" cy="4105275"/>
          </a:xfrm>
        </p:spPr>
        <p:txBody>
          <a:bodyPr/>
          <a:lstStyle/>
          <a:p>
            <a:pPr marL="495300" indent="-495300"/>
            <a:r>
              <a:rPr lang="da-DK" dirty="0"/>
              <a:t>Som simple gældsbreve, jf. GBL § 26, stk. 2</a:t>
            </a:r>
          </a:p>
          <a:p>
            <a:pPr marL="514350" indent="-457200"/>
            <a:r>
              <a:rPr lang="da-DK" dirty="0"/>
              <a:t>Erhverver kan ikke få bedre ret end overdrager</a:t>
            </a:r>
          </a:p>
          <a:p>
            <a:pPr marL="514350" indent="-457200"/>
            <a:r>
              <a:rPr lang="da-DK" dirty="0"/>
              <a:t>Skyldner kan gøre samme indsigelser gældende overfor erhverver, som han kunne gøre gældende overfor kreditor, jf. GBL § 27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422798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Kædeoverdragelse </a:t>
            </a:r>
            <a:r>
              <a:rPr lang="da-DK" sz="1800" dirty="0"/>
              <a:t>(se fig. </a:t>
            </a:r>
            <a:r>
              <a:rPr lang="da-DK" sz="1800" dirty="0" smtClean="0"/>
              <a:t>14.15</a:t>
            </a:r>
            <a:r>
              <a:rPr lang="da-DK" sz="1800" dirty="0"/>
              <a:t>)</a:t>
            </a:r>
          </a:p>
          <a:p>
            <a:pPr marL="914400" lvl="1" indent="-457200"/>
            <a:r>
              <a:rPr lang="da-DK" sz="2400" dirty="0"/>
              <a:t>Som et simpelt gældsbrev, jf. GBL § 26, stk. 2</a:t>
            </a:r>
          </a:p>
          <a:p>
            <a:pPr marL="914400" lvl="1" indent="-457200"/>
            <a:r>
              <a:rPr lang="da-DK" sz="2400" dirty="0"/>
              <a:t>Erhverver ikke bedre ret end overdrager, jf. GBL § 27</a:t>
            </a:r>
          </a:p>
          <a:p>
            <a:pPr marL="495300" indent="-495300"/>
            <a:r>
              <a:rPr lang="da-DK" sz="2400" dirty="0"/>
              <a:t>Dobbeltoverdragelse </a:t>
            </a:r>
            <a:r>
              <a:rPr lang="da-DK" sz="1800" dirty="0"/>
              <a:t>(se fig. </a:t>
            </a:r>
            <a:r>
              <a:rPr lang="da-DK" sz="1800" dirty="0" smtClean="0"/>
              <a:t>14.16</a:t>
            </a:r>
            <a:r>
              <a:rPr lang="da-DK" sz="1800" dirty="0"/>
              <a:t>)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U:	En senere rettighedshaver kan fortrænge en tidligere stiftet ret, hvis:</a:t>
            </a:r>
          </a:p>
          <a:p>
            <a:pPr lvl="2"/>
            <a:r>
              <a:rPr lang="da-DK" dirty="0"/>
              <a:t>Senere rettighedshaver har tinglyst først</a:t>
            </a:r>
            <a:br>
              <a:rPr lang="da-DK" dirty="0"/>
            </a:br>
            <a:r>
              <a:rPr lang="da-DK" dirty="0"/>
              <a:t>En aftaleerhverver skal være i god tro på tinglysningstidspunktet</a:t>
            </a:r>
          </a:p>
          <a:p>
            <a:pPr marL="495300" indent="-495300"/>
            <a:endParaRPr lang="da-DK" sz="2400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89281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71600" y="116632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Overdragelse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19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</a:t>
            </a:r>
            <a:r>
              <a:rPr lang="da-DK" b="1" dirty="0" smtClean="0"/>
              <a:t>14 </a:t>
            </a:r>
            <a:r>
              <a:rPr lang="da-DK" b="1" dirty="0"/>
              <a:t>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Forskellige rettighedskonflikter</a:t>
            </a:r>
          </a:p>
          <a:p>
            <a:pPr lvl="1"/>
            <a:r>
              <a:rPr lang="da-DK" sz="2400" dirty="0"/>
              <a:t>Indsigelser fra skyldner (A og B)</a:t>
            </a:r>
          </a:p>
          <a:p>
            <a:pPr lvl="1"/>
            <a:r>
              <a:rPr lang="da-DK" sz="2400" dirty="0"/>
              <a:t>Forholdet mellem overdrager og erhverver (B og C)</a:t>
            </a:r>
          </a:p>
          <a:p>
            <a:pPr lvl="1"/>
            <a:r>
              <a:rPr lang="da-DK" sz="2400" dirty="0"/>
              <a:t>Betalingslegitimation</a:t>
            </a:r>
          </a:p>
          <a:p>
            <a:pPr lvl="1"/>
            <a:r>
              <a:rPr lang="da-DK" sz="2400" dirty="0"/>
              <a:t>Skyldners indsigelser overfor erhverver (A og C)</a:t>
            </a:r>
          </a:p>
          <a:p>
            <a:pPr lvl="1"/>
            <a:r>
              <a:rPr lang="da-DK" sz="2400" dirty="0"/>
              <a:t>Konflikt mellem senere erhververe (B og D  eller C og D)</a:t>
            </a:r>
          </a:p>
          <a:p>
            <a:pPr marL="457200" lvl="1" indent="0">
              <a:buNone/>
            </a:pPr>
            <a:r>
              <a:rPr lang="da-DK" sz="1800" i="1" dirty="0"/>
              <a:t>Se figur </a:t>
            </a:r>
            <a:r>
              <a:rPr lang="da-DK" sz="1800" i="1" dirty="0" smtClean="0"/>
              <a:t>14.1</a:t>
            </a:r>
            <a:endParaRPr lang="da-DK" sz="1800" i="1" dirty="0"/>
          </a:p>
          <a:p>
            <a:r>
              <a:rPr lang="da-DK" dirty="0"/>
              <a:t>Løsning af konflikterne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7249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917700"/>
            <a:ext cx="8002587" cy="5040313"/>
          </a:xfrm>
        </p:spPr>
        <p:txBody>
          <a:bodyPr/>
          <a:lstStyle/>
          <a:p>
            <a:pPr marL="514350" indent="-457200"/>
            <a:r>
              <a:rPr lang="da-DK" sz="2400" dirty="0"/>
              <a:t>Betaling til den tinglyste kreditor, TL § 29, stk. 1,</a:t>
            </a:r>
          </a:p>
          <a:p>
            <a:pPr marL="514350" indent="-457200"/>
            <a:r>
              <a:rPr lang="da-DK" sz="2400" dirty="0"/>
              <a:t>Skyldner kan betale </a:t>
            </a:r>
            <a:r>
              <a:rPr lang="da-DK" sz="2400" b="1" dirty="0"/>
              <a:t>ordinære afdrag</a:t>
            </a:r>
            <a:r>
              <a:rPr lang="da-DK" sz="2400" dirty="0"/>
              <a:t> til overdrager, jf. TL § 29, stk. 2, hvis:</a:t>
            </a:r>
          </a:p>
          <a:p>
            <a:pPr marL="971550" lvl="1" indent="-457200"/>
            <a:r>
              <a:rPr lang="da-DK" sz="2400" dirty="0"/>
              <a:t>Skyldner er i god tro om overdragelse til erhverver og</a:t>
            </a:r>
          </a:p>
          <a:p>
            <a:pPr marL="971550" lvl="1" indent="-457200"/>
            <a:r>
              <a:rPr lang="da-DK" sz="2400" dirty="0"/>
              <a:t>Afdrag og evt. renter er forfaldne til betaling</a:t>
            </a:r>
          </a:p>
          <a:p>
            <a:pPr marL="514350" indent="-457200"/>
            <a:r>
              <a:rPr lang="da-DK" sz="2400" dirty="0"/>
              <a:t>Ved betaling af hele gælden kan skyldner krævet, at pantet skal aflyses, TL § 29a</a:t>
            </a:r>
          </a:p>
          <a:p>
            <a:pPr marL="514350" indent="-457200"/>
            <a:r>
              <a:rPr lang="da-DK" sz="2400" dirty="0"/>
              <a:t>Skyldner kan kræve at pantebrevet bliver nedlyst ved betaling af </a:t>
            </a:r>
            <a:r>
              <a:rPr lang="da-DK" sz="2400" b="1" dirty="0"/>
              <a:t>ekstraordinære afdrag</a:t>
            </a:r>
            <a:r>
              <a:rPr lang="da-DK" sz="2400" dirty="0"/>
              <a:t>, TL § 29b, stk. 1</a:t>
            </a:r>
            <a:endParaRPr lang="da-DK" sz="2400" b="1" dirty="0"/>
          </a:p>
          <a:p>
            <a:pPr marL="495300" indent="-495300">
              <a:buFont typeface="Arial" charset="0"/>
              <a:buNone/>
            </a:pPr>
            <a:r>
              <a:rPr lang="da-DK" sz="2400" b="1" dirty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  <a:endParaRPr lang="da-DK" sz="20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4099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628775"/>
            <a:ext cx="8002587" cy="5040313"/>
          </a:xfrm>
        </p:spPr>
        <p:txBody>
          <a:bodyPr/>
          <a:lstStyle/>
          <a:p>
            <a:pPr marL="514350" indent="-457200"/>
            <a:r>
              <a:rPr lang="da-DK" sz="2400" dirty="0"/>
              <a:t>Som omsætningsgældsbreve, jf. TL § 27a</a:t>
            </a:r>
          </a:p>
          <a:p>
            <a:pPr marL="514350" indent="-457200"/>
            <a:r>
              <a:rPr lang="da-DK" sz="2400" dirty="0"/>
              <a:t>Svage indsigelser går tabt for skyldner, når gældsbrevet er overdraget, jf. GBL § 15 hvis:</a:t>
            </a:r>
          </a:p>
          <a:p>
            <a:pPr marL="971550" lvl="1" indent="-457200"/>
            <a:r>
              <a:rPr lang="da-DK" sz="2400" dirty="0"/>
              <a:t>Overdragelsen er tinglyst</a:t>
            </a:r>
          </a:p>
          <a:p>
            <a:pPr marL="971550" lvl="1" indent="-457200"/>
            <a:r>
              <a:rPr lang="da-DK" sz="2400" dirty="0"/>
              <a:t>Erhverver er i god tro om indsigelsen</a:t>
            </a:r>
          </a:p>
          <a:p>
            <a:pPr marL="971550" lvl="1" indent="-457200"/>
            <a:r>
              <a:rPr lang="da-DK" sz="2400" dirty="0"/>
              <a:t>Den gode tro er tilstede på det tidspunktet hvor erhverver får tinglyst sin ret, jf. TL § 5</a:t>
            </a:r>
          </a:p>
          <a:p>
            <a:pPr marL="971550" lvl="1" indent="-457200"/>
            <a:r>
              <a:rPr lang="da-DK" sz="2400" dirty="0"/>
              <a:t>Overdragelsen til erhverver er fra den person, der havde ret til at disponere ifølge tingbogen</a:t>
            </a:r>
          </a:p>
          <a:p>
            <a:pPr marL="514350" indent="-457200"/>
            <a:r>
              <a:rPr lang="da-DK" sz="2400" dirty="0"/>
              <a:t>Skyldner bevarer stærke indsigelser også overfor en erhverver i god tro, jf. TL § 27a, stk. 2 og GBL § 17</a:t>
            </a:r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133885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773238"/>
            <a:ext cx="8015287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Som omsætningsgældsbrev, jf. TL § 27b</a:t>
            </a:r>
          </a:p>
          <a:p>
            <a:pPr marL="495300" indent="-495300"/>
            <a:r>
              <a:rPr lang="da-DK" sz="2400" dirty="0"/>
              <a:t>Kædeoverdragelse (se fig. </a:t>
            </a:r>
            <a:r>
              <a:rPr lang="da-DK" sz="2400" dirty="0" smtClean="0"/>
              <a:t>14.17</a:t>
            </a:r>
            <a:r>
              <a:rPr lang="da-DK" sz="2400" dirty="0"/>
              <a:t>)</a:t>
            </a:r>
            <a:br>
              <a:rPr lang="da-DK" sz="2400" dirty="0"/>
            </a:br>
            <a:r>
              <a:rPr lang="da-DK" sz="2400" dirty="0"/>
              <a:t>En </a:t>
            </a:r>
            <a:r>
              <a:rPr lang="da-DK" sz="2400" b="1" dirty="0"/>
              <a:t>aftaleerhverver</a:t>
            </a:r>
            <a:r>
              <a:rPr lang="da-DK" sz="2400" dirty="0"/>
              <a:t> (ikke kreditor) kan fortrænge en tidligere indsigelse hvis:</a:t>
            </a:r>
          </a:p>
          <a:p>
            <a:pPr marL="914400" lvl="1" indent="-457200"/>
            <a:r>
              <a:rPr lang="da-DK" sz="2400" dirty="0"/>
              <a:t>Aftaleerhverver er i god tro om indsigelsen</a:t>
            </a:r>
          </a:p>
          <a:p>
            <a:pPr marL="914400" lvl="1" indent="-457200"/>
            <a:r>
              <a:rPr lang="da-DK" sz="2400" dirty="0"/>
              <a:t>Aftaleerhverver har tinglyst sin ret til pantebrevet</a:t>
            </a:r>
          </a:p>
          <a:p>
            <a:pPr marL="914400" lvl="1" indent="-457200"/>
            <a:r>
              <a:rPr lang="da-DK" sz="2400" dirty="0"/>
              <a:t>Overdrager havde tinglyst ret til pantebrevet</a:t>
            </a:r>
          </a:p>
          <a:p>
            <a:pPr marL="495300" indent="-495300" eaLnBrk="1" hangingPunct="1"/>
            <a:r>
              <a:rPr lang="da-DK" sz="2400" dirty="0"/>
              <a:t>Dobbeltoverdragelse</a:t>
            </a:r>
          </a:p>
          <a:p>
            <a:pPr marL="914400" lvl="1" indent="-457200" eaLnBrk="1" hangingPunct="1"/>
            <a:r>
              <a:rPr lang="da-DK" sz="2400" dirty="0"/>
              <a:t>Som simple pantebreve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62763" y="4785606"/>
            <a:ext cx="1835150" cy="1079500"/>
          </a:xfrm>
          <a:prstGeom prst="cloudCallout">
            <a:avLst>
              <a:gd name="adj1" fmla="val -125900"/>
              <a:gd name="adj2" fmla="val -4252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</a:t>
            </a:r>
          </a:p>
          <a:p>
            <a:pPr algn="ctr"/>
            <a:r>
              <a:rPr lang="da-DK" sz="1400" b="1" dirty="0">
                <a:solidFill>
                  <a:schemeClr val="bg1"/>
                </a:solidFill>
              </a:rPr>
              <a:t>tinglysning</a:t>
            </a:r>
          </a:p>
        </p:txBody>
      </p:sp>
    </p:spTree>
    <p:extLst>
      <p:ext uri="{BB962C8B-B14F-4D97-AF65-F5344CB8AC3E}">
        <p14:creationId xmlns:p14="http://schemas.microsoft.com/office/powerpoint/2010/main" val="92964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1.1 Skyldners indsigelser (A-B) 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da-DK" sz="1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da-DK" sz="18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 figur </a:t>
            </a:r>
            <a:r>
              <a:rPr lang="da-DK" sz="1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14.2</a:t>
            </a:r>
            <a:r>
              <a:rPr lang="da-DK" sz="18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) 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39888"/>
            <a:ext cx="7931150" cy="4525962"/>
          </a:xfrm>
        </p:spPr>
        <p:txBody>
          <a:bodyPr/>
          <a:lstStyle/>
          <a:p>
            <a:r>
              <a:rPr lang="da-DK" sz="2400" dirty="0"/>
              <a:t>Skyldner kan gøre alle indsigelser gældende overfor oprindelig kreditor, jf. GBL § 1 fx:</a:t>
            </a:r>
          </a:p>
          <a:p>
            <a:pPr lvl="1"/>
            <a:r>
              <a:rPr lang="da-DK" sz="2400" dirty="0"/>
              <a:t>Indsigelse efter aftaleloven – ugyldighedsgrunde, fx svig</a:t>
            </a:r>
          </a:p>
          <a:p>
            <a:pPr lvl="1"/>
            <a:r>
              <a:rPr lang="da-DK" sz="2400" dirty="0"/>
              <a:t>Indsigelse om mangler efter købeloven</a:t>
            </a:r>
          </a:p>
          <a:p>
            <a:pPr>
              <a:buFont typeface="Arial" charset="0"/>
              <a:buNone/>
            </a:pPr>
            <a:endParaRPr lang="da-DK" sz="2400" dirty="0"/>
          </a:p>
          <a:p>
            <a:pPr>
              <a:buFont typeface="Arial" charset="0"/>
              <a:buNone/>
            </a:pPr>
            <a:r>
              <a:rPr lang="da-DK" sz="2400" b="1" dirty="0"/>
              <a:t>	Det har ikke betydning om kravet er en simpel fordring, et gældsbrev eller et pantebrev</a:t>
            </a:r>
            <a:br>
              <a:rPr lang="da-DK" sz="2400" b="1" dirty="0"/>
            </a:br>
            <a:endParaRPr lang="da-DK" sz="2400" b="1" dirty="0"/>
          </a:p>
          <a:p>
            <a:pPr eaLnBrk="1" hangingPunct="1"/>
            <a:r>
              <a:rPr lang="da-DK" sz="2400" dirty="0"/>
              <a:t>Indsigelsen kan betyde, at skyldner skal betale mindre end der står i gældsbrevet eller måske slet ingenting</a:t>
            </a:r>
          </a:p>
        </p:txBody>
      </p:sp>
    </p:spTree>
    <p:extLst>
      <p:ext uri="{BB962C8B-B14F-4D97-AF65-F5344CB8AC3E}">
        <p14:creationId xmlns:p14="http://schemas.microsoft.com/office/powerpoint/2010/main" val="7608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42743" y="3413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1.2 Forholdet mellem overdrager og erhverver (B-C) </a:t>
            </a:r>
            <a:r>
              <a:rPr lang="da-DK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</a:t>
            </a:r>
            <a:r>
              <a:rPr lang="da-DK" sz="1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14.3</a:t>
            </a:r>
            <a:r>
              <a:rPr lang="da-DK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)</a:t>
            </a:r>
            <a:r>
              <a:rPr lang="da-DK" sz="18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18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18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525962"/>
          </a:xfrm>
        </p:spPr>
        <p:txBody>
          <a:bodyPr/>
          <a:lstStyle/>
          <a:p>
            <a:pPr marL="495300" indent="-495300"/>
            <a:r>
              <a:rPr lang="da-DK" sz="2400" dirty="0"/>
              <a:t>Fordringer kan overdrages (sælges eller pantsættes) som andre aktiver</a:t>
            </a:r>
          </a:p>
          <a:p>
            <a:pPr marL="495300" indent="-495300"/>
            <a:r>
              <a:rPr lang="da-DK" sz="2400" b="1" dirty="0"/>
              <a:t>Fx kan købekontrakt med ejendomsforbehold sælges:</a:t>
            </a:r>
          </a:p>
          <a:p>
            <a:pPr marL="495300" indent="-495300">
              <a:buFont typeface="Arial" charset="0"/>
              <a:buNone/>
            </a:pPr>
            <a:r>
              <a:rPr lang="da-DK" sz="1800" dirty="0"/>
              <a:t>	(Se fig. </a:t>
            </a:r>
            <a:r>
              <a:rPr lang="da-DK" sz="1800" dirty="0" smtClean="0"/>
              <a:t>14.4</a:t>
            </a:r>
            <a:r>
              <a:rPr lang="da-DK" sz="1800" dirty="0"/>
              <a:t>)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Kunden køber bil og underskriver købekontrakt til bilsælger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Bilsælger sælger købekontrakten til finansieringsselskab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Kunden skal nu betale til finansieringsselskabet,</a:t>
            </a:r>
          </a:p>
          <a:p>
            <a:pPr marL="495300" indent="-495300"/>
            <a:r>
              <a:rPr lang="da-DK" sz="2400" dirty="0"/>
              <a:t>Overdrager indestår for, at fordringen består</a:t>
            </a:r>
            <a:br>
              <a:rPr lang="da-DK" sz="2400" dirty="0"/>
            </a:br>
            <a:r>
              <a:rPr lang="da-DK" sz="2400" dirty="0"/>
              <a:t>jf. GBL § 9</a:t>
            </a:r>
          </a:p>
          <a:p>
            <a:pPr marL="495300" indent="-495300"/>
            <a:r>
              <a:rPr lang="da-DK" sz="2400" dirty="0"/>
              <a:t>Overdrager indestår ikke for skyldners betalingsevne</a:t>
            </a:r>
            <a:br>
              <a:rPr lang="da-DK" sz="2400" dirty="0"/>
            </a:br>
            <a:r>
              <a:rPr lang="da-DK" sz="2400" dirty="0"/>
              <a:t>jf. GBL § 10</a:t>
            </a:r>
          </a:p>
          <a:p>
            <a:pPr marL="0" indent="0">
              <a:buNone/>
            </a:pPr>
            <a:endParaRPr lang="da-DK" sz="2600" dirty="0"/>
          </a:p>
          <a:p>
            <a:pPr marL="457200" lvl="1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43766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9776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979488"/>
            <a:ext cx="8002587" cy="5040312"/>
          </a:xfrm>
        </p:spPr>
        <p:txBody>
          <a:bodyPr/>
          <a:lstStyle/>
          <a:p>
            <a:endParaRPr lang="da-DK" dirty="0"/>
          </a:p>
          <a:p>
            <a:pPr marL="0" indent="0">
              <a:buNone/>
            </a:pPr>
            <a:r>
              <a:rPr lang="da-DK" b="1" dirty="0"/>
              <a:t>Hvem kan skyldner betale til med frigørende virkning, når fordringen er overdraget?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Betaler skyldner ikke med frigørende virkning, kan han risikere at skulle betale igen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 - svaret afhænger af, hvilket type kravet er.</a:t>
            </a:r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68817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13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1.4 Skyldners indsigelser overfor erhverver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412875"/>
            <a:ext cx="8013700" cy="4679950"/>
          </a:xfrm>
        </p:spPr>
        <p:txBody>
          <a:bodyPr/>
          <a:lstStyle/>
          <a:p>
            <a:endParaRPr lang="da-DK" sz="2800" dirty="0"/>
          </a:p>
          <a:p>
            <a:pPr marL="0" indent="0">
              <a:buNone/>
            </a:pPr>
            <a:r>
              <a:rPr lang="da-DK" sz="2800" b="1" dirty="0"/>
              <a:t>Hvad sker der med skyldners indsigelser, når kreditor har overdraget fordringen til erhverver?</a:t>
            </a:r>
            <a:r>
              <a:rPr lang="da-DK" b="1" dirty="0"/>
              <a:t> 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Skyldner kan gøre alle indsigelser gældende overfor kreditor – men ikke, når kreditor har overdraget kravet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 - svaret afhænger af, hvilken type kravet er.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67599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1.5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Konflikter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(C-D)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3817937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Når en fordring overdrages flere gange  kan der opstå konflikter mellem de forskellige erhververe</a:t>
            </a:r>
          </a:p>
          <a:p>
            <a:pPr marL="914400" lvl="1" indent="-457200"/>
            <a:r>
              <a:rPr lang="da-DK" dirty="0"/>
              <a:t>Kædeoverdragelse</a:t>
            </a:r>
          </a:p>
          <a:p>
            <a:pPr marL="1371600" lvl="2" indent="-457200"/>
            <a:r>
              <a:rPr lang="da-DK" dirty="0"/>
              <a:t>Fx hvis der er en indsigelse om svig i den tidligere overdragelse, så den sælger, man har købt fordringen af, ikke rigtigt ejede den </a:t>
            </a:r>
          </a:p>
          <a:p>
            <a:pPr marL="914400" lvl="1" indent="-457200"/>
            <a:r>
              <a:rPr lang="da-DK" dirty="0"/>
              <a:t>Dobbeltoverdragelse</a:t>
            </a:r>
          </a:p>
          <a:p>
            <a:pPr marL="1371600" lvl="2" indent="-457200"/>
            <a:r>
              <a:rPr lang="da-DK" dirty="0"/>
              <a:t> Fx hvis den samme fordring er overdraget to gange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Løsningen afhænger af, hvilken type krav der er tale om</a:t>
            </a:r>
          </a:p>
        </p:txBody>
      </p:sp>
    </p:spTree>
    <p:extLst>
      <p:ext uri="{BB962C8B-B14F-4D97-AF65-F5344CB8AC3E}">
        <p14:creationId xmlns:p14="http://schemas.microsoft.com/office/powerpoint/2010/main" val="333013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13494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Hvordan løses konflikterne med de forskellige fordringer</a:t>
            </a:r>
          </a:p>
          <a:p>
            <a:r>
              <a:rPr lang="da-DK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oversigtsskema i afsnit 3)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771650"/>
            <a:ext cx="8002587" cy="381793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Løsningen af de forskellige konflikter løses forskelligt afhængigt af fordringens type, der skelnes mellem:</a:t>
            </a:r>
          </a:p>
          <a:p>
            <a:r>
              <a:rPr lang="da-DK" dirty="0"/>
              <a:t>Simple fordringer/simple gældsbreve</a:t>
            </a:r>
          </a:p>
          <a:p>
            <a:r>
              <a:rPr lang="da-DK" dirty="0"/>
              <a:t>Omsætningsgældsbreve</a:t>
            </a:r>
          </a:p>
          <a:p>
            <a:r>
              <a:rPr lang="da-DK" dirty="0"/>
              <a:t>Simple pantebreve</a:t>
            </a:r>
          </a:p>
          <a:p>
            <a:r>
              <a:rPr lang="da-DK" dirty="0"/>
              <a:t>Omsætningspantebreve</a:t>
            </a:r>
          </a:p>
          <a:p>
            <a:pPr marL="0" indent="0">
              <a:buNone/>
            </a:pPr>
            <a:r>
              <a:rPr lang="da-DK" sz="1800" i="1" dirty="0"/>
              <a:t>Læs mere om de enkelte typer af fordringer i kapitel </a:t>
            </a:r>
            <a:r>
              <a:rPr lang="da-DK" sz="1800" i="1" dirty="0" smtClean="0"/>
              <a:t>13.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251941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76672"/>
            <a:ext cx="7931150" cy="4525962"/>
          </a:xfrm>
        </p:spPr>
        <p:txBody>
          <a:bodyPr/>
          <a:lstStyle/>
          <a:p>
            <a:r>
              <a:rPr lang="da-DK" dirty="0"/>
              <a:t>Simple fordringer og simple gældsbreve behandles ens efter reglerne i gældsbrevsloven om simple gældsbreve</a:t>
            </a:r>
          </a:p>
          <a:p>
            <a:pPr marL="495300" indent="-495300"/>
            <a:r>
              <a:rPr lang="da-DK" dirty="0"/>
              <a:t>Overdragelse af fordringer kan ske til eje eller pant</a:t>
            </a:r>
          </a:p>
          <a:p>
            <a:pPr marL="914400" lvl="1" indent="-457200"/>
            <a:r>
              <a:rPr lang="da-DK" b="1" dirty="0"/>
              <a:t>Fakturabelåning</a:t>
            </a:r>
            <a:r>
              <a:rPr lang="da-DK" dirty="0"/>
              <a:t> er ofte overdragelse af enkelte (større) fordringer til en bank </a:t>
            </a:r>
            <a:r>
              <a:rPr lang="da-DK" sz="1800" dirty="0"/>
              <a:t>(Se figur </a:t>
            </a:r>
            <a:r>
              <a:rPr lang="da-DK" sz="1800" dirty="0" smtClean="0"/>
              <a:t>14.5</a:t>
            </a:r>
            <a:r>
              <a:rPr lang="da-DK" sz="1800" dirty="0"/>
              <a:t>)</a:t>
            </a:r>
            <a:endParaRPr lang="da-DK" dirty="0"/>
          </a:p>
          <a:p>
            <a:pPr marL="914400" lvl="1" indent="-457200"/>
            <a:r>
              <a:rPr lang="da-DK" b="1" dirty="0"/>
              <a:t>Factoring</a:t>
            </a:r>
            <a:r>
              <a:rPr lang="da-DK" dirty="0"/>
              <a:t> er typisk overdragelse af alle virksomhedens krav til et finansieringsselskab </a:t>
            </a:r>
            <a:r>
              <a:rPr lang="da-DK" sz="1800" dirty="0"/>
              <a:t>(Se figur </a:t>
            </a:r>
            <a:r>
              <a:rPr lang="da-DK" sz="1800" dirty="0" smtClean="0"/>
              <a:t>14.6</a:t>
            </a:r>
            <a:r>
              <a:rPr lang="da-DK" sz="1800" dirty="0"/>
              <a:t>)</a:t>
            </a:r>
          </a:p>
          <a:p>
            <a:pPr marL="914400" lvl="1" indent="-457200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463264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1176</Words>
  <Application>Microsoft Office PowerPoint</Application>
  <PresentationFormat>Skærmshow (4:3)</PresentationFormat>
  <Paragraphs>173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22</vt:i4>
      </vt:variant>
    </vt:vector>
  </HeadingPairs>
  <TitlesOfParts>
    <vt:vector size="24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34</cp:revision>
  <dcterms:created xsi:type="dcterms:W3CDTF">2015-07-14T11:20:10Z</dcterms:created>
  <dcterms:modified xsi:type="dcterms:W3CDTF">2018-08-16T13:26:21Z</dcterms:modified>
</cp:coreProperties>
</file>