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810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4"/>
          <p:cNvSpPr txBox="1">
            <a:spLocks noChangeArrowheads="1"/>
          </p:cNvSpPr>
          <p:nvPr/>
        </p:nvSpPr>
        <p:spPr bwMode="auto">
          <a:xfrm>
            <a:off x="1069644" y="2198397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11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Kreditaftaler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48841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01663" y="1988840"/>
            <a:ext cx="7942337" cy="34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er en aftale mellem køber og sælger om, at sælger kan tage varen tilbage, hvis køber ikke betaler afdrag efter kreditaftalen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kan være en del af kreditaftalen, men sælger kan også vælge ikke at tage ejendomsforbehold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aftaler om kreditkøb er det udelukkende muligt at bruge ejendomsforbehold, der kan ikke tages underpant i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13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4.1 Formkrav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403648" y="1628800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ejendomsforbehold skal være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Aftalt skriftligt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Senest ved overgivelsen af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Købet skal udgøre mindst 2.000 kr.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Kreditaftalen må ikke være en kontoaftale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skal betale en udbetaling på mindst 20 %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Ellers er ejendomsforbeholdet ugyldigt, jf. KAL § 34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Desuden skal ejendomsforbehold i motorkøretøjer tinglyses i bilbogen, jf. TL § 42d, stk. 1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567487" y="1628800"/>
            <a:ext cx="2613025" cy="2016125"/>
          </a:xfrm>
          <a:prstGeom prst="cloudCallout">
            <a:avLst>
              <a:gd name="adj1" fmla="val -11806"/>
              <a:gd name="adj2" fmla="val 671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Ingen krav om udbetaling i handelskøb og civilkøb </a:t>
            </a:r>
          </a:p>
        </p:txBody>
      </p:sp>
    </p:spTree>
    <p:extLst>
      <p:ext uri="{BB962C8B-B14F-4D97-AF65-F5344CB8AC3E}">
        <p14:creationId xmlns:p14="http://schemas.microsoft.com/office/powerpoint/2010/main" val="66911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 bwMode="auto">
          <a:xfrm>
            <a:off x="950912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4.3 Konflikt med senere rettigheder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238175" y="1556321"/>
            <a:ext cx="794233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gyldigt stiftet ejendomsforbehold beskytter sælgers ejendomsret til aktivet overfor købers andre kreditorer og aftaleerhververe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en godtroende forbruger har købt aktivet med ejendomsforbehold, kan køber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ekstingvere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sælgers ejendomsforbehold hvis: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U1: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har givet tilladelse til videresalg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U2: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 har opført sig passivt eller særlig uforsigtigt, og aktivet er udleveret til køber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U3: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Forhandlergrundsætningen – sælger er klar over, at køber er forhandler af aktivet, og aktivet er udleveret til køber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53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51988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5. Forbud mod pantsætning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 bwMode="auto">
          <a:xfrm>
            <a:off x="1288302" y="1535113"/>
            <a:ext cx="371574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1293577" y="2060848"/>
            <a:ext cx="3741812" cy="3951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KAL § 34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er sælgers indtil varen er betalt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sælger vil have sikkerhed i kreditkøb har sælger udelukkende mulighed for at tage ejendomsforbehold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dsholder til tekst 3"/>
          <p:cNvSpPr txBox="1">
            <a:spLocks/>
          </p:cNvSpPr>
          <p:nvPr/>
        </p:nvSpPr>
        <p:spPr bwMode="auto">
          <a:xfrm>
            <a:off x="5061455" y="1553774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Underpant</a:t>
            </a:r>
          </a:p>
        </p:txBody>
      </p:sp>
      <p:sp>
        <p:nvSpPr>
          <p:cNvPr id="6" name="Pladsholder til indhold 4"/>
          <p:cNvSpPr txBox="1">
            <a:spLocks/>
          </p:cNvSpPr>
          <p:nvPr/>
        </p:nvSpPr>
        <p:spPr bwMode="auto">
          <a:xfrm>
            <a:off x="5066729" y="2060848"/>
            <a:ext cx="4041775" cy="3951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går over til køber med det samme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 mod pant i kreditkøb, jf. KAL § 21 – pantet er ugyldigt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Forbuddet gælder også trepartsforhold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Pant kan tages af långiver i et fritstående lån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Læs mere om pant i kap 21</a:t>
            </a:r>
          </a:p>
        </p:txBody>
      </p:sp>
    </p:spTree>
    <p:extLst>
      <p:ext uri="{BB962C8B-B14F-4D97-AF65-F5344CB8AC3E}">
        <p14:creationId xmlns:p14="http://schemas.microsoft.com/office/powerpoint/2010/main" val="2358016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950912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 Køber misligholder kreditaftalen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38175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Opsigelse af en kreditkøbsaftale, jf. KAL § 29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kun opsige hele aftalen, hvis forbrugeren er i kvalificeret misligholdelse, dvs. køber skal være i restance i mindst 30 dage og: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Restancen skal udgøre mindst 1/10 af det samlede beløb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flere afdrag mangler at blive betalt, skal de tilsammen udgøre mindst 1/20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Hele restgælden er i restance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43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8356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6.2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38175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med ejendomsforbehold tage aktivet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Aktiver omfattet af trangsbeneficiet kan ikke tages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 kun blive fyldestgjort i det solgte aktiv uden mulighed for at få betalt en evt. restgæld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køber misligholdt aktivet eller lagt hindringer i vejen for </a:t>
            </a:r>
            <a:r>
              <a:rPr kumimoji="0" lang="da-DK" sz="2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tilbagetagelsen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kan sælger kræve restgælden betalt</a:t>
            </a: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90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6288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6.3 Køb uden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96144" y="1340768"/>
            <a:ext cx="78478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uden ejendomsforbehold få udlæg i alle købers aktiver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Fogedretten kan henvise sælger til at tage det solgte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sælger uden ejendomsforbehold kan kræve hele restgælden betalt uanset værdien af det solgte aktiv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 med ugyldigt ejendomsforbehold: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få aktivet tilbage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kræve gæld udover aktivets værdi tilbagebetalt, hvis køber har misligholdt aktivet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63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48580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Kreditaftaler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11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557338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11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Krav til kreditaftaler</a:t>
            </a:r>
          </a:p>
          <a:p>
            <a:pPr eaLnBrk="1" hangingPunct="1"/>
            <a:r>
              <a:rPr lang="da-DK" dirty="0"/>
              <a:t>Trepartsforhold</a:t>
            </a:r>
          </a:p>
          <a:p>
            <a:pPr eaLnBrk="1" hangingPunct="1"/>
            <a:r>
              <a:rPr lang="da-DK" dirty="0"/>
              <a:t>Køb med ejendomsforbehold</a:t>
            </a:r>
          </a:p>
          <a:p>
            <a:pPr eaLnBrk="1" hangingPunct="1"/>
            <a:r>
              <a:rPr lang="da-DK" dirty="0"/>
              <a:t>Forbud mod pantsætning</a:t>
            </a:r>
          </a:p>
          <a:p>
            <a:pPr eaLnBrk="1" hangingPunct="1"/>
            <a:r>
              <a:rPr lang="da-DK" dirty="0"/>
              <a:t>Køber misligholder kreditaftalen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/>
              <a:t>(Aftaleloven - se kapitel 2)</a:t>
            </a:r>
          </a:p>
        </p:txBody>
      </p:sp>
    </p:spTree>
    <p:extLst>
      <p:ext uri="{BB962C8B-B14F-4D97-AF65-F5344CB8AC3E}">
        <p14:creationId xmlns:p14="http://schemas.microsoft.com/office/powerpoint/2010/main" val="140904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Kreditaftaleloven </a:t>
            </a:r>
            <a:b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1. Anvendelse og ord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Kreditaftaleloven anvendes i de fleste aftaler om lån, kredit eller køb på kredit</a:t>
            </a:r>
          </a:p>
          <a:p>
            <a:pPr eaLnBrk="1" hangingPunct="1"/>
            <a:r>
              <a:rPr lang="da-DK" sz="2400" dirty="0"/>
              <a:t>Lovens anvendes både i forbrugerkøb, handelskøb og civilkøb</a:t>
            </a:r>
          </a:p>
          <a:p>
            <a:pPr eaLnBrk="1" hangingPunct="1"/>
            <a:r>
              <a:rPr lang="da-DK" sz="2400" dirty="0"/>
              <a:t>Ordet ”</a:t>
            </a:r>
            <a:r>
              <a:rPr lang="da-DK" sz="2400" b="1" dirty="0"/>
              <a:t>kreditaftale</a:t>
            </a:r>
            <a:r>
              <a:rPr lang="da-DK" sz="2400" dirty="0"/>
              <a:t>” er defineret i KAL § 4, stk. 1, nr. 3:</a:t>
            </a:r>
          </a:p>
          <a:p>
            <a:pPr lvl="1" eaLnBrk="1" hangingPunct="1"/>
            <a:r>
              <a:rPr lang="da-DK" sz="2400" dirty="0"/>
              <a:t>”En aftale, hvorved en kreditgiver yder  eller giver tilsagn om at yde kredit…”</a:t>
            </a:r>
          </a:p>
          <a:p>
            <a:pPr lvl="1" eaLnBrk="1" hangingPunct="1"/>
            <a:r>
              <a:rPr lang="da-DK" sz="2400" dirty="0"/>
              <a:t>Lån og kreditkøb </a:t>
            </a:r>
            <a:r>
              <a:rPr lang="da-DK" sz="1800" dirty="0"/>
              <a:t>(se fig. 11.1 og 11.2)</a:t>
            </a:r>
          </a:p>
          <a:p>
            <a:pPr eaLnBrk="1" hangingPunct="1"/>
            <a:r>
              <a:rPr lang="da-DK" sz="2400" dirty="0"/>
              <a:t>En kreditaftale kan indgås via en kreditformidler</a:t>
            </a:r>
            <a:br>
              <a:rPr lang="da-DK" sz="2400" dirty="0"/>
            </a:br>
            <a:r>
              <a:rPr lang="da-DK" sz="1800" dirty="0"/>
              <a:t>(se fig. 11.3)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701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endParaRPr lang="en-GB" sz="3600" b="1" dirty="0">
              <a:solidFill>
                <a:srgbClr val="4F81BD">
                  <a:lumMod val="75000"/>
                </a:srgbClr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125538"/>
            <a:ext cx="7931150" cy="51927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Før kreditaftalen indgås skal en forbruger have oplysninger om vilkår og omkostninger på et varigt medie (fx papir, </a:t>
            </a:r>
            <a:r>
              <a:rPr lang="da-DK" sz="2400" dirty="0" err="1"/>
              <a:t>CD-rom</a:t>
            </a:r>
            <a:r>
              <a:rPr lang="da-DK" sz="2400" dirty="0"/>
              <a:t>, netbank)</a:t>
            </a:r>
          </a:p>
          <a:p>
            <a:pPr eaLnBrk="1" hangingPunct="1"/>
            <a:r>
              <a:rPr lang="da-DK" sz="2400" dirty="0"/>
              <a:t>Kreditgiver skal bl.a. oplyse om ÅOP (årlige omkostninger i procent)</a:t>
            </a:r>
          </a:p>
          <a:p>
            <a:pPr eaLnBrk="1" hangingPunct="1"/>
            <a:r>
              <a:rPr lang="da-DK" sz="2400" dirty="0"/>
              <a:t>Kreditaftalen skal indgås på varigt medie og opfylde tilsvarende oplysningskrav</a:t>
            </a:r>
          </a:p>
          <a:p>
            <a:pPr eaLnBrk="1" hangingPunct="1"/>
            <a:r>
              <a:rPr lang="da-DK" sz="2400" dirty="0"/>
              <a:t>Opfylder kreditgiver ikke oplysningspligten:</a:t>
            </a:r>
          </a:p>
          <a:p>
            <a:pPr lvl="1" eaLnBrk="1" hangingPunct="1"/>
            <a:r>
              <a:rPr lang="da-DK" sz="2400" dirty="0"/>
              <a:t>Skal forbrugeren evt. betale færre omkostninger</a:t>
            </a:r>
          </a:p>
          <a:p>
            <a:pPr lvl="1" eaLnBrk="1" hangingPunct="1"/>
            <a:r>
              <a:rPr lang="da-DK" sz="2400" dirty="0"/>
              <a:t>Løber fortrydelsesretten først fra oplysningspligten er opfyldt</a:t>
            </a:r>
          </a:p>
          <a:p>
            <a:pPr lvl="1" eaLnBrk="1" hangingPunct="1"/>
            <a:r>
              <a:rPr lang="da-DK" sz="2400" dirty="0"/>
              <a:t>Kreditgiver kan blive pålagt en bøde</a:t>
            </a:r>
          </a:p>
        </p:txBody>
      </p:sp>
    </p:spTree>
    <p:extLst>
      <p:ext uri="{BB962C8B-B14F-4D97-AF65-F5344CB8AC3E}">
        <p14:creationId xmlns:p14="http://schemas.microsoft.com/office/powerpoint/2010/main" val="279775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052513"/>
            <a:ext cx="793115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Kreditgiver skal vurdere forbrugerens kreditværdighed før kreditaftalen bliver indgået</a:t>
            </a:r>
          </a:p>
          <a:p>
            <a:pPr eaLnBrk="1" hangingPunct="1"/>
            <a:r>
              <a:rPr lang="da-DK" sz="2400" dirty="0"/>
              <a:t>I forbindelse med optagelse af realkreditlån har forbrugeren krav på en 7 dages acceptfrist, jf. KAL § 7d</a:t>
            </a:r>
          </a:p>
          <a:p>
            <a:pPr eaLnBrk="1" hangingPunct="1"/>
            <a:r>
              <a:rPr lang="da-DK" sz="2400" dirty="0"/>
              <a:t>Et kortfristet forbrugslån kræver at forbruger afventer mindst 48 timer med at acceptere tilbuddet, jf. KAL § 8c</a:t>
            </a:r>
          </a:p>
          <a:p>
            <a:pPr eaLnBrk="1" hangingPunct="1"/>
            <a:r>
              <a:rPr lang="da-DK" sz="2400" dirty="0"/>
              <a:t>Forbrugeren har ret til at fortryde en kreditaftale, jf. KAL § 19</a:t>
            </a:r>
          </a:p>
          <a:p>
            <a:pPr eaLnBrk="1" hangingPunct="1"/>
            <a:r>
              <a:rPr lang="da-DK" sz="2400" dirty="0"/>
              <a:t>En forbruger har altid ret til at indfri lånet før tid og dermed spare yderligere renteudgifter</a:t>
            </a:r>
          </a:p>
          <a:p>
            <a:pPr lvl="1" eaLnBrk="1" hangingPunct="1"/>
            <a:r>
              <a:rPr lang="da-DK" sz="2400" dirty="0"/>
              <a:t>Undtaget pantebreve med pant i fast ejendom</a:t>
            </a:r>
          </a:p>
          <a:p>
            <a:pPr eaLnBrk="1" hangingPunct="1"/>
            <a:r>
              <a:rPr lang="da-DK" sz="2400" dirty="0"/>
              <a:t>Urimelige vilkår kan blive tilsidesat</a:t>
            </a:r>
          </a:p>
        </p:txBody>
      </p:sp>
    </p:spTree>
    <p:extLst>
      <p:ext uri="{BB962C8B-B14F-4D97-AF65-F5344CB8AC3E}">
        <p14:creationId xmlns:p14="http://schemas.microsoft.com/office/powerpoint/2010/main" val="291893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4128963" y="1600200"/>
            <a:ext cx="4835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Lånesituationer med tre parter: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Oprindeligt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Efterfølgende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Fritstående lån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Vigtigt at skelne mellem de tre situationer for at afgøre, hvilke regler, der finder anvendelse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2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188219" y="1628775"/>
            <a:ext cx="2879725" cy="1439863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Kun de to første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trepartsforhold</a:t>
            </a: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70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Oprindeligt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177280" y="163988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tredjemand gennem en kreditformidler, jf. KAL § 4, stk. 1, nr. 15 litra b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16.4)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i butikken en låneaftale med en kreditgiver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krav 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finansieringsselskabet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</a:t>
            </a: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6155968">
            <a:off x="5381524" y="4695083"/>
            <a:ext cx="1549302" cy="2309958"/>
          </a:xfrm>
          <a:prstGeom prst="cloudCallout">
            <a:avLst>
              <a:gd name="adj1" fmla="val -19009"/>
              <a:gd name="adj2" fmla="val 83532"/>
            </a:avLst>
          </a:prstGeom>
          <a:solidFill>
            <a:schemeClr val="accent1">
              <a:lumMod val="75000"/>
            </a:scheme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rot="10800000" vert="eaVert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Ejendoms-forbehold bliver gennemgået senere</a:t>
            </a:r>
          </a:p>
        </p:txBody>
      </p:sp>
    </p:spTree>
    <p:extLst>
      <p:ext uri="{BB962C8B-B14F-4D97-AF65-F5344CB8AC3E}">
        <p14:creationId xmlns:p14="http://schemas.microsoft.com/office/powerpoint/2010/main" val="231397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232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Efterfølgende trepartsforhold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59632" y="1639888"/>
            <a:ext cx="78843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indgår kreditaftale med sælger, jf. KAL § 4, stk. 1, nr. 15 litra a. Sælger overdrager efterfølgende aftalen til en tredjemand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en afdragsordning med butikken. Butikken sælger kravet på forbrugeren videre til et finansieringsselskab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samme krav gældende overfor finansieringsselskabet som overfor sælger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11.7)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ejendomsforbehold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98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   Fritstående lån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24136" y="1484784"/>
            <a:ext cx="78843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et trepartsforhold fordi sælger ikke har kontakt med långiver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långiver. Låneprovenuet bliver brug til et kontantkøb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11.6)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optager lån i sin bank. Lånet bliver brugt til køb af fx bil. Bilsælger kender ikke til finansieringen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ikke gøre krav 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banken – lånet skal tilbagebetales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 er ikke et kreditkøb og banken kan få pant i bilen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988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925</Words>
  <Application>Microsoft Office PowerPoint</Application>
  <PresentationFormat>Skærmshow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16</cp:revision>
  <dcterms:created xsi:type="dcterms:W3CDTF">2015-07-14T11:20:10Z</dcterms:created>
  <dcterms:modified xsi:type="dcterms:W3CDTF">2018-08-09T17:27:34Z</dcterms:modified>
</cp:coreProperties>
</file>