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62"/>
  </p:notesMasterIdLst>
  <p:sldIdLst>
    <p:sldId id="258" r:id="rId3"/>
    <p:sldId id="260" r:id="rId4"/>
    <p:sldId id="268" r:id="rId5"/>
    <p:sldId id="262" r:id="rId6"/>
    <p:sldId id="269" r:id="rId7"/>
    <p:sldId id="271" r:id="rId8"/>
    <p:sldId id="272" r:id="rId9"/>
    <p:sldId id="263" r:id="rId10"/>
    <p:sldId id="264" r:id="rId11"/>
    <p:sldId id="265" r:id="rId12"/>
    <p:sldId id="274" r:id="rId13"/>
    <p:sldId id="273" r:id="rId14"/>
    <p:sldId id="266" r:id="rId15"/>
    <p:sldId id="277" r:id="rId16"/>
    <p:sldId id="282" r:id="rId17"/>
    <p:sldId id="281" r:id="rId18"/>
    <p:sldId id="261" r:id="rId19"/>
    <p:sldId id="283" r:id="rId20"/>
    <p:sldId id="284" r:id="rId21"/>
    <p:sldId id="291" r:id="rId22"/>
    <p:sldId id="285" r:id="rId23"/>
    <p:sldId id="286" r:id="rId24"/>
    <p:sldId id="287" r:id="rId25"/>
    <p:sldId id="297" r:id="rId26"/>
    <p:sldId id="298" r:id="rId27"/>
    <p:sldId id="288" r:id="rId28"/>
    <p:sldId id="300" r:id="rId29"/>
    <p:sldId id="301" r:id="rId30"/>
    <p:sldId id="302" r:id="rId31"/>
    <p:sldId id="303" r:id="rId32"/>
    <p:sldId id="304" r:id="rId33"/>
    <p:sldId id="305" r:id="rId34"/>
    <p:sldId id="293" r:id="rId35"/>
    <p:sldId id="292" r:id="rId36"/>
    <p:sldId id="289" r:id="rId37"/>
    <p:sldId id="294" r:id="rId38"/>
    <p:sldId id="309" r:id="rId39"/>
    <p:sldId id="310" r:id="rId40"/>
    <p:sldId id="312" r:id="rId41"/>
    <p:sldId id="313" r:id="rId42"/>
    <p:sldId id="290" r:id="rId43"/>
    <p:sldId id="315" r:id="rId44"/>
    <p:sldId id="316" r:id="rId45"/>
    <p:sldId id="296" r:id="rId46"/>
    <p:sldId id="326" r:id="rId47"/>
    <p:sldId id="320" r:id="rId48"/>
    <p:sldId id="321" r:id="rId49"/>
    <p:sldId id="322" r:id="rId50"/>
    <p:sldId id="323" r:id="rId51"/>
    <p:sldId id="324" r:id="rId52"/>
    <p:sldId id="325" r:id="rId53"/>
    <p:sldId id="299" r:id="rId54"/>
    <p:sldId id="327" r:id="rId55"/>
    <p:sldId id="328" r:id="rId56"/>
    <p:sldId id="329" r:id="rId57"/>
    <p:sldId id="333" r:id="rId58"/>
    <p:sldId id="330" r:id="rId59"/>
    <p:sldId id="331" r:id="rId60"/>
    <p:sldId id="332" r:id="rId6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FA35B-6E82-4034-BDCF-F86E676012A0}" type="datetimeFigureOut">
              <a:rPr lang="da-DK" smtClean="0"/>
              <a:t>12-08-2018</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5390A-C178-49D6-BD41-BAA15595B963}" type="slidenum">
              <a:rPr lang="da-DK" smtClean="0"/>
              <a:t>‹nr.›</a:t>
            </a:fld>
            <a:endParaRPr lang="da-DK"/>
          </a:p>
        </p:txBody>
      </p:sp>
    </p:spTree>
    <p:extLst>
      <p:ext uri="{BB962C8B-B14F-4D97-AF65-F5344CB8AC3E}">
        <p14:creationId xmlns:p14="http://schemas.microsoft.com/office/powerpoint/2010/main" val="376007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4448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3596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121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7778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726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523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0635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59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8236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2688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600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6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941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3175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3013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00692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391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0368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946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7080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31863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179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53615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501442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64899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05357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6894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1689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359847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708062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7159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09862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908929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27210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174669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36774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08176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2295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199973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65653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02698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21870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046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6241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51397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97352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3111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16312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165148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581987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6951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349574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589048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089862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1859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01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5221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2894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387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12-08-2018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12-08-2018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12-08-2018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12-08-2018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12-08-2018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6494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12-08-2018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12-08-2018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12-08-2018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12-08-2018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12-08-2018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a:solidFill>
                  <a:schemeClr val="bg1"/>
                </a:solidFill>
              </a:rPr>
              <a:t>Afsætning A2 – 4. udgave</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ERHVERVSRET – Finans – 1. udgave</a:t>
            </a: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12-08-2018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12-08-2018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12-08-2018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12-08-2018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12-08-2018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12-08-2018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12-08-2018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12-08-2018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12-08-2018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12-08-2018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12-08-2018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12-08-2018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12-08-2018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12-08-2018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12-08-2018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6</a:t>
            </a:r>
          </a:p>
          <a:p>
            <a:pPr algn="ctr"/>
            <a:r>
              <a:rPr lang="da-DK" sz="4000" b="1" dirty="0">
                <a:solidFill>
                  <a:schemeClr val="tx2"/>
                </a:solidFill>
                <a:latin typeface="+mj-lt"/>
                <a:cs typeface="Arial" pitchFamily="34" charset="0"/>
              </a:rPr>
              <a:t>Køb</a:t>
            </a:r>
            <a:endParaRPr lang="da-DK" sz="4000" dirty="0">
              <a:solidFill>
                <a:schemeClr val="tx2"/>
              </a:solidFill>
              <a:latin typeface="+mj-lt"/>
            </a:endParaRPr>
          </a:p>
        </p:txBody>
      </p:sp>
      <p:sp>
        <p:nvSpPr>
          <p:cNvPr id="2" name="Tekstfelt 1"/>
          <p:cNvSpPr txBox="1"/>
          <p:nvPr/>
        </p:nvSpPr>
        <p:spPr>
          <a:xfrm>
            <a:off x="1512030" y="6546187"/>
            <a:ext cx="184666" cy="369332"/>
          </a:xfrm>
          <a:prstGeom prst="rect">
            <a:avLst/>
          </a:prstGeom>
          <a:noFill/>
        </p:spPr>
        <p:txBody>
          <a:bodyPr wrap="none" rtlCol="0">
            <a:spAutoFit/>
          </a:bodyPr>
          <a:lstStyle/>
          <a:p>
            <a:endParaRPr lang="da-DK" dirty="0"/>
          </a:p>
        </p:txBody>
      </p:sp>
      <p:sp>
        <p:nvSpPr>
          <p:cNvPr id="3" name="Tekstfelt 2"/>
          <p:cNvSpPr txBox="1"/>
          <p:nvPr/>
        </p:nvSpPr>
        <p:spPr>
          <a:xfrm>
            <a:off x="967699" y="6576423"/>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2448"/>
            <a:ext cx="8333302"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Handelskøb</a:t>
            </a:r>
          </a:p>
          <a:p>
            <a:pPr algn="ctr"/>
            <a:r>
              <a:rPr lang="da-DK" sz="3600" b="1" dirty="0">
                <a:solidFill>
                  <a:schemeClr val="tx2"/>
                </a:solidFill>
                <a:latin typeface="+mj-lt"/>
                <a:cs typeface="Arial" pitchFamily="34" charset="0"/>
              </a:rPr>
              <a:t>2.2 Levering og risikoens overgang</a:t>
            </a:r>
          </a:p>
        </p:txBody>
      </p:sp>
      <p:sp>
        <p:nvSpPr>
          <p:cNvPr id="3" name="Tekstboks 2"/>
          <p:cNvSpPr txBox="1"/>
          <p:nvPr/>
        </p:nvSpPr>
        <p:spPr>
          <a:xfrm>
            <a:off x="1259632" y="1185183"/>
            <a:ext cx="7560840" cy="4955203"/>
          </a:xfrm>
          <a:prstGeom prst="rect">
            <a:avLst/>
          </a:prstGeom>
          <a:noFill/>
        </p:spPr>
        <p:txBody>
          <a:bodyPr wrap="square" rtlCol="0">
            <a:spAutoFit/>
          </a:bodyPr>
          <a:lstStyle/>
          <a:p>
            <a:r>
              <a:rPr lang="da-DK" sz="2800" b="1" dirty="0"/>
              <a:t>Hvornår er levering sket?</a:t>
            </a:r>
            <a:r>
              <a:rPr lang="da-DK" sz="2800" dirty="0"/>
              <a:t>: </a:t>
            </a:r>
          </a:p>
          <a:p>
            <a:pPr marL="355600" indent="-355600">
              <a:buFont typeface="Arial" pitchFamily="34" charset="0"/>
              <a:buChar char="•"/>
            </a:pPr>
            <a:r>
              <a:rPr lang="da-DK" sz="2400" dirty="0"/>
              <a:t>Indtil levering er sket, bærer sælgeren risikoen for salgsgenstandens hændelige undergang eller forringelse.</a:t>
            </a:r>
          </a:p>
          <a:p>
            <a:pPr marL="355600" indent="-355600">
              <a:buFont typeface="Arial" pitchFamily="34" charset="0"/>
              <a:buChar char="•"/>
            </a:pPr>
            <a:r>
              <a:rPr lang="da-DK" sz="2400" dirty="0"/>
              <a:t>Når levering har fundet sted overgår risikoen fra sælger til køber.</a:t>
            </a:r>
          </a:p>
          <a:p>
            <a:pPr marL="355600" indent="-355600">
              <a:buFont typeface="Arial" pitchFamily="34" charset="0"/>
              <a:buChar char="•"/>
            </a:pPr>
            <a:r>
              <a:rPr lang="da-DK" sz="2400" dirty="0"/>
              <a:t>NB! Levering kan ske </a:t>
            </a:r>
            <a:r>
              <a:rPr lang="da-DK" sz="2400" u="sng" dirty="0"/>
              <a:t>inden</a:t>
            </a:r>
            <a:r>
              <a:rPr lang="da-DK" sz="2400" dirty="0"/>
              <a:t> salgsgenstanden er kommet i købers besiddelse</a:t>
            </a:r>
          </a:p>
          <a:p>
            <a:endParaRPr lang="da-DK" sz="2400" dirty="0"/>
          </a:p>
          <a:p>
            <a:r>
              <a:rPr lang="da-DK" sz="2400" dirty="0"/>
              <a:t>Leveringstidspunktet og risikoens overgang er forskellig og afhænger af, om der er tale om et:</a:t>
            </a:r>
          </a:p>
          <a:p>
            <a:pPr marL="355600" lvl="0" indent="-355600">
              <a:buFont typeface="Arial" pitchFamily="34" charset="0"/>
              <a:buChar char="•"/>
            </a:pPr>
            <a:r>
              <a:rPr lang="da-DK" sz="2400" dirty="0" err="1"/>
              <a:t>Afhentningskøb</a:t>
            </a:r>
            <a:endParaRPr lang="da-DK" sz="2400" dirty="0"/>
          </a:p>
          <a:p>
            <a:pPr marL="355600" lvl="0" indent="-355600">
              <a:buFont typeface="Arial" pitchFamily="34" charset="0"/>
              <a:buChar char="•"/>
            </a:pPr>
            <a:r>
              <a:rPr lang="da-DK" sz="2400" dirty="0" err="1"/>
              <a:t>Pladskøb</a:t>
            </a:r>
            <a:endParaRPr lang="da-DK" sz="2400" dirty="0"/>
          </a:p>
          <a:p>
            <a:pPr marL="355600" lvl="0" indent="-355600">
              <a:buFont typeface="Arial" pitchFamily="34" charset="0"/>
              <a:buChar char="•"/>
            </a:pPr>
            <a:r>
              <a:rPr lang="da-DK" sz="2400" dirty="0" err="1"/>
              <a:t>Afsendelseskøb/forsendelseskøb</a:t>
            </a:r>
            <a:endParaRPr lang="da-DK" sz="2400" dirty="0"/>
          </a:p>
        </p:txBody>
      </p:sp>
    </p:spTree>
    <p:extLst>
      <p:ext uri="{BB962C8B-B14F-4D97-AF65-F5344CB8AC3E}">
        <p14:creationId xmlns:p14="http://schemas.microsoft.com/office/powerpoint/2010/main" val="308474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Levering og risikoens overgang</a:t>
            </a:r>
          </a:p>
          <a:p>
            <a:pPr algn="ctr"/>
            <a:r>
              <a:rPr lang="da-DK" sz="3600" b="1" dirty="0" err="1">
                <a:solidFill>
                  <a:schemeClr val="tx2"/>
                </a:solidFill>
                <a:latin typeface="+mj-lt"/>
                <a:cs typeface="Arial" pitchFamily="34" charset="0"/>
              </a:rPr>
              <a:t>Afhentningskøb</a:t>
            </a:r>
            <a:endParaRPr lang="da-DK" sz="3600" b="1" dirty="0">
              <a:solidFill>
                <a:schemeClr val="tx2"/>
              </a:solidFill>
              <a:latin typeface="+mj-lt"/>
              <a:cs typeface="Arial" pitchFamily="34" charset="0"/>
            </a:endParaRPr>
          </a:p>
        </p:txBody>
      </p:sp>
      <p:sp>
        <p:nvSpPr>
          <p:cNvPr id="3" name="Tekstboks 2"/>
          <p:cNvSpPr txBox="1"/>
          <p:nvPr/>
        </p:nvSpPr>
        <p:spPr>
          <a:xfrm>
            <a:off x="1115616" y="1200329"/>
            <a:ext cx="8098674" cy="5201424"/>
          </a:xfrm>
          <a:prstGeom prst="rect">
            <a:avLst/>
          </a:prstGeom>
          <a:noFill/>
        </p:spPr>
        <p:txBody>
          <a:bodyPr wrap="square" rtlCol="0">
            <a:spAutoFit/>
          </a:bodyPr>
          <a:lstStyle/>
          <a:p>
            <a:r>
              <a:rPr lang="da-DK" sz="2600" dirty="0"/>
              <a:t>Hvis intet er aftalt om levering, er det som hovedregel et </a:t>
            </a:r>
            <a:r>
              <a:rPr lang="da-DK" sz="2600" dirty="0" err="1"/>
              <a:t>afhentningskøb</a:t>
            </a:r>
            <a:r>
              <a:rPr lang="da-DK" sz="2600" dirty="0"/>
              <a:t>. Køber henter varen på sælgers forretningssted eller bopæl, jf. KBL § 9.</a:t>
            </a:r>
          </a:p>
          <a:p>
            <a:endParaRPr lang="da-DK" sz="1000" dirty="0"/>
          </a:p>
          <a:p>
            <a:pPr marL="363538" indent="-363538">
              <a:buFont typeface="Arial" pitchFamily="34" charset="0"/>
              <a:buChar char="•"/>
            </a:pPr>
            <a:r>
              <a:rPr lang="da-DK" sz="2600" b="1" dirty="0"/>
              <a:t>Handelskøb/specieskøb</a:t>
            </a:r>
            <a:r>
              <a:rPr lang="da-DK" sz="2600" dirty="0"/>
              <a:t>: </a:t>
            </a:r>
            <a:r>
              <a:rPr lang="da-DK" sz="2600" b="1" dirty="0"/>
              <a:t>Risikoen overgår </a:t>
            </a:r>
            <a:r>
              <a:rPr lang="da-DK" sz="2600" dirty="0"/>
              <a:t>fra sælger til køber på det aftalte afhentningstidspunkt, dvs. det tidspunkt hvor varen er klar til afhentning, også selvom varen ikke bliver afhentet af køber til tiden.</a:t>
            </a:r>
          </a:p>
          <a:p>
            <a:pPr marL="363538" indent="-363538">
              <a:buFont typeface="Arial" pitchFamily="34" charset="0"/>
              <a:buChar char="•"/>
            </a:pPr>
            <a:endParaRPr lang="da-DK" sz="1000" dirty="0"/>
          </a:p>
          <a:p>
            <a:pPr marL="363538" indent="-363538">
              <a:buFont typeface="Arial" pitchFamily="34" charset="0"/>
              <a:buChar char="•"/>
            </a:pPr>
            <a:r>
              <a:rPr lang="da-DK" sz="2600" b="1" dirty="0"/>
              <a:t>Handelskøb/genuskøb</a:t>
            </a:r>
            <a:r>
              <a:rPr lang="da-DK" sz="2600" dirty="0"/>
              <a:t>: </a:t>
            </a:r>
            <a:r>
              <a:rPr lang="da-DK" sz="2600" b="1" dirty="0"/>
              <a:t>Risikoen overgår </a:t>
            </a:r>
            <a:r>
              <a:rPr lang="da-DK" sz="2600" dirty="0"/>
              <a:t>fra sælger til køber på det aftalte afhentningstidspunkt, også selvom varen ikke bliver afhentet af køber til tiden.</a:t>
            </a:r>
          </a:p>
          <a:p>
            <a:pPr marL="812800" lvl="1" indent="-355600">
              <a:buFont typeface="Arial" pitchFamily="34" charset="0"/>
              <a:buChar char="•"/>
            </a:pPr>
            <a:r>
              <a:rPr lang="da-DK" sz="2400" b="1" dirty="0"/>
              <a:t>Betingelse:</a:t>
            </a:r>
            <a:r>
              <a:rPr lang="da-DK" sz="2400" dirty="0"/>
              <a:t> Varerne skal være individualiseret/udskilte fra andre varer, som står hos sælger.</a:t>
            </a:r>
            <a:endParaRPr lang="da-DK" sz="2400" b="1" dirty="0"/>
          </a:p>
        </p:txBody>
      </p:sp>
    </p:spTree>
    <p:extLst>
      <p:ext uri="{BB962C8B-B14F-4D97-AF65-F5344CB8AC3E}">
        <p14:creationId xmlns:p14="http://schemas.microsoft.com/office/powerpoint/2010/main" val="327727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2.2 Levering og risikoens overgang</a:t>
            </a:r>
          </a:p>
          <a:p>
            <a:pPr algn="ctr"/>
            <a:r>
              <a:rPr lang="da-DK" sz="3200" b="1" dirty="0" err="1">
                <a:solidFill>
                  <a:schemeClr val="tx2"/>
                </a:solidFill>
                <a:latin typeface="+mj-lt"/>
                <a:cs typeface="Arial" pitchFamily="34" charset="0"/>
              </a:rPr>
              <a:t>Pladskøb</a:t>
            </a:r>
            <a:r>
              <a:rPr lang="da-DK" sz="3200" b="1" dirty="0">
                <a:solidFill>
                  <a:schemeClr val="tx2"/>
                </a:solidFill>
                <a:latin typeface="+mj-lt"/>
                <a:cs typeface="Arial" pitchFamily="34" charset="0"/>
              </a:rPr>
              <a:t> og </a:t>
            </a:r>
            <a:r>
              <a:rPr lang="da-DK" sz="3200" b="1" dirty="0" err="1">
                <a:solidFill>
                  <a:schemeClr val="tx2"/>
                </a:solidFill>
                <a:latin typeface="+mj-lt"/>
                <a:cs typeface="Arial" pitchFamily="34" charset="0"/>
              </a:rPr>
              <a:t>afsendelseskøb/forsendelseskøb</a:t>
            </a:r>
            <a:endParaRPr lang="da-DK" sz="3200" b="1" dirty="0">
              <a:solidFill>
                <a:schemeClr val="tx2"/>
              </a:solidFill>
              <a:latin typeface="+mj-lt"/>
              <a:cs typeface="Arial" pitchFamily="34" charset="0"/>
            </a:endParaRPr>
          </a:p>
        </p:txBody>
      </p:sp>
      <p:sp>
        <p:nvSpPr>
          <p:cNvPr id="3" name="Tekstboks 2"/>
          <p:cNvSpPr txBox="1"/>
          <p:nvPr/>
        </p:nvSpPr>
        <p:spPr>
          <a:xfrm>
            <a:off x="1187624" y="1340768"/>
            <a:ext cx="7704856" cy="4832093"/>
          </a:xfrm>
          <a:prstGeom prst="rect">
            <a:avLst/>
          </a:prstGeom>
          <a:noFill/>
        </p:spPr>
        <p:txBody>
          <a:bodyPr wrap="square" rtlCol="0">
            <a:spAutoFit/>
          </a:bodyPr>
          <a:lstStyle/>
          <a:p>
            <a:pPr marL="355600" lvl="0" indent="-355600">
              <a:buFont typeface="Arial" pitchFamily="34" charset="0"/>
              <a:buChar char="•"/>
            </a:pPr>
            <a:r>
              <a:rPr lang="da-DK" sz="2800" b="1" dirty="0" err="1"/>
              <a:t>Pladskøb</a:t>
            </a:r>
            <a:r>
              <a:rPr lang="da-DK" sz="2800" b="1" dirty="0"/>
              <a:t> – </a:t>
            </a:r>
            <a:r>
              <a:rPr lang="da-DK" sz="2800" b="1" dirty="0" err="1"/>
              <a:t>udbringelseskøb</a:t>
            </a:r>
            <a:r>
              <a:rPr lang="da-DK" sz="2800" b="1" dirty="0"/>
              <a:t>: </a:t>
            </a:r>
            <a:r>
              <a:rPr lang="da-DK" sz="2800" dirty="0"/>
              <a:t>Levering inden for sælgers geografiske udbringningsområde. Ofte sælger egne folk der bringer varen ud.</a:t>
            </a:r>
          </a:p>
          <a:p>
            <a:pPr marL="812800" lvl="1" indent="-355600">
              <a:buFont typeface="Arial" pitchFamily="34" charset="0"/>
              <a:buChar char="•"/>
            </a:pPr>
            <a:r>
              <a:rPr lang="da-DK" sz="2800" dirty="0"/>
              <a:t>Levering sker og </a:t>
            </a:r>
            <a:r>
              <a:rPr lang="da-DK" sz="2800" b="1" dirty="0"/>
              <a:t>risikoen overgår </a:t>
            </a:r>
            <a:r>
              <a:rPr lang="da-DK" sz="2800" dirty="0"/>
              <a:t>fra sælger til køber, når køber har varen i sin besiddelse, jf. KBL § 11.</a:t>
            </a:r>
          </a:p>
          <a:p>
            <a:pPr marL="355600" lvl="0" indent="-355600">
              <a:buFont typeface="Arial" pitchFamily="34" charset="0"/>
              <a:buChar char="•"/>
            </a:pPr>
            <a:r>
              <a:rPr lang="da-DK" sz="2800" b="1" dirty="0" err="1"/>
              <a:t>Afsendelseskøb/forsendelseskøb</a:t>
            </a:r>
            <a:r>
              <a:rPr lang="da-DK" sz="2800" b="1" dirty="0"/>
              <a:t>,</a:t>
            </a:r>
            <a:r>
              <a:rPr lang="da-DK" sz="2800" dirty="0"/>
              <a:t> jf. KBL § 10</a:t>
            </a:r>
          </a:p>
          <a:p>
            <a:pPr marL="812800" lvl="1" indent="-355600">
              <a:buFont typeface="Arial" pitchFamily="34" charset="0"/>
              <a:buChar char="•"/>
            </a:pPr>
            <a:r>
              <a:rPr lang="da-DK" sz="2800" dirty="0"/>
              <a:t>Levering sker og risikoen overgår fra sælger til køber, når varen overgives til første fremmede fragtfører. Ved søtransport sker levering når varen er bragt inden for skibssiden.</a:t>
            </a:r>
          </a:p>
        </p:txBody>
      </p:sp>
    </p:spTree>
    <p:extLst>
      <p:ext uri="{BB962C8B-B14F-4D97-AF65-F5344CB8AC3E}">
        <p14:creationId xmlns:p14="http://schemas.microsoft.com/office/powerpoint/2010/main" val="3572174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 Sælgers misligholdelse</a:t>
            </a:r>
          </a:p>
        </p:txBody>
      </p:sp>
      <p:sp>
        <p:nvSpPr>
          <p:cNvPr id="3" name="Tekstboks 2"/>
          <p:cNvSpPr txBox="1"/>
          <p:nvPr/>
        </p:nvSpPr>
        <p:spPr>
          <a:xfrm>
            <a:off x="1331640" y="1772816"/>
            <a:ext cx="7632848" cy="3539430"/>
          </a:xfrm>
          <a:prstGeom prst="rect">
            <a:avLst/>
          </a:prstGeom>
          <a:noFill/>
        </p:spPr>
        <p:txBody>
          <a:bodyPr wrap="square" rtlCol="0">
            <a:spAutoFit/>
          </a:bodyPr>
          <a:lstStyle/>
          <a:p>
            <a:r>
              <a:rPr lang="da-DK" sz="3200" b="1" dirty="0">
                <a:cs typeface="Arial" pitchFamily="34" charset="0"/>
              </a:rPr>
              <a:t>Sælger kan som udgangspunkt misligholde en aftale på tre måder:</a:t>
            </a:r>
          </a:p>
          <a:p>
            <a:pPr marL="363538" indent="-363538">
              <a:buFont typeface="Arial" pitchFamily="34" charset="0"/>
              <a:buChar char="•"/>
            </a:pPr>
            <a:r>
              <a:rPr lang="da-DK" sz="3200" dirty="0">
                <a:cs typeface="Arial" pitchFamily="34" charset="0"/>
              </a:rPr>
              <a:t>Forsinkelse med levering</a:t>
            </a:r>
          </a:p>
          <a:p>
            <a:pPr marL="363538" indent="-363538">
              <a:buFont typeface="Arial" pitchFamily="34" charset="0"/>
              <a:buChar char="•"/>
            </a:pPr>
            <a:r>
              <a:rPr lang="da-DK" sz="3200" dirty="0">
                <a:cs typeface="Arial" pitchFamily="34" charset="0"/>
              </a:rPr>
              <a:t>Faktiske mangler - mangler ved den leverede vare</a:t>
            </a:r>
          </a:p>
          <a:p>
            <a:pPr marL="363538" indent="-363538">
              <a:buFont typeface="Arial" pitchFamily="34" charset="0"/>
              <a:buChar char="•"/>
            </a:pPr>
            <a:r>
              <a:rPr lang="da-DK" sz="3200" dirty="0">
                <a:cs typeface="Arial" pitchFamily="34" charset="0"/>
              </a:rPr>
              <a:t>Retlige mangler - vanhjemmel</a:t>
            </a:r>
          </a:p>
          <a:p>
            <a:endParaRPr lang="da-DK" sz="3200" dirty="0"/>
          </a:p>
        </p:txBody>
      </p:sp>
    </p:spTree>
    <p:extLst>
      <p:ext uri="{BB962C8B-B14F-4D97-AF65-F5344CB8AC3E}">
        <p14:creationId xmlns:p14="http://schemas.microsoft.com/office/powerpoint/2010/main" val="314578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 Sælgers misligholdelse</a:t>
            </a:r>
          </a:p>
          <a:p>
            <a:pPr algn="ctr"/>
            <a:r>
              <a:rPr lang="da-DK" sz="3600" b="1" dirty="0">
                <a:solidFill>
                  <a:schemeClr val="tx2"/>
                </a:solidFill>
                <a:latin typeface="+mj-lt"/>
                <a:cs typeface="Arial" pitchFamily="34" charset="0"/>
              </a:rPr>
              <a:t>2.3.1 Forsinkelse med levering</a:t>
            </a:r>
          </a:p>
        </p:txBody>
      </p:sp>
      <p:sp>
        <p:nvSpPr>
          <p:cNvPr id="3" name="Tekstboks 2"/>
          <p:cNvSpPr txBox="1"/>
          <p:nvPr/>
        </p:nvSpPr>
        <p:spPr>
          <a:xfrm>
            <a:off x="1259632" y="1628800"/>
            <a:ext cx="7776864" cy="3970318"/>
          </a:xfrm>
          <a:prstGeom prst="rect">
            <a:avLst/>
          </a:prstGeom>
          <a:noFill/>
        </p:spPr>
        <p:txBody>
          <a:bodyPr wrap="square" rtlCol="0">
            <a:spAutoFit/>
          </a:bodyPr>
          <a:lstStyle/>
          <a:p>
            <a:pPr marL="363538" indent="-363538">
              <a:buFont typeface="Arial" pitchFamily="34" charset="0"/>
              <a:buChar char="•"/>
            </a:pPr>
            <a:r>
              <a:rPr lang="da-DK" sz="2800" dirty="0">
                <a:cs typeface="Arial" pitchFamily="34" charset="0"/>
              </a:rPr>
              <a:t>Hvis </a:t>
            </a:r>
            <a:r>
              <a:rPr lang="da-DK" sz="2800" b="1" dirty="0">
                <a:cs typeface="Arial" pitchFamily="34" charset="0"/>
              </a:rPr>
              <a:t>leveringstidspunkt ikke er aftalt </a:t>
            </a:r>
            <a:r>
              <a:rPr lang="da-DK" sz="2800" dirty="0">
                <a:cs typeface="Arial" pitchFamily="34" charset="0"/>
              </a:rPr>
              <a:t>– Levering skal ske efter påkrav, jf. KBL § 12.</a:t>
            </a:r>
          </a:p>
          <a:p>
            <a:pPr marL="363538" indent="-363538">
              <a:buFont typeface="Arial" pitchFamily="34" charset="0"/>
              <a:buChar char="•"/>
            </a:pPr>
            <a:r>
              <a:rPr lang="da-DK" sz="2800" dirty="0">
                <a:cs typeface="Arial" pitchFamily="34" charset="0"/>
              </a:rPr>
              <a:t>Hvis der er aftalt levering:</a:t>
            </a:r>
          </a:p>
          <a:p>
            <a:pPr marL="820738" lvl="1" indent="-363538">
              <a:buFont typeface="Arial" pitchFamily="34" charset="0"/>
              <a:buChar char="•"/>
            </a:pPr>
            <a:r>
              <a:rPr lang="da-DK" sz="2800" b="1" dirty="0">
                <a:cs typeface="Arial" pitchFamily="34" charset="0"/>
              </a:rPr>
              <a:t>Primo</a:t>
            </a:r>
            <a:r>
              <a:rPr lang="da-DK" sz="2800" dirty="0">
                <a:cs typeface="Arial" pitchFamily="34" charset="0"/>
              </a:rPr>
              <a:t> maj/begyndelsen af maj = 1. til 10. maj</a:t>
            </a:r>
          </a:p>
          <a:p>
            <a:pPr marL="820738" lvl="1" indent="-363538">
              <a:buFont typeface="Arial" pitchFamily="34" charset="0"/>
              <a:buChar char="•"/>
            </a:pPr>
            <a:r>
              <a:rPr lang="da-DK" sz="2800" b="1" dirty="0">
                <a:cs typeface="Arial" pitchFamily="34" charset="0"/>
              </a:rPr>
              <a:t>Medio</a:t>
            </a:r>
            <a:r>
              <a:rPr lang="da-DK" sz="2800" dirty="0">
                <a:cs typeface="Arial" pitchFamily="34" charset="0"/>
              </a:rPr>
              <a:t> maj/midten af maj = 11. til 20. maj</a:t>
            </a:r>
          </a:p>
          <a:p>
            <a:pPr marL="820738" lvl="1" indent="-363538">
              <a:buFont typeface="Arial" pitchFamily="34" charset="0"/>
              <a:buChar char="•"/>
            </a:pPr>
            <a:r>
              <a:rPr lang="da-DK" sz="2800" b="1" dirty="0">
                <a:cs typeface="Arial" pitchFamily="34" charset="0"/>
              </a:rPr>
              <a:t>Ultimo</a:t>
            </a:r>
            <a:r>
              <a:rPr lang="da-DK" sz="2800" dirty="0">
                <a:cs typeface="Arial" pitchFamily="34" charset="0"/>
              </a:rPr>
              <a:t> maj/slutningen af maj = 21. til 31. maj</a:t>
            </a:r>
          </a:p>
          <a:p>
            <a:pPr marL="363538" indent="-363538">
              <a:buFont typeface="Arial" pitchFamily="34" charset="0"/>
              <a:buChar char="•"/>
            </a:pPr>
            <a:r>
              <a:rPr lang="da-DK" sz="2800" dirty="0"/>
              <a:t>Hvis der er </a:t>
            </a:r>
            <a:r>
              <a:rPr lang="da-DK" sz="2800" b="1" dirty="0"/>
              <a:t>aftalt levering 1. oktober </a:t>
            </a:r>
            <a:r>
              <a:rPr lang="da-DK" sz="2800" dirty="0"/>
              <a:t>og levering sker senere, er der tale om misligholdelse i form af forsinkelse.</a:t>
            </a:r>
          </a:p>
        </p:txBody>
      </p:sp>
    </p:spTree>
    <p:extLst>
      <p:ext uri="{BB962C8B-B14F-4D97-AF65-F5344CB8AC3E}">
        <p14:creationId xmlns:p14="http://schemas.microsoft.com/office/powerpoint/2010/main" val="1954629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 Sælgers misligholdelse</a:t>
            </a:r>
          </a:p>
          <a:p>
            <a:pPr algn="ctr"/>
            <a:r>
              <a:rPr lang="da-DK" sz="3600" b="1" dirty="0">
                <a:solidFill>
                  <a:schemeClr val="tx2"/>
                </a:solidFill>
                <a:latin typeface="+mj-lt"/>
                <a:cs typeface="Arial" pitchFamily="34" charset="0"/>
              </a:rPr>
              <a:t>Forsinkelse med levering</a:t>
            </a:r>
          </a:p>
        </p:txBody>
      </p:sp>
      <p:sp>
        <p:nvSpPr>
          <p:cNvPr id="3" name="Tekstboks 2"/>
          <p:cNvSpPr txBox="1"/>
          <p:nvPr/>
        </p:nvSpPr>
        <p:spPr>
          <a:xfrm>
            <a:off x="1187624" y="1556792"/>
            <a:ext cx="8026666" cy="4247317"/>
          </a:xfrm>
          <a:prstGeom prst="rect">
            <a:avLst/>
          </a:prstGeom>
          <a:noFill/>
        </p:spPr>
        <p:txBody>
          <a:bodyPr wrap="square" rtlCol="0">
            <a:spAutoFit/>
          </a:bodyPr>
          <a:lstStyle/>
          <a:p>
            <a:pPr marL="363538" indent="-363538"/>
            <a:r>
              <a:rPr lang="da-DK" sz="3000" b="1" dirty="0"/>
              <a:t>Hovedregel</a:t>
            </a:r>
            <a:r>
              <a:rPr lang="da-DK" sz="3000" dirty="0"/>
              <a:t>: Leveres varen ikke i rette tid, er der tale om forsinkelse, og køber kan gøre misligholdelsesbeføjelser gældende, jf. KBL § 21, stk. 1.</a:t>
            </a:r>
          </a:p>
          <a:p>
            <a:pPr marL="363538" indent="-363538"/>
            <a:r>
              <a:rPr lang="da-DK" sz="3000" b="1" dirty="0"/>
              <a:t>Undtagelser</a:t>
            </a:r>
            <a:r>
              <a:rPr lang="da-DK" sz="3000" dirty="0"/>
              <a:t>: Det gælder dog ikke,</a:t>
            </a:r>
          </a:p>
          <a:p>
            <a:pPr marL="363538" indent="-363538">
              <a:buFont typeface="Arial" pitchFamily="34" charset="0"/>
              <a:buChar char="•"/>
            </a:pPr>
            <a:r>
              <a:rPr lang="da-DK" sz="3000" dirty="0"/>
              <a:t>Hvis forsinkelsen skyldes købers forhold, fx fordringshavermora eller</a:t>
            </a:r>
          </a:p>
          <a:p>
            <a:pPr marL="363538" indent="-363538">
              <a:buFont typeface="Arial" pitchFamily="34" charset="0"/>
              <a:buChar char="•"/>
            </a:pPr>
            <a:r>
              <a:rPr lang="da-DK" sz="3000" dirty="0"/>
              <a:t>Hvis forsinkelsen skyldes en hændelig begivenhed, som sælger ikke bærer risikoen for.</a:t>
            </a:r>
          </a:p>
        </p:txBody>
      </p:sp>
    </p:spTree>
    <p:extLst>
      <p:ext uri="{BB962C8B-B14F-4D97-AF65-F5344CB8AC3E}">
        <p14:creationId xmlns:p14="http://schemas.microsoft.com/office/powerpoint/2010/main" val="2090926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Forsinkelse med levering</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412776"/>
            <a:ext cx="7632848" cy="4401205"/>
          </a:xfrm>
          <a:prstGeom prst="rect">
            <a:avLst/>
          </a:prstGeom>
          <a:noFill/>
        </p:spPr>
        <p:txBody>
          <a:bodyPr wrap="square" rtlCol="0">
            <a:spAutoFit/>
          </a:bodyPr>
          <a:lstStyle/>
          <a:p>
            <a:pPr marL="363538" indent="-363538">
              <a:buFont typeface="Arial" pitchFamily="34" charset="0"/>
              <a:buChar char="•"/>
            </a:pPr>
            <a:r>
              <a:rPr lang="da-DK" sz="2800" dirty="0">
                <a:cs typeface="Arial" pitchFamily="34" charset="0"/>
              </a:rPr>
              <a:t>Tilbageholde købesummen, jf. KBL § 14</a:t>
            </a:r>
          </a:p>
          <a:p>
            <a:pPr marL="363538" indent="-363538">
              <a:buFont typeface="Arial" pitchFamily="34" charset="0"/>
              <a:buChar char="•"/>
            </a:pPr>
            <a:r>
              <a:rPr lang="da-DK" sz="2800" dirty="0">
                <a:cs typeface="Arial" pitchFamily="34" charset="0"/>
              </a:rPr>
              <a:t>Kræve naturalopfyldelse/fastholde købet, jf. KBL § 21, stk. 1</a:t>
            </a:r>
          </a:p>
          <a:p>
            <a:pPr marL="363538" indent="-363538">
              <a:buFont typeface="Arial" pitchFamily="34" charset="0"/>
              <a:buChar char="•"/>
            </a:pPr>
            <a:r>
              <a:rPr lang="da-DK" sz="2800" dirty="0">
                <a:cs typeface="Arial" pitchFamily="34" charset="0"/>
              </a:rPr>
              <a:t>Ophæve købet/annullere, jf. KBL § 21, stk. 1</a:t>
            </a:r>
          </a:p>
          <a:p>
            <a:pPr marL="820738" lvl="1" indent="-363538">
              <a:buFont typeface="Arial" pitchFamily="34" charset="0"/>
              <a:buChar char="•"/>
            </a:pPr>
            <a:r>
              <a:rPr lang="da-DK" sz="2800" dirty="0">
                <a:cs typeface="Arial" pitchFamily="34" charset="0"/>
              </a:rPr>
              <a:t>Betingelse: væsentlig forsinkelse – i handelskøb er enhver forsinkelse væsentlig, jf. KBL § 21, stk. 3</a:t>
            </a:r>
          </a:p>
          <a:p>
            <a:pPr marL="363538" indent="-363538">
              <a:buFont typeface="Arial" pitchFamily="34" charset="0"/>
              <a:buChar char="•"/>
            </a:pPr>
            <a:r>
              <a:rPr lang="da-DK" sz="2800" dirty="0">
                <a:cs typeface="Arial" pitchFamily="34" charset="0"/>
              </a:rPr>
              <a:t>Kræve erstatning, jf. KBL § 23 og § 24 – eventuelt dækningskøb, jf. KBL § 25</a:t>
            </a:r>
          </a:p>
          <a:p>
            <a:pPr marL="820738" lvl="1" indent="-363538">
              <a:buFont typeface="Arial" pitchFamily="34" charset="0"/>
              <a:buChar char="•"/>
            </a:pPr>
            <a:r>
              <a:rPr lang="da-DK" sz="2800" dirty="0">
                <a:cs typeface="Arial" pitchFamily="34" charset="0"/>
              </a:rPr>
              <a:t>NB! Force majeure</a:t>
            </a:r>
            <a:endParaRPr lang="da-DK" sz="2800" dirty="0"/>
          </a:p>
        </p:txBody>
      </p:sp>
    </p:spTree>
    <p:extLst>
      <p:ext uri="{BB962C8B-B14F-4D97-AF65-F5344CB8AC3E}">
        <p14:creationId xmlns:p14="http://schemas.microsoft.com/office/powerpoint/2010/main" val="315526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salgsgenstanden</a:t>
            </a:r>
          </a:p>
        </p:txBody>
      </p:sp>
      <p:sp>
        <p:nvSpPr>
          <p:cNvPr id="3" name="Tekstboks 2"/>
          <p:cNvSpPr txBox="1"/>
          <p:nvPr/>
        </p:nvSpPr>
        <p:spPr>
          <a:xfrm>
            <a:off x="1259632" y="1340768"/>
            <a:ext cx="8026666" cy="3970318"/>
          </a:xfrm>
          <a:prstGeom prst="rect">
            <a:avLst/>
          </a:prstGeom>
          <a:noFill/>
        </p:spPr>
        <p:txBody>
          <a:bodyPr wrap="square" rtlCol="0">
            <a:spAutoFit/>
          </a:bodyPr>
          <a:lstStyle/>
          <a:p>
            <a:pPr marL="361950" indent="-361950">
              <a:buFont typeface="Arial" pitchFamily="34" charset="0"/>
              <a:buChar char="•"/>
            </a:pPr>
            <a:r>
              <a:rPr lang="da-DK" sz="2800" b="1" dirty="0">
                <a:cs typeface="Arial" pitchFamily="34" charset="0"/>
              </a:rPr>
              <a:t>Kvantitetsmangel: </a:t>
            </a:r>
            <a:r>
              <a:rPr lang="da-DK" sz="2800" dirty="0">
                <a:cs typeface="Arial" pitchFamily="34" charset="0"/>
              </a:rPr>
              <a:t>Mængde – leveret for lidt i forhold til det aftalte.</a:t>
            </a:r>
          </a:p>
          <a:p>
            <a:pPr marL="361950" indent="-361950">
              <a:buFont typeface="Arial" pitchFamily="34" charset="0"/>
              <a:buChar char="•"/>
            </a:pPr>
            <a:r>
              <a:rPr lang="da-DK" sz="2800" b="1" dirty="0">
                <a:cs typeface="Arial" pitchFamily="34" charset="0"/>
              </a:rPr>
              <a:t>Kvalitetsmangel: </a:t>
            </a:r>
            <a:r>
              <a:rPr lang="da-DK" sz="2800" dirty="0">
                <a:cs typeface="Arial" pitchFamily="34" charset="0"/>
              </a:rPr>
              <a:t>Varen lever ikke op til hvad køber kunne forvente.</a:t>
            </a:r>
          </a:p>
          <a:p>
            <a:pPr marL="361950" indent="-361950">
              <a:buFont typeface="Arial" pitchFamily="34" charset="0"/>
              <a:buChar char="•"/>
            </a:pPr>
            <a:r>
              <a:rPr lang="da-DK" sz="2800" b="1" dirty="0">
                <a:cs typeface="Arial" pitchFamily="34" charset="0"/>
              </a:rPr>
              <a:t>Vurderingstidspunkt: </a:t>
            </a:r>
            <a:r>
              <a:rPr lang="da-DK" sz="2800" dirty="0">
                <a:cs typeface="Arial" pitchFamily="34" charset="0"/>
              </a:rPr>
              <a:t>Salgsgenstandens tilstand vurderes på tidspunktet for levering - dvs. tidspunktet for risikoens overgang, jf. KBL § 44.</a:t>
            </a:r>
          </a:p>
          <a:p>
            <a:pPr marL="361950" indent="-361950">
              <a:buFont typeface="Arial" pitchFamily="34" charset="0"/>
              <a:buChar char="•"/>
            </a:pPr>
            <a:r>
              <a:rPr lang="da-DK" sz="2800" b="1" dirty="0">
                <a:cs typeface="Arial" pitchFamily="34" charset="0"/>
              </a:rPr>
              <a:t>Hvad er en mangel?: </a:t>
            </a:r>
            <a:r>
              <a:rPr lang="da-DK" sz="2800" dirty="0">
                <a:cs typeface="Arial" pitchFamily="34" charset="0"/>
              </a:rPr>
              <a:t>Se principperne i KBL § 75a, ved vurdering af kvalitetsmangel.</a:t>
            </a:r>
          </a:p>
        </p:txBody>
      </p:sp>
    </p:spTree>
    <p:extLst>
      <p:ext uri="{BB962C8B-B14F-4D97-AF65-F5344CB8AC3E}">
        <p14:creationId xmlns:p14="http://schemas.microsoft.com/office/powerpoint/2010/main" val="173881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215136"/>
            <a:ext cx="8026666" cy="4893647"/>
          </a:xfrm>
          <a:prstGeom prst="rect">
            <a:avLst/>
          </a:prstGeom>
          <a:noFill/>
        </p:spPr>
        <p:txBody>
          <a:bodyPr wrap="square" rtlCol="0">
            <a:spAutoFit/>
          </a:bodyPr>
          <a:lstStyle/>
          <a:p>
            <a:pPr marL="271463" indent="-271463">
              <a:buFont typeface="Arial" pitchFamily="34" charset="0"/>
              <a:buChar char="•"/>
            </a:pPr>
            <a:r>
              <a:rPr lang="da-DK" sz="2400" b="1" dirty="0"/>
              <a:t>Fastholde købet og kræve omlevering:</a:t>
            </a:r>
          </a:p>
          <a:p>
            <a:pPr marL="723900" lvl="1" indent="-266700">
              <a:buFont typeface="Arial" pitchFamily="34" charset="0"/>
              <a:buChar char="•"/>
            </a:pPr>
            <a:r>
              <a:rPr lang="da-DK" sz="2400" dirty="0"/>
              <a:t>Specieskøb (kan ikke omleveres!)</a:t>
            </a:r>
          </a:p>
          <a:p>
            <a:pPr marL="723900" lvl="1" indent="-266700">
              <a:buFont typeface="Arial" pitchFamily="34" charset="0"/>
              <a:buChar char="•"/>
            </a:pPr>
            <a:r>
              <a:rPr lang="da-DK" sz="2400" dirty="0"/>
              <a:t>Genuskøb, KBL § 43, stk. 1.</a:t>
            </a:r>
          </a:p>
          <a:p>
            <a:pPr marL="271463" indent="-271463">
              <a:buFont typeface="Arial" pitchFamily="34" charset="0"/>
              <a:buChar char="•"/>
            </a:pPr>
            <a:r>
              <a:rPr lang="da-DK" sz="2400" b="1" dirty="0"/>
              <a:t>Fastholde og kræve forholdsmæssigt afslag/nedslag i købesummen:</a:t>
            </a:r>
          </a:p>
          <a:p>
            <a:pPr marL="722313" lvl="1" indent="-265113">
              <a:buFont typeface="Arial" pitchFamily="34" charset="0"/>
              <a:buChar char="•"/>
            </a:pPr>
            <a:r>
              <a:rPr lang="da-DK" sz="2400" dirty="0"/>
              <a:t>Specieskøb, KBL § 42, stk. 1.</a:t>
            </a:r>
          </a:p>
          <a:p>
            <a:pPr marL="722313" lvl="1" indent="-265113">
              <a:buFont typeface="Arial" pitchFamily="34" charset="0"/>
              <a:buChar char="•"/>
            </a:pPr>
            <a:r>
              <a:rPr lang="da-DK" sz="2400" dirty="0"/>
              <a:t>Genuskøb, KBL § 43, stk. 1.</a:t>
            </a:r>
          </a:p>
          <a:p>
            <a:pPr marL="271463" indent="-271463">
              <a:buFont typeface="Arial" pitchFamily="34" charset="0"/>
              <a:buChar char="•"/>
            </a:pPr>
            <a:r>
              <a:rPr lang="da-DK" sz="2400" b="1" dirty="0"/>
              <a:t>Ophæve købet / annullere:</a:t>
            </a:r>
          </a:p>
          <a:p>
            <a:pPr marL="728663" lvl="1" indent="-271463">
              <a:buFont typeface="Arial" pitchFamily="34" charset="0"/>
              <a:buChar char="•"/>
            </a:pPr>
            <a:r>
              <a:rPr lang="da-DK" sz="2400" dirty="0"/>
              <a:t>Specieskøb, KBL § 42, stk. 1 – Bet.: Væsentlig mangel</a:t>
            </a:r>
          </a:p>
          <a:p>
            <a:pPr marL="728663" lvl="1" indent="-271463">
              <a:buFont typeface="Arial" pitchFamily="34" charset="0"/>
              <a:buChar char="•"/>
            </a:pPr>
            <a:r>
              <a:rPr lang="da-DK" sz="2400" dirty="0"/>
              <a:t>Genuskøb, KBL § 43, stk. 1. – Bet.: Væsentlig mangel</a:t>
            </a:r>
          </a:p>
          <a:p>
            <a:pPr marL="271463" indent="-271463">
              <a:buFont typeface="Arial" pitchFamily="34" charset="0"/>
              <a:buChar char="•"/>
            </a:pPr>
            <a:r>
              <a:rPr lang="da-DK" sz="2400" b="1" dirty="0"/>
              <a:t>OG kræve erstatning for købers tab:</a:t>
            </a:r>
          </a:p>
          <a:p>
            <a:pPr marL="728663" lvl="1" indent="-271463">
              <a:buFont typeface="Arial" pitchFamily="34" charset="0"/>
              <a:buChar char="•"/>
            </a:pPr>
            <a:r>
              <a:rPr lang="da-DK" sz="2400" dirty="0"/>
              <a:t>Specieskøb, KBL § 42, stk. 2.</a:t>
            </a:r>
          </a:p>
          <a:p>
            <a:pPr marL="728663" lvl="1" indent="-271463">
              <a:buFont typeface="Arial" pitchFamily="34" charset="0"/>
              <a:buChar char="•"/>
            </a:pPr>
            <a:r>
              <a:rPr lang="da-DK" sz="2400" dirty="0"/>
              <a:t>Genuskøb, KBL § 43, stk. 3.</a:t>
            </a:r>
            <a:endParaRPr lang="da-DK" sz="2400" b="1" dirty="0">
              <a:cs typeface="Arial" pitchFamily="34" charset="0"/>
            </a:endParaRPr>
          </a:p>
        </p:txBody>
      </p:sp>
    </p:spTree>
    <p:extLst>
      <p:ext uri="{BB962C8B-B14F-4D97-AF65-F5344CB8AC3E}">
        <p14:creationId xmlns:p14="http://schemas.microsoft.com/office/powerpoint/2010/main" val="4005022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3600" b="1" dirty="0">
                <a:solidFill>
                  <a:schemeClr val="tx2"/>
                </a:solidFill>
                <a:latin typeface="+mj-lt"/>
                <a:cs typeface="Arial" pitchFamily="34" charset="0"/>
              </a:rPr>
              <a:t>Særligt om afhjælpning og omlevering</a:t>
            </a:r>
          </a:p>
        </p:txBody>
      </p:sp>
      <p:sp>
        <p:nvSpPr>
          <p:cNvPr id="3" name="Tekstboks 2"/>
          <p:cNvSpPr txBox="1"/>
          <p:nvPr/>
        </p:nvSpPr>
        <p:spPr>
          <a:xfrm>
            <a:off x="1187624" y="1412776"/>
            <a:ext cx="8098674" cy="4216539"/>
          </a:xfrm>
          <a:prstGeom prst="rect">
            <a:avLst/>
          </a:prstGeom>
          <a:noFill/>
        </p:spPr>
        <p:txBody>
          <a:bodyPr wrap="square" rtlCol="0">
            <a:spAutoFit/>
          </a:bodyPr>
          <a:lstStyle/>
          <a:p>
            <a:r>
              <a:rPr lang="da-DK" sz="2800" b="1" dirty="0">
                <a:cs typeface="Arial" pitchFamily="34" charset="0"/>
              </a:rPr>
              <a:t>Sælger har ret til at omlevere eller at afhjælpe manglen</a:t>
            </a:r>
            <a:r>
              <a:rPr lang="da-DK" sz="2800" dirty="0">
                <a:cs typeface="Arial" pitchFamily="34" charset="0"/>
              </a:rPr>
              <a:t>, fx ved reparation, jf. KBL § 49, hvis:</a:t>
            </a:r>
            <a:endParaRPr lang="da-DK" sz="1600" dirty="0">
              <a:cs typeface="Arial" pitchFamily="34" charset="0"/>
            </a:endParaRPr>
          </a:p>
          <a:p>
            <a:pPr marL="541338" lvl="1" indent="-269875">
              <a:buFont typeface="Arial" pitchFamily="34" charset="0"/>
              <a:buChar char="•"/>
            </a:pPr>
            <a:r>
              <a:rPr lang="da-DK" sz="2800" dirty="0">
                <a:cs typeface="Arial" pitchFamily="34" charset="0"/>
              </a:rPr>
              <a:t>Det kan ske uden ulempe for køber</a:t>
            </a:r>
          </a:p>
          <a:p>
            <a:pPr marL="541338" lvl="1" indent="-269875">
              <a:buFont typeface="Arial" pitchFamily="34" charset="0"/>
              <a:buChar char="•"/>
            </a:pPr>
            <a:r>
              <a:rPr lang="da-DK" sz="2800" dirty="0">
                <a:cs typeface="Arial" pitchFamily="34" charset="0"/>
              </a:rPr>
              <a:t>Det kan ske uden omkostninger for køber</a:t>
            </a:r>
          </a:p>
          <a:p>
            <a:endParaRPr lang="da-DK" sz="1600" dirty="0">
              <a:cs typeface="Arial" pitchFamily="34" charset="0"/>
            </a:endParaRPr>
          </a:p>
          <a:p>
            <a:pPr marL="180975" indent="-180975">
              <a:buFont typeface="Arial" pitchFamily="34" charset="0"/>
              <a:buChar char="•"/>
            </a:pPr>
            <a:r>
              <a:rPr lang="da-DK" sz="2800" dirty="0">
                <a:cs typeface="Arial" pitchFamily="34" charset="0"/>
              </a:rPr>
              <a:t>Køber kan ikke hæve eller forlange prisnedslag hvis sælger tilbyder afhjælpning eller omlevering.</a:t>
            </a:r>
          </a:p>
          <a:p>
            <a:pPr marL="180975" indent="-180975">
              <a:buFont typeface="Arial" pitchFamily="34" charset="0"/>
              <a:buChar char="•"/>
            </a:pPr>
            <a:r>
              <a:rPr lang="da-DK" sz="2800" dirty="0">
                <a:cs typeface="Arial" pitchFamily="34" charset="0"/>
              </a:rPr>
              <a:t>Køber kan forlange erstatning selvom der tilbydes afhjælpning eller omlevering, hvis erstatnings-betingelserne er opfyldt.</a:t>
            </a:r>
          </a:p>
        </p:txBody>
      </p:sp>
    </p:spTree>
    <p:extLst>
      <p:ext uri="{BB962C8B-B14F-4D97-AF65-F5344CB8AC3E}">
        <p14:creationId xmlns:p14="http://schemas.microsoft.com/office/powerpoint/2010/main" val="278537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a:t>
            </a:r>
          </a:p>
        </p:txBody>
      </p:sp>
      <p:sp>
        <p:nvSpPr>
          <p:cNvPr id="3" name="Tekstboks 2"/>
          <p:cNvSpPr txBox="1"/>
          <p:nvPr/>
        </p:nvSpPr>
        <p:spPr>
          <a:xfrm>
            <a:off x="1297862" y="980728"/>
            <a:ext cx="7522610" cy="5616922"/>
          </a:xfrm>
          <a:prstGeom prst="rect">
            <a:avLst/>
          </a:prstGeom>
          <a:noFill/>
        </p:spPr>
        <p:txBody>
          <a:bodyPr wrap="square" rtlCol="0">
            <a:spAutoFit/>
          </a:bodyPr>
          <a:lstStyle/>
          <a:p>
            <a:r>
              <a:rPr lang="da-DK" sz="2800" b="1" dirty="0">
                <a:cs typeface="Arial" pitchFamily="34" charset="0"/>
              </a:rPr>
              <a:t>I kapitel 6 gennemgås:</a:t>
            </a:r>
          </a:p>
          <a:p>
            <a:pPr marL="342900" indent="-342900">
              <a:buFont typeface="Arial" charset="0"/>
              <a:buChar char="•"/>
            </a:pPr>
            <a:r>
              <a:rPr lang="da-DK" sz="2400" dirty="0"/>
              <a:t>Købelovens begreber</a:t>
            </a:r>
          </a:p>
          <a:p>
            <a:pPr marL="342900" indent="-342900">
              <a:buFont typeface="Arial" charset="0"/>
              <a:buChar char="•"/>
            </a:pPr>
            <a:r>
              <a:rPr lang="da-DK" sz="2400" dirty="0"/>
              <a:t>Handelskøb:</a:t>
            </a:r>
          </a:p>
          <a:p>
            <a:pPr marL="800100" lvl="1" indent="-342900">
              <a:buFont typeface="Arial" charset="0"/>
              <a:buChar char="•"/>
            </a:pPr>
            <a:r>
              <a:rPr lang="da-DK" sz="2000" dirty="0"/>
              <a:t>Sælgers og købers forpligtelser</a:t>
            </a:r>
          </a:p>
          <a:p>
            <a:pPr marL="800100" lvl="1" indent="-342900">
              <a:buFont typeface="Arial" charset="0"/>
              <a:buChar char="•"/>
            </a:pPr>
            <a:r>
              <a:rPr lang="da-DK" sz="2000" dirty="0"/>
              <a:t>Levering og risikoens overgang</a:t>
            </a:r>
          </a:p>
          <a:p>
            <a:pPr marL="800100" lvl="1" indent="-342900">
              <a:buFont typeface="Arial" charset="0"/>
              <a:buChar char="•"/>
            </a:pPr>
            <a:r>
              <a:rPr lang="da-DK" sz="2000" dirty="0"/>
              <a:t>Sælgers misligholdelse</a:t>
            </a:r>
          </a:p>
          <a:p>
            <a:pPr marL="800100" lvl="1" indent="-342900">
              <a:buFont typeface="Arial" charset="0"/>
              <a:buChar char="•"/>
            </a:pPr>
            <a:r>
              <a:rPr lang="da-DK" sz="2000" dirty="0"/>
              <a:t>Købers misligholdelse</a:t>
            </a:r>
          </a:p>
          <a:p>
            <a:pPr marL="342900" indent="-342900">
              <a:buFont typeface="Arial" charset="0"/>
              <a:buChar char="•"/>
            </a:pPr>
            <a:r>
              <a:rPr lang="da-DK" sz="2400" dirty="0"/>
              <a:t>Forbrugerkøb</a:t>
            </a:r>
          </a:p>
          <a:p>
            <a:pPr marL="800100" lvl="1" indent="-342900">
              <a:buFont typeface="Arial" charset="0"/>
              <a:buChar char="•"/>
            </a:pPr>
            <a:r>
              <a:rPr lang="da-DK" sz="2000" dirty="0"/>
              <a:t>Levering og risikoens overgang</a:t>
            </a:r>
          </a:p>
          <a:p>
            <a:pPr marL="800100" lvl="1" indent="-342900">
              <a:buFont typeface="Arial" charset="0"/>
              <a:buChar char="•"/>
            </a:pPr>
            <a:r>
              <a:rPr lang="da-DK" sz="2000" dirty="0"/>
              <a:t>Sælgers misligholdelse</a:t>
            </a:r>
          </a:p>
          <a:p>
            <a:pPr marL="342900" indent="-342900">
              <a:buFont typeface="Arial" charset="0"/>
              <a:buChar char="•"/>
            </a:pPr>
            <a:r>
              <a:rPr lang="da-DK" sz="2400" dirty="0"/>
              <a:t>Internationale køb</a:t>
            </a:r>
          </a:p>
          <a:p>
            <a:pPr marL="800100" lvl="1" indent="-342900">
              <a:buFont typeface="Arial" charset="0"/>
              <a:buChar char="•"/>
            </a:pPr>
            <a:r>
              <a:rPr lang="da-DK" sz="2000" dirty="0"/>
              <a:t>Sælgers forpligtelser</a:t>
            </a:r>
          </a:p>
          <a:p>
            <a:pPr marL="800100" lvl="1" indent="-342900">
              <a:buFont typeface="Arial" charset="0"/>
              <a:buChar char="•"/>
            </a:pPr>
            <a:r>
              <a:rPr lang="da-DK" sz="2000" dirty="0"/>
              <a:t>Købers misligholdelsesbeføjelser</a:t>
            </a:r>
          </a:p>
          <a:p>
            <a:pPr marL="800100" lvl="1" indent="-342900">
              <a:buFont typeface="Arial" charset="0"/>
              <a:buChar char="•"/>
            </a:pPr>
            <a:r>
              <a:rPr lang="da-DK" sz="2000" dirty="0"/>
              <a:t>Købers forpligtelser</a:t>
            </a:r>
          </a:p>
          <a:p>
            <a:pPr marL="800100" lvl="1" indent="-342900">
              <a:buFont typeface="Arial" charset="0"/>
              <a:buChar char="•"/>
            </a:pPr>
            <a:r>
              <a:rPr lang="da-DK" sz="2000" dirty="0"/>
              <a:t>Købers misligholdelse</a:t>
            </a:r>
          </a:p>
          <a:p>
            <a:pPr marL="342900" indent="-342900">
              <a:buFont typeface="Arial" charset="0"/>
              <a:buChar char="•"/>
            </a:pPr>
            <a:endParaRPr lang="da-DK" sz="2400" dirty="0"/>
          </a:p>
          <a:p>
            <a:endParaRPr lang="da-DK" sz="1100" b="1" dirty="0"/>
          </a:p>
        </p:txBody>
      </p:sp>
    </p:spTree>
    <p:extLst>
      <p:ext uri="{BB962C8B-B14F-4D97-AF65-F5344CB8AC3E}">
        <p14:creationId xmlns:p14="http://schemas.microsoft.com/office/powerpoint/2010/main" val="407894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2800" b="1" dirty="0">
                <a:solidFill>
                  <a:schemeClr val="tx2"/>
                </a:solidFill>
                <a:latin typeface="+mj-lt"/>
                <a:cs typeface="Arial" pitchFamily="34" charset="0"/>
              </a:rPr>
              <a:t>Købers undersøgelses- og reklamationspligt</a:t>
            </a:r>
          </a:p>
        </p:txBody>
      </p:sp>
      <p:sp>
        <p:nvSpPr>
          <p:cNvPr id="3" name="Tekstboks 2"/>
          <p:cNvSpPr txBox="1"/>
          <p:nvPr/>
        </p:nvSpPr>
        <p:spPr>
          <a:xfrm>
            <a:off x="1259632" y="1124744"/>
            <a:ext cx="8098674" cy="5109091"/>
          </a:xfrm>
          <a:prstGeom prst="rect">
            <a:avLst/>
          </a:prstGeom>
          <a:noFill/>
        </p:spPr>
        <p:txBody>
          <a:bodyPr wrap="square" rtlCol="0">
            <a:spAutoFit/>
          </a:bodyPr>
          <a:lstStyle/>
          <a:p>
            <a:r>
              <a:rPr lang="da-DK" sz="2800" b="1" dirty="0">
                <a:cs typeface="Arial" pitchFamily="34" charset="0"/>
              </a:rPr>
              <a:t>Købers undersøgelsespligt, KBL § 51:</a:t>
            </a:r>
          </a:p>
          <a:p>
            <a:pPr marL="361950" indent="-361950">
              <a:buFont typeface="Arial" pitchFamily="34" charset="0"/>
              <a:buChar char="•"/>
            </a:pPr>
            <a:r>
              <a:rPr lang="da-DK" sz="2600" dirty="0">
                <a:cs typeface="Arial" pitchFamily="34" charset="0"/>
              </a:rPr>
              <a:t>Når salgsgenstanden er leveret har køber pligt til at undersøge varen, i overensstemmelse med ordentlig forretningsbrug, ellers mister han sine misligholdelsesbeføjelser.</a:t>
            </a:r>
          </a:p>
          <a:p>
            <a:pPr marL="361950" indent="-361950">
              <a:buFont typeface="Arial" pitchFamily="34" charset="0"/>
              <a:buChar char="•"/>
            </a:pPr>
            <a:endParaRPr lang="da-DK" sz="1000" dirty="0">
              <a:cs typeface="Arial" pitchFamily="34" charset="0"/>
            </a:endParaRPr>
          </a:p>
          <a:p>
            <a:r>
              <a:rPr lang="da-DK" sz="2800" b="1" dirty="0">
                <a:cs typeface="Arial" pitchFamily="34" charset="0"/>
              </a:rPr>
              <a:t>Købers reklamation, KBL § 52-54:</a:t>
            </a:r>
          </a:p>
          <a:p>
            <a:pPr marL="361950" indent="-361950">
              <a:buFont typeface="Arial" pitchFamily="34" charset="0"/>
              <a:buChar char="•"/>
            </a:pPr>
            <a:r>
              <a:rPr lang="da-DK" sz="2600" dirty="0">
                <a:cs typeface="Arial" pitchFamily="34" charset="0"/>
              </a:rPr>
              <a:t>Ved mangler skal køber reklamere straks, ellers mister han sine misligholdelsesbeføjelser. </a:t>
            </a:r>
          </a:p>
          <a:p>
            <a:pPr marL="361950" indent="-361950">
              <a:buFont typeface="Arial" pitchFamily="34" charset="0"/>
              <a:buChar char="•"/>
            </a:pPr>
            <a:r>
              <a:rPr lang="da-DK" sz="2600" dirty="0"/>
              <a:t>Hvis køber vil </a:t>
            </a:r>
            <a:r>
              <a:rPr lang="da-DK" sz="2600" b="1" dirty="0"/>
              <a:t>hæve købet</a:t>
            </a:r>
            <a:r>
              <a:rPr lang="da-DK" sz="2600" dirty="0"/>
              <a:t> </a:t>
            </a:r>
            <a:r>
              <a:rPr lang="da-DK" sz="2600" b="1" dirty="0"/>
              <a:t>eller kræve efterlevering eller omleverin</a:t>
            </a:r>
            <a:r>
              <a:rPr lang="da-DK" sz="2600" dirty="0"/>
              <a:t>g, skal han reklamere overfor sælger </a:t>
            </a:r>
            <a:r>
              <a:rPr lang="da-DK" sz="2600" b="1" dirty="0"/>
              <a:t>uden ugrundet ophold</a:t>
            </a:r>
            <a:r>
              <a:rPr lang="da-DK" sz="2600" dirty="0"/>
              <a:t>, ellers taber køber sin ret til at afvise salgsgenstanden eller kræve efterlevering.</a:t>
            </a:r>
            <a:endParaRPr lang="da-DK" sz="2800" dirty="0"/>
          </a:p>
        </p:txBody>
      </p:sp>
    </p:spTree>
    <p:extLst>
      <p:ext uri="{BB962C8B-B14F-4D97-AF65-F5344CB8AC3E}">
        <p14:creationId xmlns:p14="http://schemas.microsoft.com/office/powerpoint/2010/main" val="66657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2.3.3 Vanhjemmel – retslig mangel</a:t>
            </a:r>
          </a:p>
        </p:txBody>
      </p:sp>
      <p:sp>
        <p:nvSpPr>
          <p:cNvPr id="3" name="Tekstboks 2"/>
          <p:cNvSpPr txBox="1"/>
          <p:nvPr/>
        </p:nvSpPr>
        <p:spPr>
          <a:xfrm>
            <a:off x="1116116" y="1556792"/>
            <a:ext cx="8026666" cy="3170099"/>
          </a:xfrm>
          <a:prstGeom prst="rect">
            <a:avLst/>
          </a:prstGeom>
          <a:noFill/>
        </p:spPr>
        <p:txBody>
          <a:bodyPr wrap="square" rtlCol="0">
            <a:spAutoFit/>
          </a:bodyPr>
          <a:lstStyle/>
          <a:p>
            <a:r>
              <a:rPr lang="da-DK" sz="3600" dirty="0"/>
              <a:t>Når køber ikke opnår den forventede ejendomsret ved købet, </a:t>
            </a:r>
            <a:r>
              <a:rPr lang="da-DK" sz="3200" dirty="0"/>
              <a:t>fx hvis sælger ikke har ret til at sælge salgsgenstanden – </a:t>
            </a:r>
          </a:p>
          <a:p>
            <a:pPr marL="361950" indent="-361950">
              <a:buFont typeface="Arial" pitchFamily="34" charset="0"/>
              <a:buChar char="•"/>
            </a:pPr>
            <a:r>
              <a:rPr lang="da-DK" sz="3200" dirty="0"/>
              <a:t>genstanden tilhører tredjemand, </a:t>
            </a:r>
          </a:p>
          <a:p>
            <a:pPr marL="361950" indent="-361950">
              <a:buFont typeface="Arial" pitchFamily="34" charset="0"/>
              <a:buChar char="•"/>
            </a:pPr>
            <a:r>
              <a:rPr lang="da-DK" sz="3200" dirty="0"/>
              <a:t>genstanden er pantsat, lånt, lejet, købt med ejendomsforbehold mv. </a:t>
            </a:r>
          </a:p>
        </p:txBody>
      </p:sp>
    </p:spTree>
    <p:extLst>
      <p:ext uri="{BB962C8B-B14F-4D97-AF65-F5344CB8AC3E}">
        <p14:creationId xmlns:p14="http://schemas.microsoft.com/office/powerpoint/2010/main" val="370789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2.4. Købers misligholdelse</a:t>
            </a:r>
          </a:p>
        </p:txBody>
      </p:sp>
      <p:sp>
        <p:nvSpPr>
          <p:cNvPr id="3" name="Tekstboks 2"/>
          <p:cNvSpPr txBox="1"/>
          <p:nvPr/>
        </p:nvSpPr>
        <p:spPr>
          <a:xfrm>
            <a:off x="1259632" y="1340768"/>
            <a:ext cx="7632848" cy="4616648"/>
          </a:xfrm>
          <a:prstGeom prst="rect">
            <a:avLst/>
          </a:prstGeom>
          <a:noFill/>
        </p:spPr>
        <p:txBody>
          <a:bodyPr wrap="square" rtlCol="0">
            <a:spAutoFit/>
          </a:bodyPr>
          <a:lstStyle/>
          <a:p>
            <a:r>
              <a:rPr lang="da-DK" sz="2800" b="1" dirty="0"/>
              <a:t>Købers forpligtelse:</a:t>
            </a:r>
          </a:p>
          <a:p>
            <a:r>
              <a:rPr lang="da-DK" sz="2800" dirty="0"/>
              <a:t>Køber skal modtage varen som aftalt betale den aftalte købesum til tiden. </a:t>
            </a:r>
          </a:p>
          <a:p>
            <a:endParaRPr lang="da-DK" sz="1000" dirty="0"/>
          </a:p>
          <a:p>
            <a:r>
              <a:rPr lang="da-DK" sz="2800" b="1" dirty="0"/>
              <a:t>Købers misligholdelse:</a:t>
            </a:r>
          </a:p>
          <a:p>
            <a:pPr marL="361950" lvl="0" indent="-361950">
              <a:buFont typeface="Arial" pitchFamily="34" charset="0"/>
              <a:buChar char="•"/>
            </a:pPr>
            <a:r>
              <a:rPr lang="da-DK" sz="2800" dirty="0"/>
              <a:t>Forsinkelse med betaling af købesummen</a:t>
            </a:r>
          </a:p>
          <a:p>
            <a:pPr marL="361950" lvl="0" indent="-361950">
              <a:buFont typeface="Arial" pitchFamily="34" charset="0"/>
              <a:buChar char="•"/>
            </a:pPr>
            <a:r>
              <a:rPr lang="da-DK" sz="2800" dirty="0" err="1"/>
              <a:t>Anteciperet</a:t>
            </a:r>
            <a:r>
              <a:rPr lang="da-DK" sz="2800" dirty="0"/>
              <a:t> (forventede) forsinkelse med betaling af købesummen</a:t>
            </a:r>
          </a:p>
          <a:p>
            <a:pPr marL="361950" lvl="0" indent="-361950">
              <a:buFont typeface="Arial" pitchFamily="34" charset="0"/>
              <a:buChar char="•"/>
            </a:pPr>
            <a:r>
              <a:rPr lang="da-DK" sz="2800" dirty="0"/>
              <a:t>Fordringshavermora - Manglende modtagelse af varen (ikke en misligholdelse)</a:t>
            </a:r>
          </a:p>
          <a:p>
            <a:endParaRPr lang="da-DK" sz="3200" dirty="0"/>
          </a:p>
        </p:txBody>
      </p:sp>
    </p:spTree>
    <p:extLst>
      <p:ext uri="{BB962C8B-B14F-4D97-AF65-F5344CB8AC3E}">
        <p14:creationId xmlns:p14="http://schemas.microsoft.com/office/powerpoint/2010/main" val="294160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43405" y="290547"/>
            <a:ext cx="8316416" cy="584775"/>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p:txBody>
      </p:sp>
      <p:sp>
        <p:nvSpPr>
          <p:cNvPr id="3" name="Tekstboks 2"/>
          <p:cNvSpPr txBox="1"/>
          <p:nvPr/>
        </p:nvSpPr>
        <p:spPr>
          <a:xfrm>
            <a:off x="1218251" y="1124744"/>
            <a:ext cx="7920880" cy="4893647"/>
          </a:xfrm>
          <a:prstGeom prst="rect">
            <a:avLst/>
          </a:prstGeom>
          <a:noFill/>
        </p:spPr>
        <p:txBody>
          <a:bodyPr wrap="square" rtlCol="0">
            <a:spAutoFit/>
          </a:bodyPr>
          <a:lstStyle/>
          <a:p>
            <a:pPr marL="361950" indent="-361950">
              <a:buFont typeface="Arial" pitchFamily="34" charset="0"/>
              <a:buChar char="•"/>
            </a:pPr>
            <a:r>
              <a:rPr lang="da-DK" sz="2600" b="1" dirty="0"/>
              <a:t>Fastholde</a:t>
            </a:r>
            <a:r>
              <a:rPr lang="da-DK" sz="2600" dirty="0"/>
              <a:t> købet og forlange betaling, </a:t>
            </a:r>
            <a:r>
              <a:rPr lang="da-DK" sz="2600" dirty="0" err="1"/>
              <a:t>jf</a:t>
            </a:r>
            <a:r>
              <a:rPr lang="da-DK" sz="2600" dirty="0"/>
              <a:t> KBL § 28, stk. 1</a:t>
            </a:r>
          </a:p>
          <a:p>
            <a:pPr marL="361950" indent="-361950">
              <a:buFont typeface="Arial" pitchFamily="34" charset="0"/>
              <a:buChar char="•"/>
            </a:pPr>
            <a:r>
              <a:rPr lang="da-DK" sz="2600" b="1" dirty="0"/>
              <a:t>Hæve</a:t>
            </a:r>
            <a:r>
              <a:rPr lang="da-DK" sz="2600" dirty="0"/>
              <a:t> købet, jf. KBL § 28, stk. 1</a:t>
            </a:r>
          </a:p>
          <a:p>
            <a:pPr marL="819150" lvl="1" indent="-361950">
              <a:buFont typeface="Arial" pitchFamily="34" charset="0"/>
              <a:buChar char="•"/>
            </a:pPr>
            <a:r>
              <a:rPr lang="da-DK" sz="2600" dirty="0"/>
              <a:t>Forsinkelsen skal være væsentlig. I handelskøb er enhver forsinkelse væsentlig.</a:t>
            </a:r>
          </a:p>
          <a:p>
            <a:pPr marL="361950" indent="-361950">
              <a:buFont typeface="Arial" pitchFamily="34" charset="0"/>
              <a:buChar char="•"/>
            </a:pPr>
            <a:r>
              <a:rPr lang="da-DK" sz="2600" b="1" dirty="0"/>
              <a:t>Kræve erstatning </a:t>
            </a:r>
            <a:r>
              <a:rPr lang="da-DK" sz="2600" dirty="0"/>
              <a:t>ved ophævelse, jf. KBL § 30 </a:t>
            </a:r>
          </a:p>
          <a:p>
            <a:pPr marL="819150" lvl="1" indent="-361950">
              <a:buFont typeface="Arial" pitchFamily="34" charset="0"/>
              <a:buChar char="•"/>
            </a:pPr>
            <a:r>
              <a:rPr lang="da-DK" sz="2600" dirty="0"/>
              <a:t>Skadeserstatning efter KBL § 24</a:t>
            </a:r>
          </a:p>
          <a:p>
            <a:pPr marL="819150" lvl="1" indent="-361950">
              <a:buFont typeface="Arial" pitchFamily="34" charset="0"/>
              <a:buChar char="•"/>
            </a:pPr>
            <a:r>
              <a:rPr lang="da-DK" sz="2600" dirty="0"/>
              <a:t>Hvis sælger foretager et </a:t>
            </a:r>
            <a:r>
              <a:rPr lang="da-DK" sz="2600" b="1" dirty="0"/>
              <a:t>dækningssalg</a:t>
            </a:r>
            <a:r>
              <a:rPr lang="da-DK" sz="2600" dirty="0"/>
              <a:t> i rimelig tid efter ophævelsen, og salget indbringer færre penge, end det ville have gjort, hvis aftalen med den oprindelige køber var blevet opfyldt korrekt, kan sælger forlange differencebeløbet erstattet af køber, jf. KBL § 30, stk. 2. </a:t>
            </a:r>
          </a:p>
        </p:txBody>
      </p:sp>
    </p:spTree>
    <p:extLst>
      <p:ext uri="{BB962C8B-B14F-4D97-AF65-F5344CB8AC3E}">
        <p14:creationId xmlns:p14="http://schemas.microsoft.com/office/powerpoint/2010/main" val="3712557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a:p>
            <a:pPr algn="ctr"/>
            <a:r>
              <a:rPr lang="da-DK" sz="3200" b="1" dirty="0">
                <a:solidFill>
                  <a:schemeClr val="tx2"/>
                </a:solidFill>
                <a:latin typeface="+mj-lt"/>
                <a:cs typeface="Arial" pitchFamily="34" charset="0"/>
              </a:rPr>
              <a:t>Sælgers misligholdelsesbeføjelser</a:t>
            </a:r>
          </a:p>
        </p:txBody>
      </p:sp>
      <p:sp>
        <p:nvSpPr>
          <p:cNvPr id="3" name="Tekstboks 2"/>
          <p:cNvSpPr txBox="1"/>
          <p:nvPr/>
        </p:nvSpPr>
        <p:spPr>
          <a:xfrm>
            <a:off x="1205372" y="1412776"/>
            <a:ext cx="7560840" cy="4308872"/>
          </a:xfrm>
          <a:prstGeom prst="rect">
            <a:avLst/>
          </a:prstGeom>
          <a:noFill/>
        </p:spPr>
        <p:txBody>
          <a:bodyPr wrap="square" rtlCol="0">
            <a:spAutoFit/>
          </a:bodyPr>
          <a:lstStyle/>
          <a:p>
            <a:r>
              <a:rPr lang="da-DK" sz="2400" b="1" dirty="0"/>
              <a:t>Situation: </a:t>
            </a:r>
            <a:r>
              <a:rPr lang="da-DK" sz="2400" dirty="0"/>
              <a:t>Hvis sælger allerede har leveret uden at der samtidig er sket betaling</a:t>
            </a:r>
          </a:p>
          <a:p>
            <a:pPr marL="361950" indent="-361950">
              <a:buFont typeface="Arial" pitchFamily="34" charset="0"/>
              <a:buChar char="•"/>
            </a:pPr>
            <a:r>
              <a:rPr lang="da-DK" sz="2400" b="1" dirty="0"/>
              <a:t>Hovedregel</a:t>
            </a:r>
            <a:r>
              <a:rPr lang="da-DK" sz="2400" dirty="0"/>
              <a:t>: Kreditkøb - ikke hæve og få det solgte tilbage</a:t>
            </a:r>
          </a:p>
          <a:p>
            <a:pPr marL="819150" lvl="1" indent="-361950">
              <a:buFont typeface="Arial" pitchFamily="34" charset="0"/>
              <a:buChar char="•"/>
            </a:pPr>
            <a:r>
              <a:rPr lang="da-DK" sz="2200" dirty="0"/>
              <a:t>Sælger må iværksætte inkasso og evt. tvangsinddrivelse</a:t>
            </a:r>
          </a:p>
          <a:p>
            <a:pPr marL="361950" indent="-361950">
              <a:buFont typeface="Arial" pitchFamily="34" charset="0"/>
              <a:buChar char="•"/>
            </a:pPr>
            <a:r>
              <a:rPr lang="da-DK" sz="2400" b="1" dirty="0"/>
              <a:t>Undtagelser, fx hvis:</a:t>
            </a:r>
            <a:endParaRPr lang="da-DK" sz="2400" dirty="0"/>
          </a:p>
          <a:p>
            <a:pPr marL="801688" lvl="0" indent="-439738">
              <a:buFont typeface="Arial" pitchFamily="34" charset="0"/>
              <a:buChar char="•"/>
            </a:pPr>
            <a:r>
              <a:rPr lang="da-DK" sz="2200" dirty="0"/>
              <a:t>Det solgte afvises af køber.</a:t>
            </a:r>
          </a:p>
          <a:p>
            <a:pPr marL="801688" lvl="0" indent="-439738">
              <a:buFont typeface="Arial" pitchFamily="34" charset="0"/>
              <a:buChar char="•"/>
            </a:pPr>
            <a:r>
              <a:rPr lang="da-DK" sz="2200" dirty="0"/>
              <a:t>Der er taget et kontantforbehold/ejendomsforbehold.</a:t>
            </a:r>
          </a:p>
          <a:p>
            <a:pPr marL="801688" lvl="0" indent="-439738">
              <a:buFont typeface="Arial" pitchFamily="34" charset="0"/>
              <a:buChar char="•"/>
            </a:pPr>
            <a:r>
              <a:rPr lang="da-DK" sz="2200" dirty="0"/>
              <a:t>Hvis det solgte er leveret til en køber på et tidspunkt, hvor køber er taget under konkursbehandling, og konkursboet ikke indtræder i aftalen eller stiller sikkerhed for købesummens betaling.</a:t>
            </a:r>
          </a:p>
        </p:txBody>
      </p:sp>
    </p:spTree>
    <p:extLst>
      <p:ext uri="{BB962C8B-B14F-4D97-AF65-F5344CB8AC3E}">
        <p14:creationId xmlns:p14="http://schemas.microsoft.com/office/powerpoint/2010/main" val="150847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9919"/>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a:t>
            </a:r>
          </a:p>
          <a:p>
            <a:pPr algn="ctr"/>
            <a:r>
              <a:rPr lang="da-DK" sz="3200" b="1" dirty="0" err="1">
                <a:solidFill>
                  <a:schemeClr val="tx2"/>
                </a:solidFill>
                <a:latin typeface="+mj-lt"/>
                <a:cs typeface="Arial" pitchFamily="34" charset="0"/>
              </a:rPr>
              <a:t>Anteciperet</a:t>
            </a:r>
            <a:r>
              <a:rPr lang="da-DK" sz="3200" b="1" dirty="0">
                <a:solidFill>
                  <a:schemeClr val="tx2"/>
                </a:solidFill>
                <a:latin typeface="+mj-lt"/>
                <a:cs typeface="Arial" pitchFamily="34" charset="0"/>
              </a:rPr>
              <a:t> forsinkelse</a:t>
            </a:r>
          </a:p>
        </p:txBody>
      </p:sp>
      <p:sp>
        <p:nvSpPr>
          <p:cNvPr id="3" name="Tekstboks 2"/>
          <p:cNvSpPr txBox="1"/>
          <p:nvPr/>
        </p:nvSpPr>
        <p:spPr>
          <a:xfrm>
            <a:off x="1115616" y="1130625"/>
            <a:ext cx="8098674" cy="5309145"/>
          </a:xfrm>
          <a:prstGeom prst="rect">
            <a:avLst/>
          </a:prstGeom>
          <a:noFill/>
        </p:spPr>
        <p:txBody>
          <a:bodyPr wrap="square" rtlCol="0">
            <a:spAutoFit/>
          </a:bodyPr>
          <a:lstStyle/>
          <a:p>
            <a:r>
              <a:rPr lang="da-DK" sz="2400" b="1" dirty="0"/>
              <a:t>Situation:</a:t>
            </a:r>
            <a:r>
              <a:rPr lang="da-DK" sz="2400" dirty="0"/>
              <a:t> Endnu ikke forsinkelse, men sælger må forvente at forsinkelse vil opstå – fx hvis køber er insolvent, kommer under konkursbehandling, rekonstruktion mv.</a:t>
            </a:r>
          </a:p>
          <a:p>
            <a:endParaRPr lang="da-DK" sz="900" dirty="0"/>
          </a:p>
          <a:p>
            <a:r>
              <a:rPr lang="da-DK" sz="2400" b="1" dirty="0"/>
              <a:t>Sælger har tilbageholdsret – undlade at afsende varen </a:t>
            </a:r>
            <a:r>
              <a:rPr lang="da-DK" sz="2400" dirty="0"/>
              <a:t>og holde varen tilbage indtil køber eller købers bo har stillet sikkerhed for betaling.</a:t>
            </a:r>
          </a:p>
          <a:p>
            <a:endParaRPr lang="da-DK" sz="900" dirty="0"/>
          </a:p>
          <a:p>
            <a:r>
              <a:rPr lang="da-DK" sz="2400" b="1" dirty="0"/>
              <a:t>Sælger har </a:t>
            </a:r>
            <a:r>
              <a:rPr lang="da-DK" sz="2400" b="1" dirty="0" err="1"/>
              <a:t>standsningsret</a:t>
            </a:r>
            <a:r>
              <a:rPr lang="da-DK" sz="2400" b="1" dirty="0"/>
              <a:t> – hindre overgivelse</a:t>
            </a:r>
            <a:endParaRPr lang="da-DK" sz="2400" dirty="0"/>
          </a:p>
          <a:p>
            <a:r>
              <a:rPr lang="da-DK" sz="2400" dirty="0"/>
              <a:t>Det solgte er på vej til køber. Sælger kan hindre overgivelsen til køber indtil køber eller købers bo har stillet sikkerhed for betaling. </a:t>
            </a:r>
          </a:p>
          <a:p>
            <a:endParaRPr lang="da-DK" sz="900" dirty="0"/>
          </a:p>
          <a:p>
            <a:r>
              <a:rPr lang="da-DK" sz="2400" b="1" dirty="0"/>
              <a:t>Hæve købet</a:t>
            </a:r>
            <a:r>
              <a:rPr lang="da-DK" sz="2400" dirty="0"/>
              <a:t>: Når det er blevet tid til at levere, kan sælger hæve købet, hvis køber eller købers bo ikke har stillet sikkerhed for betaling, jf. KBL § 39, stk. 1.</a:t>
            </a:r>
          </a:p>
        </p:txBody>
      </p:sp>
    </p:spTree>
    <p:extLst>
      <p:ext uri="{BB962C8B-B14F-4D97-AF65-F5344CB8AC3E}">
        <p14:creationId xmlns:p14="http://schemas.microsoft.com/office/powerpoint/2010/main" val="1028139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Købers misligholdelse</a:t>
            </a:r>
          </a:p>
          <a:p>
            <a:pPr algn="ctr"/>
            <a:r>
              <a:rPr lang="da-DK" sz="3200" b="1" dirty="0">
                <a:solidFill>
                  <a:schemeClr val="tx2"/>
                </a:solidFill>
                <a:latin typeface="+mj-lt"/>
                <a:cs typeface="Arial" pitchFamily="34" charset="0"/>
              </a:rPr>
              <a:t>2.4.2 Fordringshavermora</a:t>
            </a:r>
          </a:p>
        </p:txBody>
      </p:sp>
      <p:sp>
        <p:nvSpPr>
          <p:cNvPr id="3" name="Tekstboks 2"/>
          <p:cNvSpPr txBox="1"/>
          <p:nvPr/>
        </p:nvSpPr>
        <p:spPr>
          <a:xfrm>
            <a:off x="1187624" y="1340768"/>
            <a:ext cx="8098674" cy="4401205"/>
          </a:xfrm>
          <a:prstGeom prst="rect">
            <a:avLst/>
          </a:prstGeom>
          <a:noFill/>
        </p:spPr>
        <p:txBody>
          <a:bodyPr wrap="square" rtlCol="0">
            <a:spAutoFit/>
          </a:bodyPr>
          <a:lstStyle/>
          <a:p>
            <a:r>
              <a:rPr lang="da-DK" sz="2800" dirty="0">
                <a:cs typeface="Arial" pitchFamily="34" charset="0"/>
              </a:rPr>
              <a:t>Betragtes ikke som misligholdelse, men situationen udløser en række krav og valgmuligheder for sælger, der ikke kan ”komme af med” varen. </a:t>
            </a:r>
          </a:p>
          <a:p>
            <a:pPr marL="457200" indent="-457200">
              <a:buFont typeface="Arial" pitchFamily="34" charset="0"/>
              <a:buChar char="•"/>
            </a:pPr>
            <a:r>
              <a:rPr lang="da-DK" sz="2800" dirty="0">
                <a:cs typeface="Arial" pitchFamily="34" charset="0"/>
              </a:rPr>
              <a:t>Sælger har pligt til at drage omsorg for varen for købers regning</a:t>
            </a:r>
          </a:p>
          <a:p>
            <a:pPr marL="457200" indent="-457200">
              <a:buFont typeface="Arial" pitchFamily="34" charset="0"/>
              <a:buChar char="•"/>
            </a:pPr>
            <a:r>
              <a:rPr lang="da-DK" sz="2800" dirty="0">
                <a:cs typeface="Arial" pitchFamily="34" charset="0"/>
              </a:rPr>
              <a:t>Sælger har tilbageholdsret indtil udgifterne er betalt</a:t>
            </a:r>
          </a:p>
          <a:p>
            <a:pPr marL="457200" indent="-457200">
              <a:buFont typeface="Arial" pitchFamily="34" charset="0"/>
              <a:buChar char="•"/>
            </a:pPr>
            <a:r>
              <a:rPr lang="da-DK" sz="2800" dirty="0">
                <a:cs typeface="Arial" pitchFamily="34" charset="0"/>
              </a:rPr>
              <a:t>Sælger har ret og pligt til at sælge varen til anden side</a:t>
            </a:r>
          </a:p>
          <a:p>
            <a:pPr marL="457200" indent="-457200">
              <a:buFont typeface="Arial" pitchFamily="34" charset="0"/>
              <a:buChar char="•"/>
            </a:pPr>
            <a:r>
              <a:rPr lang="da-DK" sz="2800" dirty="0">
                <a:cs typeface="Arial" pitchFamily="34" charset="0"/>
              </a:rPr>
              <a:t>Sælger er berettiget til at bortskaffe varen</a:t>
            </a:r>
          </a:p>
        </p:txBody>
      </p:sp>
    </p:spTree>
    <p:extLst>
      <p:ext uri="{BB962C8B-B14F-4D97-AF65-F5344CB8AC3E}">
        <p14:creationId xmlns:p14="http://schemas.microsoft.com/office/powerpoint/2010/main" val="341166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36509" y="22957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 Forbrugerkøb</a:t>
            </a:r>
          </a:p>
        </p:txBody>
      </p:sp>
      <p:sp>
        <p:nvSpPr>
          <p:cNvPr id="3" name="Tekstboks 2"/>
          <p:cNvSpPr txBox="1"/>
          <p:nvPr/>
        </p:nvSpPr>
        <p:spPr>
          <a:xfrm>
            <a:off x="1331640" y="1111705"/>
            <a:ext cx="7704856" cy="5755422"/>
          </a:xfrm>
          <a:prstGeom prst="rect">
            <a:avLst/>
          </a:prstGeom>
          <a:noFill/>
        </p:spPr>
        <p:txBody>
          <a:bodyPr wrap="square" rtlCol="0">
            <a:spAutoFit/>
          </a:bodyPr>
          <a:lstStyle/>
          <a:p>
            <a:pPr marL="361950" indent="-361950">
              <a:buFont typeface="Arial" pitchFamily="34" charset="0"/>
              <a:buChar char="•"/>
            </a:pPr>
            <a:r>
              <a:rPr lang="da-DK" sz="2800" b="1" dirty="0"/>
              <a:t>Retskilde:</a:t>
            </a:r>
            <a:r>
              <a:rPr lang="da-DK" sz="2800" dirty="0"/>
              <a:t> Købelovens forbrugerafsnit §§ 72-87</a:t>
            </a:r>
          </a:p>
          <a:p>
            <a:pPr marL="361950" indent="-361950">
              <a:buFont typeface="Arial" pitchFamily="34" charset="0"/>
              <a:buChar char="•"/>
            </a:pPr>
            <a:r>
              <a:rPr lang="da-DK" sz="2800" b="1" dirty="0"/>
              <a:t>Loven er beskyttelsespræceptiv</a:t>
            </a:r>
            <a:r>
              <a:rPr lang="da-DK" sz="2800" dirty="0"/>
              <a:t>: Reglerne om forbrugerkøb kan ikke fraviges til skade for forbrugeren</a:t>
            </a:r>
          </a:p>
          <a:p>
            <a:pPr marL="361950" indent="-361950">
              <a:buFont typeface="Arial" pitchFamily="34" charset="0"/>
              <a:buChar char="•"/>
            </a:pPr>
            <a:r>
              <a:rPr lang="da-DK" sz="2800" b="1" dirty="0"/>
              <a:t>Forbrugerkøb:</a:t>
            </a:r>
            <a:r>
              <a:rPr lang="da-DK" sz="2800" dirty="0"/>
              <a:t> når en erhvervsdrivende som led i sit erhverv, sælger en vare til hovedsagelig privat anvendelse, jf. KBL § 4a.</a:t>
            </a:r>
          </a:p>
          <a:p>
            <a:pPr marL="361950" indent="-361950">
              <a:buFont typeface="Arial" pitchFamily="34" charset="0"/>
              <a:buChar char="•"/>
            </a:pPr>
            <a:r>
              <a:rPr lang="da-DK" sz="2800" b="1" dirty="0"/>
              <a:t>Bevisbyrde: </a:t>
            </a:r>
            <a:r>
              <a:rPr lang="da-DK" sz="2800" dirty="0"/>
              <a:t>Hvis der opstår uenighed om hvorvidt købet er et forbrugerkøb, er det den erhvervsdrivende der har bevisbyrden for, at købet ikke er et forbrugerkøb, jf. KBL § § 4a, stk. 1.</a:t>
            </a:r>
          </a:p>
          <a:p>
            <a:endParaRPr lang="da-DK" sz="3200" dirty="0"/>
          </a:p>
        </p:txBody>
      </p:sp>
    </p:spTree>
    <p:extLst>
      <p:ext uri="{BB962C8B-B14F-4D97-AF65-F5344CB8AC3E}">
        <p14:creationId xmlns:p14="http://schemas.microsoft.com/office/powerpoint/2010/main" val="3388538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3.1 Levering og risikoovergang</a:t>
            </a:r>
          </a:p>
        </p:txBody>
      </p:sp>
      <p:sp>
        <p:nvSpPr>
          <p:cNvPr id="3" name="Tekstboks 2"/>
          <p:cNvSpPr txBox="1"/>
          <p:nvPr/>
        </p:nvSpPr>
        <p:spPr>
          <a:xfrm>
            <a:off x="1117334" y="1340768"/>
            <a:ext cx="8026666" cy="4924424"/>
          </a:xfrm>
          <a:prstGeom prst="rect">
            <a:avLst/>
          </a:prstGeom>
          <a:noFill/>
        </p:spPr>
        <p:txBody>
          <a:bodyPr wrap="square" rtlCol="0">
            <a:spAutoFit/>
          </a:bodyPr>
          <a:lstStyle/>
          <a:p>
            <a:r>
              <a:rPr lang="da-DK" sz="2400" dirty="0"/>
              <a:t>Hvis intet er aftalt om levering, skal den erhvervsdrivende stille varen til rådighed for køber på den erhvervsdrivendes forretningssted – </a:t>
            </a:r>
            <a:r>
              <a:rPr lang="da-DK" sz="2400" dirty="0" err="1"/>
              <a:t>afhentningskøb</a:t>
            </a:r>
            <a:r>
              <a:rPr lang="da-DK" sz="2400" dirty="0"/>
              <a:t>, jf. KBL § 9</a:t>
            </a:r>
          </a:p>
          <a:p>
            <a:pPr marL="361950" indent="-361950">
              <a:buFont typeface="Arial" pitchFamily="34" charset="0"/>
              <a:buChar char="•"/>
            </a:pPr>
            <a:endParaRPr lang="da-DK" sz="2200" b="1" dirty="0"/>
          </a:p>
          <a:p>
            <a:pPr marL="361950" indent="-361950">
              <a:buFont typeface="Arial" pitchFamily="34" charset="0"/>
              <a:buChar char="•"/>
            </a:pPr>
            <a:r>
              <a:rPr lang="da-DK" sz="2200" b="1" dirty="0" err="1"/>
              <a:t>Afhentningskøb</a:t>
            </a:r>
            <a:r>
              <a:rPr lang="da-DK" sz="2200" dirty="0"/>
              <a:t>: Køber henter varen på sælgers forretningssted eller bopæl, jf. KBL § 9. Risikoen for varen overgår fra sælger til køber, når varen er stillet til rådighed og klar til afhentning.</a:t>
            </a:r>
          </a:p>
          <a:p>
            <a:pPr marL="361950" indent="-361950">
              <a:buFont typeface="Arial" pitchFamily="34" charset="0"/>
              <a:buChar char="•"/>
            </a:pPr>
            <a:r>
              <a:rPr lang="da-DK" sz="2200" b="1" dirty="0" err="1"/>
              <a:t>Udbringningskøb</a:t>
            </a:r>
            <a:r>
              <a:rPr lang="da-DK" sz="2200" dirty="0"/>
              <a:t>: Varen bringes ud til køber. Levering sker og risikoen for varen overgår fra sælger til køber (forbrugeren), når forbrugeren har varen i sin besiddelse.</a:t>
            </a:r>
          </a:p>
          <a:p>
            <a:pPr marL="361950" indent="-361950">
              <a:buFont typeface="Arial" pitchFamily="34" charset="0"/>
              <a:buChar char="•"/>
            </a:pPr>
            <a:r>
              <a:rPr lang="da-DK" sz="2200" b="1" dirty="0" err="1"/>
              <a:t>Forsendelseskøb</a:t>
            </a:r>
            <a:r>
              <a:rPr lang="da-DK" sz="2200" dirty="0"/>
              <a:t>: Levering sker når, når varen er i købers besiddelse. Risikoen for varens forringelse eller hændelige undergang ligger hos sælger, indtil varen er i købers besiddelse, jf. KBL § 73.</a:t>
            </a:r>
          </a:p>
        </p:txBody>
      </p:sp>
    </p:spTree>
    <p:extLst>
      <p:ext uri="{BB962C8B-B14F-4D97-AF65-F5344CB8AC3E}">
        <p14:creationId xmlns:p14="http://schemas.microsoft.com/office/powerpoint/2010/main" val="2754330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 Sælgers misligholdelse</a:t>
            </a:r>
          </a:p>
        </p:txBody>
      </p:sp>
      <p:sp>
        <p:nvSpPr>
          <p:cNvPr id="3" name="Tekstboks 2"/>
          <p:cNvSpPr txBox="1"/>
          <p:nvPr/>
        </p:nvSpPr>
        <p:spPr>
          <a:xfrm>
            <a:off x="1403648" y="1844824"/>
            <a:ext cx="7488832" cy="3539430"/>
          </a:xfrm>
          <a:prstGeom prst="rect">
            <a:avLst/>
          </a:prstGeom>
          <a:noFill/>
        </p:spPr>
        <p:txBody>
          <a:bodyPr wrap="square" rtlCol="0">
            <a:spAutoFit/>
          </a:bodyPr>
          <a:lstStyle/>
          <a:p>
            <a:r>
              <a:rPr lang="da-DK" sz="3200" b="1" dirty="0">
                <a:cs typeface="Arial" pitchFamily="34" charset="0"/>
              </a:rPr>
              <a:t>Sælger kan som udgangspunkt misligholde en aftale på tre måder:</a:t>
            </a:r>
          </a:p>
          <a:p>
            <a:endParaRPr lang="da-DK" sz="3200" b="1" dirty="0">
              <a:cs typeface="Arial" pitchFamily="34" charset="0"/>
            </a:endParaRPr>
          </a:p>
          <a:p>
            <a:pPr marL="363538" indent="-363538">
              <a:buFont typeface="Arial" pitchFamily="34" charset="0"/>
              <a:buChar char="•"/>
            </a:pPr>
            <a:r>
              <a:rPr lang="da-DK" sz="3200" dirty="0">
                <a:cs typeface="Arial" pitchFamily="34" charset="0"/>
              </a:rPr>
              <a:t>Forsinkelse med levering</a:t>
            </a:r>
          </a:p>
          <a:p>
            <a:pPr marL="363538" indent="-363538">
              <a:buFont typeface="Arial" pitchFamily="34" charset="0"/>
              <a:buChar char="•"/>
            </a:pPr>
            <a:r>
              <a:rPr lang="da-DK" sz="3200" dirty="0">
                <a:cs typeface="Arial" pitchFamily="34" charset="0"/>
              </a:rPr>
              <a:t>Faktiske mangler - mangler ved den </a:t>
            </a:r>
            <a:br>
              <a:rPr lang="da-DK" sz="3200" dirty="0">
                <a:cs typeface="Arial" pitchFamily="34" charset="0"/>
              </a:rPr>
            </a:br>
            <a:r>
              <a:rPr lang="da-DK" sz="3200" dirty="0">
                <a:cs typeface="Arial" pitchFamily="34" charset="0"/>
              </a:rPr>
              <a:t>leverede vare</a:t>
            </a:r>
          </a:p>
          <a:p>
            <a:pPr marL="363538" indent="-363538">
              <a:buFont typeface="Arial" pitchFamily="34" charset="0"/>
              <a:buChar char="•"/>
            </a:pPr>
            <a:r>
              <a:rPr lang="da-DK" sz="3200" dirty="0">
                <a:cs typeface="Arial" pitchFamily="34" charset="0"/>
              </a:rPr>
              <a:t>Retlige mangler - vanhjemmel</a:t>
            </a:r>
            <a:endParaRPr lang="da-DK" sz="3200" dirty="0"/>
          </a:p>
        </p:txBody>
      </p:sp>
    </p:spTree>
    <p:extLst>
      <p:ext uri="{BB962C8B-B14F-4D97-AF65-F5344CB8AC3E}">
        <p14:creationId xmlns:p14="http://schemas.microsoft.com/office/powerpoint/2010/main" val="286833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
        <p:nvSpPr>
          <p:cNvPr id="3" name="Tekstboks 2"/>
          <p:cNvSpPr txBox="1"/>
          <p:nvPr/>
        </p:nvSpPr>
        <p:spPr>
          <a:xfrm>
            <a:off x="1297862" y="1340768"/>
            <a:ext cx="7594618" cy="4524315"/>
          </a:xfrm>
          <a:prstGeom prst="rect">
            <a:avLst/>
          </a:prstGeom>
          <a:noFill/>
        </p:spPr>
        <p:txBody>
          <a:bodyPr wrap="square" rtlCol="0">
            <a:spAutoFit/>
          </a:bodyPr>
          <a:lstStyle/>
          <a:p>
            <a:r>
              <a:rPr lang="da-DK" sz="3200" b="1" dirty="0">
                <a:cs typeface="Arial" pitchFamily="34" charset="0"/>
              </a:rPr>
              <a:t>Hovedregel: </a:t>
            </a:r>
            <a:r>
              <a:rPr lang="da-DK" sz="3200" dirty="0">
                <a:cs typeface="Arial" pitchFamily="34" charset="0"/>
              </a:rPr>
              <a:t>Købeloven gælder for alle køb.</a:t>
            </a:r>
          </a:p>
          <a:p>
            <a:pPr marL="355600" indent="-355600"/>
            <a:endParaRPr lang="da-DK" sz="3200" b="1" dirty="0">
              <a:cs typeface="Arial" pitchFamily="34" charset="0"/>
            </a:endParaRPr>
          </a:p>
          <a:p>
            <a:pPr marL="355600" indent="-355600"/>
            <a:r>
              <a:rPr lang="da-DK" sz="3200" b="1" dirty="0">
                <a:cs typeface="Arial" pitchFamily="34" charset="0"/>
              </a:rPr>
              <a:t>Undtagelse: </a:t>
            </a:r>
            <a:r>
              <a:rPr lang="da-DK" sz="3200" dirty="0"/>
              <a:t>Køb af fast ejendom eller ved opførelse af bygning eller andet anlæg på fast ejendom samt internationale køb (Den internationale købelov CISG </a:t>
            </a:r>
            <a:r>
              <a:rPr lang="da-DK" sz="3200" dirty="0" err="1"/>
              <a:t>-Convention</a:t>
            </a:r>
            <a:r>
              <a:rPr lang="da-DK" sz="3200" dirty="0"/>
              <a:t> </a:t>
            </a:r>
            <a:r>
              <a:rPr lang="da-DK" sz="3200" dirty="0" err="1"/>
              <a:t>on</a:t>
            </a:r>
            <a:r>
              <a:rPr lang="da-DK" sz="3200" dirty="0"/>
              <a:t> </a:t>
            </a:r>
            <a:r>
              <a:rPr lang="da-DK" sz="3200" dirty="0" err="1"/>
              <a:t>Contracts</a:t>
            </a:r>
            <a:r>
              <a:rPr lang="da-DK" sz="3200" dirty="0"/>
              <a:t> for the International Sale of </a:t>
            </a:r>
            <a:r>
              <a:rPr lang="da-DK" sz="3200" dirty="0" err="1"/>
              <a:t>Goods</a:t>
            </a:r>
            <a:r>
              <a:rPr lang="da-DK" sz="3200" dirty="0"/>
              <a:t>). </a:t>
            </a:r>
            <a:endParaRPr lang="da-DK" sz="3200" dirty="0">
              <a:cs typeface="Arial" pitchFamily="34" charset="0"/>
            </a:endParaRPr>
          </a:p>
          <a:p>
            <a:endParaRPr lang="da-DK" sz="3200" dirty="0"/>
          </a:p>
        </p:txBody>
      </p:sp>
    </p:spTree>
    <p:extLst>
      <p:ext uri="{BB962C8B-B14F-4D97-AF65-F5344CB8AC3E}">
        <p14:creationId xmlns:p14="http://schemas.microsoft.com/office/powerpoint/2010/main" val="613393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1"/>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3.2.1 Forsinkelse ved levering (forbrugerkøb)</a:t>
            </a:r>
          </a:p>
        </p:txBody>
      </p:sp>
      <p:sp>
        <p:nvSpPr>
          <p:cNvPr id="3" name="Tekstboks 2"/>
          <p:cNvSpPr txBox="1"/>
          <p:nvPr/>
        </p:nvSpPr>
        <p:spPr>
          <a:xfrm>
            <a:off x="1187624" y="1484784"/>
            <a:ext cx="8026666" cy="4308872"/>
          </a:xfrm>
          <a:prstGeom prst="rect">
            <a:avLst/>
          </a:prstGeom>
          <a:noFill/>
        </p:spPr>
        <p:txBody>
          <a:bodyPr wrap="square" rtlCol="0">
            <a:spAutoFit/>
          </a:bodyPr>
          <a:lstStyle/>
          <a:p>
            <a:pPr marL="363538" indent="-363538">
              <a:buFont typeface="Arial" pitchFamily="34" charset="0"/>
              <a:buChar char="•"/>
            </a:pPr>
            <a:r>
              <a:rPr lang="da-DK" sz="3200" dirty="0">
                <a:cs typeface="Arial" pitchFamily="34" charset="0"/>
              </a:rPr>
              <a:t>Tilbageholde købesummen, jf. KBL § 14</a:t>
            </a:r>
          </a:p>
          <a:p>
            <a:pPr marL="820738" lvl="1" indent="-363538">
              <a:buFont typeface="Arial" pitchFamily="34" charset="0"/>
              <a:buChar char="•"/>
            </a:pPr>
            <a:r>
              <a:rPr lang="da-DK" sz="2800" dirty="0">
                <a:cs typeface="Arial" pitchFamily="34" charset="0"/>
              </a:rPr>
              <a:t>Samtidighedsgrundsætningen</a:t>
            </a:r>
          </a:p>
          <a:p>
            <a:pPr marL="820738" lvl="1"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Kræve levering, </a:t>
            </a:r>
            <a:r>
              <a:rPr lang="da-DK" sz="3200" dirty="0" err="1">
                <a:cs typeface="Arial" pitchFamily="34" charset="0"/>
              </a:rPr>
              <a:t>dvs</a:t>
            </a:r>
            <a:r>
              <a:rPr lang="da-DK" sz="3200" dirty="0">
                <a:cs typeface="Arial" pitchFamily="34" charset="0"/>
              </a:rPr>
              <a:t> fastholde købet, jf. KBL § 21, stk. 1</a:t>
            </a:r>
          </a:p>
          <a:p>
            <a:pPr marL="363538"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Ophæve købet/annullere, jf. KBL § 74, stk. 2</a:t>
            </a:r>
          </a:p>
          <a:p>
            <a:pPr marL="820738" lvl="1" indent="-363538">
              <a:buFont typeface="Arial" pitchFamily="34" charset="0"/>
              <a:buChar char="•"/>
            </a:pPr>
            <a:r>
              <a:rPr lang="da-DK" sz="2800" dirty="0">
                <a:cs typeface="Arial" pitchFamily="34" charset="0"/>
              </a:rPr>
              <a:t>Hvis forsinkelse har væsentlig betydning</a:t>
            </a:r>
          </a:p>
          <a:p>
            <a:pPr marL="820738" lvl="1" indent="-363538">
              <a:buFont typeface="Arial" pitchFamily="34" charset="0"/>
              <a:buChar char="•"/>
            </a:pPr>
            <a:r>
              <a:rPr lang="da-DK" sz="2800" dirty="0">
                <a:cs typeface="Arial" pitchFamily="34" charset="0"/>
              </a:rPr>
              <a:t>Køber har reklameret med eller uden frist</a:t>
            </a:r>
          </a:p>
          <a:p>
            <a:pPr marL="820738" lvl="1"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Kræve erstatning for tab</a:t>
            </a:r>
            <a:endParaRPr lang="da-DK" sz="3200" dirty="0"/>
          </a:p>
        </p:txBody>
      </p:sp>
    </p:spTree>
    <p:extLst>
      <p:ext uri="{BB962C8B-B14F-4D97-AF65-F5344CB8AC3E}">
        <p14:creationId xmlns:p14="http://schemas.microsoft.com/office/powerpoint/2010/main" val="311203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
        <p:nvSpPr>
          <p:cNvPr id="3" name="Tekstboks 2"/>
          <p:cNvSpPr txBox="1"/>
          <p:nvPr/>
        </p:nvSpPr>
        <p:spPr>
          <a:xfrm>
            <a:off x="1115616" y="1340768"/>
            <a:ext cx="7954658" cy="4524315"/>
          </a:xfrm>
          <a:prstGeom prst="rect">
            <a:avLst/>
          </a:prstGeom>
          <a:noFill/>
        </p:spPr>
        <p:txBody>
          <a:bodyPr wrap="square" rtlCol="0">
            <a:spAutoFit/>
          </a:bodyPr>
          <a:lstStyle/>
          <a:p>
            <a:pPr marL="361950" indent="-361950">
              <a:buFont typeface="Arial" pitchFamily="34" charset="0"/>
              <a:buChar char="•"/>
            </a:pPr>
            <a:r>
              <a:rPr lang="da-DK" sz="3200" b="1" dirty="0">
                <a:cs typeface="Arial" pitchFamily="34" charset="0"/>
              </a:rPr>
              <a:t>Kvantitetsmangel: </a:t>
            </a:r>
            <a:r>
              <a:rPr lang="da-DK" sz="3200" dirty="0">
                <a:cs typeface="Arial" pitchFamily="34" charset="0"/>
              </a:rPr>
              <a:t>Mængde – leveret for lidt i forhold til det aftalte.</a:t>
            </a:r>
          </a:p>
          <a:p>
            <a:pPr marL="361950" indent="-361950">
              <a:buFont typeface="Arial" pitchFamily="34" charset="0"/>
              <a:buChar char="•"/>
            </a:pPr>
            <a:r>
              <a:rPr lang="da-DK" sz="3200" b="1" dirty="0">
                <a:cs typeface="Arial" pitchFamily="34" charset="0"/>
              </a:rPr>
              <a:t>Kvalitetsmangel: </a:t>
            </a:r>
            <a:r>
              <a:rPr lang="da-DK" sz="3200" dirty="0">
                <a:cs typeface="Arial" pitchFamily="34" charset="0"/>
              </a:rPr>
              <a:t>Varen lever ikke op til hvad køber kunne forvente.</a:t>
            </a:r>
            <a:endParaRPr lang="da-DK" sz="3200" b="1" dirty="0">
              <a:cs typeface="Arial" pitchFamily="34" charset="0"/>
            </a:endParaRPr>
          </a:p>
          <a:p>
            <a:pPr marL="363538" indent="-363538">
              <a:buFont typeface="Arial" pitchFamily="34" charset="0"/>
              <a:buChar char="•"/>
            </a:pPr>
            <a:r>
              <a:rPr lang="da-DK" sz="3200" b="1" dirty="0">
                <a:cs typeface="Arial" pitchFamily="34" charset="0"/>
              </a:rPr>
              <a:t>Hvornår skal der foreligge en mangel?</a:t>
            </a:r>
          </a:p>
          <a:p>
            <a:r>
              <a:rPr lang="da-DK" sz="3200" b="1" dirty="0">
                <a:cs typeface="Arial" pitchFamily="34" charset="0"/>
              </a:rPr>
              <a:t>	</a:t>
            </a:r>
            <a:r>
              <a:rPr lang="da-DK" sz="3200" dirty="0">
                <a:cs typeface="Arial" pitchFamily="34" charset="0"/>
              </a:rPr>
              <a:t>Ved leveringen, dvs. på tidspunktet for 	risikoens overgang, jf. KBL § 77a.</a:t>
            </a:r>
          </a:p>
          <a:p>
            <a:pPr marL="363538" indent="-363538">
              <a:buFont typeface="Arial" pitchFamily="34" charset="0"/>
              <a:buChar char="•"/>
            </a:pPr>
            <a:r>
              <a:rPr lang="da-DK" sz="3200" b="1" dirty="0">
                <a:cs typeface="Arial" pitchFamily="34" charset="0"/>
              </a:rPr>
              <a:t>Hvad er en mangel?:</a:t>
            </a:r>
            <a:r>
              <a:rPr lang="da-DK" sz="3200" dirty="0">
                <a:cs typeface="Arial" pitchFamily="34" charset="0"/>
              </a:rPr>
              <a:t> – se principperne i KBL §§ 75a og 76.</a:t>
            </a:r>
          </a:p>
        </p:txBody>
      </p:sp>
    </p:spTree>
    <p:extLst>
      <p:ext uri="{BB962C8B-B14F-4D97-AF65-F5344CB8AC3E}">
        <p14:creationId xmlns:p14="http://schemas.microsoft.com/office/powerpoint/2010/main" val="702806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220613"/>
            <a:ext cx="8026666" cy="5109091"/>
          </a:xfrm>
          <a:prstGeom prst="rect">
            <a:avLst/>
          </a:prstGeom>
          <a:noFill/>
        </p:spPr>
        <p:txBody>
          <a:bodyPr wrap="square" rtlCol="0">
            <a:spAutoFit/>
          </a:bodyPr>
          <a:lstStyle/>
          <a:p>
            <a:pPr marL="820738" lvl="1" indent="-363538">
              <a:buFont typeface="Arial" pitchFamily="34" charset="0"/>
              <a:buChar char="•"/>
            </a:pPr>
            <a:endParaRPr lang="da-DK" sz="1000" dirty="0">
              <a:cs typeface="Arial" pitchFamily="34" charset="0"/>
            </a:endParaRPr>
          </a:p>
          <a:p>
            <a:r>
              <a:rPr lang="da-DK" sz="2600" b="1" dirty="0">
                <a:cs typeface="Arial" pitchFamily="34" charset="0"/>
              </a:rPr>
              <a:t>Kræve naturalopfyldelse/fastholde købet og kræve</a:t>
            </a:r>
            <a:r>
              <a:rPr lang="da-DK" sz="2600" dirty="0">
                <a:cs typeface="Arial" pitchFamily="34" charset="0"/>
              </a:rPr>
              <a:t>:</a:t>
            </a:r>
          </a:p>
          <a:p>
            <a:pPr marL="820738" lvl="1" indent="-363538">
              <a:buFont typeface="Arial" pitchFamily="34" charset="0"/>
              <a:buChar char="•"/>
            </a:pPr>
            <a:r>
              <a:rPr lang="da-DK" sz="2600" dirty="0">
                <a:cs typeface="Arial" pitchFamily="34" charset="0"/>
              </a:rPr>
              <a:t>Afhjælpning, KBL § 78, stk. 1, nr. 1</a:t>
            </a:r>
          </a:p>
          <a:p>
            <a:pPr marL="820738" lvl="1" indent="-363538">
              <a:buFont typeface="Arial" pitchFamily="34" charset="0"/>
              <a:buChar char="•"/>
            </a:pPr>
            <a:r>
              <a:rPr lang="da-DK" sz="2600" dirty="0" err="1">
                <a:cs typeface="Arial" pitchFamily="34" charset="0"/>
              </a:rPr>
              <a:t>Omlevering</a:t>
            </a:r>
            <a:r>
              <a:rPr lang="da-DK" sz="2600" dirty="0">
                <a:cs typeface="Arial" pitchFamily="34" charset="0"/>
              </a:rPr>
              <a:t>, KBL § 78, stk. 1, nr. 2 (ej speciesvare)</a:t>
            </a:r>
          </a:p>
          <a:p>
            <a:pPr marL="820738" lvl="1" indent="-363538">
              <a:buFont typeface="Arial" pitchFamily="34" charset="0"/>
              <a:buChar char="•"/>
            </a:pPr>
            <a:r>
              <a:rPr lang="da-DK" sz="2600" dirty="0">
                <a:cs typeface="Arial" pitchFamily="34" charset="0"/>
              </a:rPr>
              <a:t>Forholdsmæssigt afslag, KBL § 78, stk. 1, nr. 3</a:t>
            </a:r>
          </a:p>
          <a:p>
            <a:pPr marL="363538" indent="-363538">
              <a:buFont typeface="Arial" pitchFamily="34" charset="0"/>
              <a:buChar char="•"/>
            </a:pPr>
            <a:endParaRPr lang="da-DK" sz="1000" dirty="0">
              <a:cs typeface="Arial" pitchFamily="34" charset="0"/>
            </a:endParaRPr>
          </a:p>
          <a:p>
            <a:r>
              <a:rPr lang="da-DK" sz="2600" b="1" dirty="0">
                <a:cs typeface="Arial" pitchFamily="34" charset="0"/>
              </a:rPr>
              <a:t>Tilbageholde købesum </a:t>
            </a:r>
            <a:r>
              <a:rPr lang="da-DK" sz="2600" dirty="0">
                <a:cs typeface="Arial" pitchFamily="34" charset="0"/>
              </a:rPr>
              <a:t>indtil mangelfri vare er leveret – samtidighedsgrundsætningen</a:t>
            </a:r>
          </a:p>
          <a:p>
            <a:pPr marL="363538" indent="-363538">
              <a:buFont typeface="Arial" pitchFamily="34" charset="0"/>
              <a:buChar char="•"/>
            </a:pPr>
            <a:endParaRPr lang="da-DK" sz="1000" dirty="0">
              <a:cs typeface="Arial" pitchFamily="34" charset="0"/>
            </a:endParaRPr>
          </a:p>
          <a:p>
            <a:r>
              <a:rPr lang="da-DK" sz="2600" b="1" dirty="0">
                <a:cs typeface="Arial" pitchFamily="34" charset="0"/>
              </a:rPr>
              <a:t>Ophæve købet/annullere</a:t>
            </a:r>
            <a:r>
              <a:rPr lang="da-DK" sz="2600" dirty="0">
                <a:cs typeface="Arial" pitchFamily="34" charset="0"/>
              </a:rPr>
              <a:t>, jf. KBL § 78, stk. 1, nr. 4</a:t>
            </a:r>
          </a:p>
          <a:p>
            <a:pPr marL="820738" lvl="1" indent="-363538">
              <a:buFont typeface="Arial" pitchFamily="34" charset="0"/>
              <a:buChar char="•"/>
            </a:pPr>
            <a:r>
              <a:rPr lang="da-DK" sz="2600" dirty="0">
                <a:cs typeface="Arial" pitchFamily="34" charset="0"/>
              </a:rPr>
              <a:t>Hvis manglen er væsentlig</a:t>
            </a:r>
          </a:p>
          <a:p>
            <a:pPr marL="820738" lvl="1" indent="-363538">
              <a:buFont typeface="Arial" pitchFamily="34" charset="0"/>
              <a:buChar char="•"/>
            </a:pPr>
            <a:r>
              <a:rPr lang="da-DK" sz="2600" dirty="0">
                <a:cs typeface="Arial" pitchFamily="34" charset="0"/>
              </a:rPr>
              <a:t>Køber har reklameret med eller uden frist</a:t>
            </a:r>
          </a:p>
          <a:p>
            <a:pPr marL="820738" lvl="1" indent="-363538">
              <a:buFont typeface="Arial" pitchFamily="34" charset="0"/>
              <a:buChar char="•"/>
            </a:pPr>
            <a:endParaRPr lang="da-DK" sz="1000" dirty="0">
              <a:cs typeface="Arial" pitchFamily="34" charset="0"/>
            </a:endParaRPr>
          </a:p>
          <a:p>
            <a:r>
              <a:rPr lang="da-DK" sz="2600" b="1" dirty="0">
                <a:cs typeface="Arial" pitchFamily="34" charset="0"/>
              </a:rPr>
              <a:t>Kræve erstatning for tab</a:t>
            </a:r>
          </a:p>
          <a:p>
            <a:pPr marL="457200" indent="-457200">
              <a:buFont typeface="Arial"/>
              <a:buChar char="•"/>
            </a:pPr>
            <a:r>
              <a:rPr lang="da-DK" sz="2600" dirty="0">
                <a:cs typeface="Arial" pitchFamily="34" charset="0"/>
              </a:rPr>
              <a:t>Skadeserstatning, jf. KBL § 80</a:t>
            </a:r>
            <a:endParaRPr lang="da-DK" sz="2600" dirty="0"/>
          </a:p>
        </p:txBody>
      </p:sp>
      <p:sp>
        <p:nvSpPr>
          <p:cNvPr id="4" name="Tekstboks 1">
            <a:extLst>
              <a:ext uri="{FF2B5EF4-FFF2-40B4-BE49-F238E27FC236}">
                <a16:creationId xmlns:a16="http://schemas.microsoft.com/office/drawing/2014/main" id="{25A7681B-2FDF-4935-A8C6-E175BF298468}"/>
              </a:ext>
            </a:extLst>
          </p:cNvPr>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Tree>
    <p:extLst>
      <p:ext uri="{BB962C8B-B14F-4D97-AF65-F5344CB8AC3E}">
        <p14:creationId xmlns:p14="http://schemas.microsoft.com/office/powerpoint/2010/main" val="2386372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Undersøgelsespligt og reklamation</a:t>
            </a:r>
          </a:p>
        </p:txBody>
      </p:sp>
      <p:sp>
        <p:nvSpPr>
          <p:cNvPr id="3" name="Tekstboks 2"/>
          <p:cNvSpPr txBox="1"/>
          <p:nvPr/>
        </p:nvSpPr>
        <p:spPr>
          <a:xfrm>
            <a:off x="1259632" y="1227104"/>
            <a:ext cx="8020554" cy="4862870"/>
          </a:xfrm>
          <a:prstGeom prst="rect">
            <a:avLst/>
          </a:prstGeom>
          <a:noFill/>
        </p:spPr>
        <p:txBody>
          <a:bodyPr wrap="square" rtlCol="0">
            <a:spAutoFit/>
          </a:bodyPr>
          <a:lstStyle/>
          <a:p>
            <a:r>
              <a:rPr lang="da-DK" sz="3000" b="1" dirty="0">
                <a:cs typeface="Arial" pitchFamily="34" charset="0"/>
              </a:rPr>
              <a:t>Undersøgelsespligt:</a:t>
            </a:r>
          </a:p>
          <a:p>
            <a:r>
              <a:rPr lang="da-DK" sz="3000" dirty="0">
                <a:cs typeface="Arial" pitchFamily="34" charset="0"/>
              </a:rPr>
              <a:t>Køber har undersøgelsespligt, jf. KBL § 47</a:t>
            </a:r>
          </a:p>
          <a:p>
            <a:endParaRPr lang="da-DK" sz="3000" dirty="0"/>
          </a:p>
          <a:p>
            <a:r>
              <a:rPr lang="da-DK" sz="3000" b="1" dirty="0"/>
              <a:t>Reklamation:</a:t>
            </a:r>
          </a:p>
          <a:p>
            <a:pPr marL="457200" indent="-457200">
              <a:buFont typeface="Arial"/>
              <a:buChar char="•"/>
            </a:pPr>
            <a:r>
              <a:rPr lang="da-DK" sz="3000" dirty="0"/>
              <a:t>Køber skal reklamere rettidigt, </a:t>
            </a:r>
            <a:r>
              <a:rPr lang="da-DK" sz="3000" dirty="0" err="1"/>
              <a:t>dvs</a:t>
            </a:r>
            <a:r>
              <a:rPr lang="da-DK" sz="3000" dirty="0"/>
              <a:t> </a:t>
            </a:r>
            <a:r>
              <a:rPr lang="da-DK" sz="3000" b="1" dirty="0"/>
              <a:t>inden 2 måneder </a:t>
            </a:r>
            <a:r>
              <a:rPr lang="da-DK" sz="3000" dirty="0"/>
              <a:t>efter manglen er opdaget, jf. KBL § 81 – ellers mister køber sine misligholdelsesbeføjelser</a:t>
            </a:r>
          </a:p>
          <a:p>
            <a:pPr marL="457200" indent="-457200">
              <a:buFont typeface="Arial"/>
              <a:buChar char="•"/>
            </a:pPr>
            <a:r>
              <a:rPr lang="da-DK" sz="3000" dirty="0"/>
              <a:t>Den </a:t>
            </a:r>
            <a:r>
              <a:rPr lang="da-DK" sz="3000" b="1" dirty="0"/>
              <a:t>absolutte reklamationsfrist </a:t>
            </a:r>
            <a:r>
              <a:rPr lang="da-DK" sz="3000" dirty="0"/>
              <a:t>er 2 år fra salgsgenstandens overgivelse, jf. § 83</a:t>
            </a:r>
          </a:p>
          <a:p>
            <a:endParaRPr lang="da-DK" sz="1000" dirty="0"/>
          </a:p>
        </p:txBody>
      </p:sp>
    </p:spTree>
    <p:extLst>
      <p:ext uri="{BB962C8B-B14F-4D97-AF65-F5344CB8AC3E}">
        <p14:creationId xmlns:p14="http://schemas.microsoft.com/office/powerpoint/2010/main" val="2938888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Undersøgelsespligt og reklamation</a:t>
            </a:r>
          </a:p>
        </p:txBody>
      </p:sp>
      <p:sp>
        <p:nvSpPr>
          <p:cNvPr id="3" name="Tekstboks 2"/>
          <p:cNvSpPr txBox="1"/>
          <p:nvPr/>
        </p:nvSpPr>
        <p:spPr>
          <a:xfrm>
            <a:off x="1259632" y="1200329"/>
            <a:ext cx="8026666" cy="4739759"/>
          </a:xfrm>
          <a:prstGeom prst="rect">
            <a:avLst/>
          </a:prstGeom>
          <a:noFill/>
        </p:spPr>
        <p:txBody>
          <a:bodyPr wrap="square" rtlCol="0">
            <a:spAutoFit/>
          </a:bodyPr>
          <a:lstStyle/>
          <a:p>
            <a:endParaRPr lang="da-DK" sz="1000" dirty="0"/>
          </a:p>
          <a:p>
            <a:r>
              <a:rPr lang="da-DK" sz="3200" b="1" dirty="0"/>
              <a:t>Formodningsreglen:</a:t>
            </a:r>
          </a:p>
          <a:p>
            <a:pPr marL="457200" indent="-457200">
              <a:buFont typeface="Arial"/>
              <a:buChar char="•"/>
            </a:pPr>
            <a:r>
              <a:rPr lang="da-DK" sz="2600" dirty="0"/>
              <a:t>Hvis en mangel viser sig i de første 6 mdr. efter levering, formodes det, at genstanden var mangelfuld ved levering.</a:t>
            </a:r>
          </a:p>
          <a:p>
            <a:pPr marL="914400" lvl="1" indent="-457200">
              <a:buFont typeface="Arial"/>
              <a:buChar char="•"/>
            </a:pPr>
            <a:r>
              <a:rPr lang="da-DK" sz="2600" dirty="0"/>
              <a:t>Køber skal ikke bevise at manglen var tilstede ved leveringen – det formodes.</a:t>
            </a:r>
          </a:p>
          <a:p>
            <a:pPr marL="457200" indent="-457200">
              <a:buFont typeface="Arial"/>
              <a:buChar char="•"/>
            </a:pPr>
            <a:endParaRPr lang="da-DK" dirty="0"/>
          </a:p>
          <a:p>
            <a:pPr marL="457200" indent="-457200">
              <a:buFont typeface="Arial"/>
              <a:buChar char="•"/>
            </a:pPr>
            <a:r>
              <a:rPr lang="da-DK" sz="2600" dirty="0"/>
              <a:t>Hvis en mangel viser sig efter 6 mdr. fra levering, og inden udløbet af den absolutte reklamationsfrist på de 2 år, er det køber som skal bevise, at manglen var tilstede på leveringstidspunktet.</a:t>
            </a:r>
          </a:p>
        </p:txBody>
      </p:sp>
    </p:spTree>
    <p:extLst>
      <p:ext uri="{BB962C8B-B14F-4D97-AF65-F5344CB8AC3E}">
        <p14:creationId xmlns:p14="http://schemas.microsoft.com/office/powerpoint/2010/main" val="2889680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r>
              <a:rPr lang="da-DK" sz="2800" b="1" dirty="0">
                <a:solidFill>
                  <a:schemeClr val="tx2"/>
                </a:solidFill>
                <a:latin typeface="+mj-lt"/>
                <a:cs typeface="Arial" pitchFamily="34" charset="0"/>
              </a:rPr>
              <a:t>Købers misligholdelse med købesummens betaling</a:t>
            </a:r>
          </a:p>
          <a:p>
            <a:pPr algn="ctr"/>
            <a:r>
              <a:rPr lang="da-DK" sz="2800" b="1" dirty="0">
                <a:solidFill>
                  <a:schemeClr val="tx2"/>
                </a:solidFill>
                <a:latin typeface="+mj-lt"/>
                <a:cs typeface="Arial" pitchFamily="34" charset="0"/>
              </a:rPr>
              <a:t>Sælgers misligholdelsesbeføjelser</a:t>
            </a:r>
          </a:p>
        </p:txBody>
      </p:sp>
      <p:sp>
        <p:nvSpPr>
          <p:cNvPr id="3" name="Tekstboks 2"/>
          <p:cNvSpPr txBox="1"/>
          <p:nvPr/>
        </p:nvSpPr>
        <p:spPr>
          <a:xfrm>
            <a:off x="1331640" y="1428452"/>
            <a:ext cx="8026666" cy="4001095"/>
          </a:xfrm>
          <a:prstGeom prst="rect">
            <a:avLst/>
          </a:prstGeom>
          <a:noFill/>
        </p:spPr>
        <p:txBody>
          <a:bodyPr wrap="square" rtlCol="0">
            <a:spAutoFit/>
          </a:bodyPr>
          <a:lstStyle/>
          <a:p>
            <a:pPr marL="457200" indent="-457200">
              <a:buFont typeface="Arial"/>
              <a:buChar char="•"/>
            </a:pPr>
            <a:r>
              <a:rPr lang="da-DK" sz="3200" dirty="0">
                <a:cs typeface="Arial" pitchFamily="34" charset="0"/>
              </a:rPr>
              <a:t>Fastholde købet og forlange betaling</a:t>
            </a:r>
          </a:p>
          <a:p>
            <a:pPr marL="457200" indent="-457200">
              <a:buFont typeface="Arial"/>
              <a:buChar char="•"/>
            </a:pPr>
            <a:endParaRPr lang="da-DK" sz="1400" dirty="0">
              <a:cs typeface="Arial" pitchFamily="34" charset="0"/>
            </a:endParaRPr>
          </a:p>
          <a:p>
            <a:pPr marL="457200" indent="-457200">
              <a:buFont typeface="Arial"/>
              <a:buChar char="•"/>
            </a:pPr>
            <a:r>
              <a:rPr lang="da-DK" sz="3200" dirty="0">
                <a:cs typeface="Arial" pitchFamily="34" charset="0"/>
              </a:rPr>
              <a:t>Hæve købet/annullere</a:t>
            </a:r>
          </a:p>
          <a:p>
            <a:pPr marL="914400" lvl="1" indent="-457200">
              <a:buFont typeface="Arial"/>
              <a:buChar char="•"/>
            </a:pPr>
            <a:r>
              <a:rPr lang="da-DK" sz="2800" dirty="0">
                <a:cs typeface="Arial" pitchFamily="34" charset="0"/>
              </a:rPr>
              <a:t>Sælger skal reklamere uden ugrundet ophold</a:t>
            </a:r>
          </a:p>
          <a:p>
            <a:pPr marL="914400" lvl="1" indent="-457200">
              <a:buFont typeface="Arial"/>
              <a:buChar char="•"/>
            </a:pPr>
            <a:r>
              <a:rPr lang="da-DK" sz="2800" dirty="0">
                <a:cs typeface="Arial" pitchFamily="34" charset="0"/>
              </a:rPr>
              <a:t>NB! Hvis levering er sket – kreditkøb</a:t>
            </a:r>
          </a:p>
          <a:p>
            <a:pPr marL="914400" lvl="1" indent="-457200">
              <a:buFont typeface="Arial"/>
              <a:buChar char="•"/>
            </a:pPr>
            <a:endParaRPr lang="da-DK" sz="1400" dirty="0">
              <a:cs typeface="Arial" pitchFamily="34" charset="0"/>
            </a:endParaRPr>
          </a:p>
          <a:p>
            <a:pPr marL="457200" indent="-457200">
              <a:buFont typeface="Arial"/>
              <a:buChar char="•"/>
            </a:pPr>
            <a:r>
              <a:rPr lang="da-DK" sz="3200" dirty="0">
                <a:cs typeface="Arial" pitchFamily="34" charset="0"/>
              </a:rPr>
              <a:t>Krav om erstatning ved tab</a:t>
            </a:r>
          </a:p>
          <a:p>
            <a:pPr marL="914400" lvl="1" indent="-457200">
              <a:buFont typeface="Arial"/>
              <a:buChar char="•"/>
            </a:pPr>
            <a:r>
              <a:rPr lang="da-DK" sz="2800" dirty="0">
                <a:cs typeface="Arial" pitchFamily="34" charset="0"/>
              </a:rPr>
              <a:t>Dækningssalg</a:t>
            </a:r>
          </a:p>
          <a:p>
            <a:pPr marL="914400" lvl="1" indent="-457200">
              <a:buFont typeface="Arial"/>
              <a:buChar char="•"/>
            </a:pPr>
            <a:endParaRPr lang="da-DK" sz="1400" dirty="0">
              <a:cs typeface="Arial" pitchFamily="34" charset="0"/>
            </a:endParaRPr>
          </a:p>
          <a:p>
            <a:pPr marL="457200" indent="-457200">
              <a:buFont typeface="Arial"/>
              <a:buChar char="•"/>
            </a:pPr>
            <a:r>
              <a:rPr lang="da-DK" sz="3200" dirty="0">
                <a:cs typeface="Arial" pitchFamily="34" charset="0"/>
              </a:rPr>
              <a:t>Tilbageholdsret og standsningsret</a:t>
            </a:r>
          </a:p>
        </p:txBody>
      </p:sp>
    </p:spTree>
    <p:extLst>
      <p:ext uri="{BB962C8B-B14F-4D97-AF65-F5344CB8AC3E}">
        <p14:creationId xmlns:p14="http://schemas.microsoft.com/office/powerpoint/2010/main" val="342256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Fordringshavermora</a:t>
            </a:r>
          </a:p>
          <a:p>
            <a:pPr algn="ctr"/>
            <a:r>
              <a:rPr lang="da-DK" sz="3600" b="1" dirty="0">
                <a:solidFill>
                  <a:schemeClr val="tx2"/>
                </a:solidFill>
                <a:latin typeface="+mj-lt"/>
                <a:cs typeface="Arial" pitchFamily="34" charset="0"/>
              </a:rPr>
              <a:t>Køber modtager ikke det købte</a:t>
            </a:r>
          </a:p>
        </p:txBody>
      </p:sp>
      <p:sp>
        <p:nvSpPr>
          <p:cNvPr id="3" name="Tekstboks 2"/>
          <p:cNvSpPr txBox="1"/>
          <p:nvPr/>
        </p:nvSpPr>
        <p:spPr>
          <a:xfrm>
            <a:off x="1259632" y="1340768"/>
            <a:ext cx="8026666" cy="4770537"/>
          </a:xfrm>
          <a:prstGeom prst="rect">
            <a:avLst/>
          </a:prstGeom>
          <a:noFill/>
        </p:spPr>
        <p:txBody>
          <a:bodyPr wrap="square" rtlCol="0">
            <a:spAutoFit/>
          </a:bodyPr>
          <a:lstStyle/>
          <a:p>
            <a:r>
              <a:rPr lang="da-DK" sz="3200" b="1" dirty="0">
                <a:cs typeface="Arial" pitchFamily="34" charset="0"/>
              </a:rPr>
              <a:t>Fordringshavermora: </a:t>
            </a:r>
            <a:r>
              <a:rPr lang="da-DK" sz="3200" dirty="0">
                <a:cs typeface="Arial" pitchFamily="34" charset="0"/>
              </a:rPr>
              <a:t>Købers forhold bevirker at sælger ikke kan levere til tiden</a:t>
            </a:r>
          </a:p>
          <a:p>
            <a:pPr marL="457200" indent="-457200">
              <a:buFont typeface="Arial"/>
              <a:buChar char="•"/>
            </a:pPr>
            <a:r>
              <a:rPr lang="da-DK" sz="3000" dirty="0">
                <a:cs typeface="Arial" pitchFamily="34" charset="0"/>
              </a:rPr>
              <a:t>Betragtes ikke som misligholdelse i købelovens forstand</a:t>
            </a:r>
          </a:p>
          <a:p>
            <a:pPr marL="457200" indent="-457200">
              <a:buFont typeface="Arial"/>
              <a:buChar char="•"/>
            </a:pPr>
            <a:r>
              <a:rPr lang="da-DK" sz="3000" dirty="0">
                <a:cs typeface="Arial" pitchFamily="34" charset="0"/>
              </a:rPr>
              <a:t>Risikoen for salgsgenstanden overgår til køber selvom købers forhold bevirker at sælger ikke kan levere</a:t>
            </a:r>
          </a:p>
          <a:p>
            <a:pPr marL="457200" indent="-457200">
              <a:buFont typeface="Arial"/>
              <a:buChar char="•"/>
            </a:pPr>
            <a:r>
              <a:rPr lang="da-DK" sz="3000" dirty="0">
                <a:cs typeface="Arial" pitchFamily="34" charset="0"/>
              </a:rPr>
              <a:t>Sælger har omsorgspligt, og under visse betingelser salgspligt og ret til at sælge købers varer til anden side </a:t>
            </a:r>
          </a:p>
        </p:txBody>
      </p:sp>
    </p:spTree>
    <p:extLst>
      <p:ext uri="{BB962C8B-B14F-4D97-AF65-F5344CB8AC3E}">
        <p14:creationId xmlns:p14="http://schemas.microsoft.com/office/powerpoint/2010/main" val="3187055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Internationale køb</a:t>
            </a:r>
          </a:p>
        </p:txBody>
      </p:sp>
      <p:sp>
        <p:nvSpPr>
          <p:cNvPr id="3" name="Tekstboks 2"/>
          <p:cNvSpPr txBox="1"/>
          <p:nvPr/>
        </p:nvSpPr>
        <p:spPr>
          <a:xfrm>
            <a:off x="1259632" y="1196752"/>
            <a:ext cx="8100392" cy="5016758"/>
          </a:xfrm>
          <a:prstGeom prst="rect">
            <a:avLst/>
          </a:prstGeom>
          <a:noFill/>
        </p:spPr>
        <p:txBody>
          <a:bodyPr wrap="square" rtlCol="0">
            <a:spAutoFit/>
          </a:bodyPr>
          <a:lstStyle/>
          <a:p>
            <a:r>
              <a:rPr lang="da-DK" sz="3200" dirty="0"/>
              <a:t>CISG består af </a:t>
            </a:r>
            <a:r>
              <a:rPr lang="da-DK" sz="3200" b="1" dirty="0"/>
              <a:t>4 dele:</a:t>
            </a:r>
          </a:p>
          <a:p>
            <a:pPr marL="457200" lvl="0" indent="-457200">
              <a:buFont typeface="Arial" pitchFamily="34" charset="0"/>
              <a:buChar char="•"/>
            </a:pPr>
            <a:r>
              <a:rPr lang="da-DK" sz="3200" b="1" dirty="0"/>
              <a:t>DEL I</a:t>
            </a:r>
            <a:r>
              <a:rPr lang="da-DK" sz="3200" dirty="0"/>
              <a:t>: Indeholder bestemmelser om konventionens anvendelsesområde.</a:t>
            </a:r>
          </a:p>
          <a:p>
            <a:pPr marL="457200" lvl="0" indent="-457200">
              <a:buFont typeface="Arial" pitchFamily="34" charset="0"/>
              <a:buChar char="•"/>
            </a:pPr>
            <a:r>
              <a:rPr lang="da-DK" sz="3200" b="1" dirty="0"/>
              <a:t>DEL II</a:t>
            </a:r>
            <a:r>
              <a:rPr lang="da-DK" sz="3200" dirty="0"/>
              <a:t>: Regulerer købsaftalens indgåelse (gennemgået kort i kapitel 3, afsnit 4).</a:t>
            </a:r>
          </a:p>
          <a:p>
            <a:pPr marL="457200" lvl="0" indent="-457200">
              <a:buFont typeface="Arial" pitchFamily="34" charset="0"/>
              <a:buChar char="•"/>
            </a:pPr>
            <a:r>
              <a:rPr lang="da-DK" sz="3200" b="1" dirty="0"/>
              <a:t>DEL III</a:t>
            </a:r>
            <a:r>
              <a:rPr lang="da-DK" sz="3200" dirty="0"/>
              <a:t>: Handler om sælgers og købers pligter og rettigheder ved kontraktbrud/misligholdelse.</a:t>
            </a:r>
          </a:p>
          <a:p>
            <a:pPr marL="457200" lvl="0" indent="-457200">
              <a:buFont typeface="Arial" pitchFamily="34" charset="0"/>
              <a:buChar char="•"/>
            </a:pPr>
            <a:r>
              <a:rPr lang="da-DK" sz="3200" b="1" dirty="0"/>
              <a:t>DEL IV</a:t>
            </a:r>
            <a:r>
              <a:rPr lang="da-DK" sz="3200" dirty="0"/>
              <a:t>: Indeholder bestemmelser om ratifikation og ikrafttræden.</a:t>
            </a:r>
          </a:p>
        </p:txBody>
      </p:sp>
    </p:spTree>
    <p:extLst>
      <p:ext uri="{BB962C8B-B14F-4D97-AF65-F5344CB8AC3E}">
        <p14:creationId xmlns:p14="http://schemas.microsoft.com/office/powerpoint/2010/main" val="28957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Internationale køb</a:t>
            </a:r>
          </a:p>
        </p:txBody>
      </p:sp>
      <p:sp>
        <p:nvSpPr>
          <p:cNvPr id="3" name="Tekstboks 2"/>
          <p:cNvSpPr txBox="1"/>
          <p:nvPr/>
        </p:nvSpPr>
        <p:spPr>
          <a:xfrm>
            <a:off x="1115616" y="1052736"/>
            <a:ext cx="8128595" cy="5016758"/>
          </a:xfrm>
          <a:prstGeom prst="rect">
            <a:avLst/>
          </a:prstGeom>
          <a:noFill/>
        </p:spPr>
        <p:txBody>
          <a:bodyPr wrap="square" rtlCol="0">
            <a:spAutoFit/>
          </a:bodyPr>
          <a:lstStyle/>
          <a:p>
            <a:pPr marL="361950" indent="-361950">
              <a:buFont typeface="Arial" pitchFamily="34" charset="0"/>
              <a:buChar char="•"/>
            </a:pPr>
            <a:r>
              <a:rPr lang="da-DK" sz="3200" dirty="0"/>
              <a:t>CISG gælder i </a:t>
            </a:r>
            <a:r>
              <a:rPr lang="da-DK" sz="3200" b="1" dirty="0"/>
              <a:t>handelskøb</a:t>
            </a:r>
            <a:r>
              <a:rPr lang="da-DK" sz="3200" dirty="0"/>
              <a:t> og </a:t>
            </a:r>
            <a:r>
              <a:rPr lang="da-DK" sz="3200" b="1" dirty="0" err="1"/>
              <a:t>løsørekøb</a:t>
            </a:r>
            <a:r>
              <a:rPr lang="da-DK" sz="3200" b="1" dirty="0"/>
              <a:t>, </a:t>
            </a:r>
          </a:p>
          <a:p>
            <a:pPr marL="361950" indent="-361950">
              <a:buFont typeface="Arial" pitchFamily="34" charset="0"/>
              <a:buChar char="•"/>
            </a:pPr>
            <a:r>
              <a:rPr lang="da-DK" sz="3200" dirty="0"/>
              <a:t>CISG finder ifølge, jf. art. 1, stk. 1 anvendelse:</a:t>
            </a:r>
          </a:p>
          <a:p>
            <a:pPr marL="895350" lvl="1" indent="-438150">
              <a:buFont typeface="Arial" pitchFamily="34" charset="0"/>
              <a:buChar char="•"/>
            </a:pPr>
            <a:r>
              <a:rPr lang="da-DK" sz="3200" dirty="0"/>
              <a:t>Når begge parter kommer fra lande, som har ratificeret CISG, eller </a:t>
            </a:r>
          </a:p>
          <a:p>
            <a:pPr marL="895350" lvl="1" indent="-438150">
              <a:buFont typeface="Arial" pitchFamily="34" charset="0"/>
              <a:buChar char="•"/>
            </a:pPr>
            <a:r>
              <a:rPr lang="da-DK" sz="3200" dirty="0"/>
              <a:t>Når internationale privatretlige regler peger på anvendelse af CISG (se kap. 2, afsnit 2)</a:t>
            </a:r>
          </a:p>
          <a:p>
            <a:endParaRPr lang="da-DK" sz="3200" dirty="0"/>
          </a:p>
          <a:p>
            <a:r>
              <a:rPr lang="da-DK" sz="3200" b="1" dirty="0"/>
              <a:t>Læs mere om anvendelse af CISG i Kapitel 1 afsnit 5.</a:t>
            </a:r>
          </a:p>
        </p:txBody>
      </p:sp>
    </p:spTree>
    <p:extLst>
      <p:ext uri="{BB962C8B-B14F-4D97-AF65-F5344CB8AC3E}">
        <p14:creationId xmlns:p14="http://schemas.microsoft.com/office/powerpoint/2010/main" val="3623061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4.1 Sælgers forpligtelser, CISG</a:t>
            </a:r>
          </a:p>
        </p:txBody>
      </p:sp>
      <p:sp>
        <p:nvSpPr>
          <p:cNvPr id="3" name="Tekstboks 2"/>
          <p:cNvSpPr txBox="1"/>
          <p:nvPr/>
        </p:nvSpPr>
        <p:spPr>
          <a:xfrm>
            <a:off x="1187624" y="1196752"/>
            <a:ext cx="8244408" cy="5016758"/>
          </a:xfrm>
          <a:prstGeom prst="rect">
            <a:avLst/>
          </a:prstGeom>
          <a:noFill/>
        </p:spPr>
        <p:txBody>
          <a:bodyPr wrap="square" rtlCol="0">
            <a:spAutoFit/>
          </a:bodyPr>
          <a:lstStyle/>
          <a:p>
            <a:pPr marL="457200" indent="-457200"/>
            <a:r>
              <a:rPr lang="da-DK" sz="3200" b="1" dirty="0"/>
              <a:t>Sælger er forpligtet til at</a:t>
            </a:r>
            <a:r>
              <a:rPr lang="da-DK" sz="3200" dirty="0"/>
              <a:t>:</a:t>
            </a:r>
          </a:p>
          <a:p>
            <a:pPr marL="457200" indent="-457200">
              <a:buFont typeface="Arial" pitchFamily="34" charset="0"/>
              <a:buChar char="•"/>
            </a:pPr>
            <a:r>
              <a:rPr lang="da-DK" sz="3200" dirty="0"/>
              <a:t>Levere varen</a:t>
            </a:r>
          </a:p>
          <a:p>
            <a:pPr marL="457200" indent="-457200">
              <a:buFont typeface="Arial" pitchFamily="34" charset="0"/>
              <a:buChar char="•"/>
            </a:pPr>
            <a:r>
              <a:rPr lang="da-DK" sz="3200" dirty="0"/>
              <a:t>Overgive de dokumenter, der vedrører varen, og</a:t>
            </a:r>
          </a:p>
          <a:p>
            <a:pPr marL="457200" indent="-457200">
              <a:buFont typeface="Arial" pitchFamily="34" charset="0"/>
              <a:buChar char="•"/>
            </a:pPr>
            <a:r>
              <a:rPr lang="da-DK" sz="3200" dirty="0"/>
              <a:t>Overdrage ejendomsretten til varen, således som det er fastsat i aftalen og i CISG, jf. art. 30.</a:t>
            </a:r>
          </a:p>
          <a:p>
            <a:pPr marL="457200" indent="-457200">
              <a:buFont typeface="Arial" pitchFamily="34" charset="0"/>
              <a:buChar char="•"/>
            </a:pPr>
            <a:r>
              <a:rPr lang="da-DK" sz="3200" dirty="0"/>
              <a:t>Derudover er sælger forpligtet til at levere varen i rette stand, dvs. uden fejl og mangler, </a:t>
            </a:r>
            <a:br>
              <a:rPr lang="da-DK" sz="3200" dirty="0"/>
            </a:br>
            <a:r>
              <a:rPr lang="da-DK" sz="3200" dirty="0"/>
              <a:t>jf. art. 35.</a:t>
            </a:r>
          </a:p>
        </p:txBody>
      </p:sp>
    </p:spTree>
    <p:extLst>
      <p:ext uri="{BB962C8B-B14F-4D97-AF65-F5344CB8AC3E}">
        <p14:creationId xmlns:p14="http://schemas.microsoft.com/office/powerpoint/2010/main" val="1777985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441878" y="1340768"/>
            <a:ext cx="7594618" cy="5447645"/>
          </a:xfrm>
          <a:prstGeom prst="rect">
            <a:avLst/>
          </a:prstGeom>
          <a:noFill/>
        </p:spPr>
        <p:txBody>
          <a:bodyPr wrap="square" rtlCol="0">
            <a:spAutoFit/>
          </a:bodyPr>
          <a:lstStyle/>
          <a:p>
            <a:r>
              <a:rPr lang="da-DK" sz="3200" b="1" dirty="0">
                <a:cs typeface="Arial" pitchFamily="34" charset="0"/>
              </a:rPr>
              <a:t>Hovedregel: </a:t>
            </a:r>
            <a:r>
              <a:rPr lang="da-DK" sz="3200" dirty="0">
                <a:cs typeface="Arial" pitchFamily="34" charset="0"/>
              </a:rPr>
              <a:t>Købeloven er deklaratorisk</a:t>
            </a:r>
          </a:p>
          <a:p>
            <a:pPr marL="355600" indent="-355600">
              <a:buFont typeface="Arial" pitchFamily="34" charset="0"/>
              <a:buChar char="•"/>
            </a:pPr>
            <a:r>
              <a:rPr lang="da-DK" sz="3200" dirty="0">
                <a:cs typeface="Arial" pitchFamily="34" charset="0"/>
              </a:rPr>
              <a:t>Kan fraviges ved aftale</a:t>
            </a:r>
          </a:p>
          <a:p>
            <a:pPr marL="355600" indent="-355600">
              <a:buFont typeface="Arial" pitchFamily="34" charset="0"/>
              <a:buChar char="•"/>
            </a:pPr>
            <a:r>
              <a:rPr lang="da-DK" sz="3200" dirty="0">
                <a:cs typeface="Arial" pitchFamily="34" charset="0"/>
              </a:rPr>
              <a:t>Må vige for handelsbrug eller sædvane - se U1984.525 – Den ufrugtbare orne, s. 152</a:t>
            </a:r>
          </a:p>
          <a:p>
            <a:pPr marL="355600" indent="-355600">
              <a:buFont typeface="Arial" pitchFamily="34" charset="0"/>
              <a:buChar char="•"/>
            </a:pPr>
            <a:endParaRPr lang="da-DK" sz="3200" dirty="0">
              <a:cs typeface="Arial" pitchFamily="34" charset="0"/>
            </a:endParaRPr>
          </a:p>
          <a:p>
            <a:pPr marL="355600" indent="-355600"/>
            <a:r>
              <a:rPr lang="da-DK" sz="3200" b="1" dirty="0">
                <a:cs typeface="Arial" pitchFamily="34" charset="0"/>
              </a:rPr>
              <a:t>Undtagelse: </a:t>
            </a:r>
            <a:r>
              <a:rPr lang="da-DK" sz="3200" dirty="0">
                <a:cs typeface="Arial" pitchFamily="34" charset="0"/>
              </a:rPr>
              <a:t>Købeloven kan ikke fraviges i forbrugerkøb, medmindre fravigelsen er til forbrugerens fordel.</a:t>
            </a:r>
          </a:p>
          <a:p>
            <a:pPr marL="355600" indent="-355600"/>
            <a:endParaRPr lang="da-DK" sz="2800" dirty="0">
              <a:cs typeface="Arial" pitchFamily="34" charset="0"/>
            </a:endParaRPr>
          </a:p>
          <a:p>
            <a:endParaRPr lang="da-DK" sz="3200" dirty="0"/>
          </a:p>
        </p:txBody>
      </p:sp>
      <p:sp>
        <p:nvSpPr>
          <p:cNvPr id="5" name="Tekstboks 1">
            <a:extLst>
              <a:ext uri="{FF2B5EF4-FFF2-40B4-BE49-F238E27FC236}">
                <a16:creationId xmlns:a16="http://schemas.microsoft.com/office/drawing/2014/main" id="{4BA4DE6F-28E8-4834-911C-6E8A3D5FA948}"/>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2848301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7"/>
            <a:ext cx="8316415"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forpligtelser</a:t>
            </a:r>
          </a:p>
          <a:p>
            <a:pPr algn="ctr"/>
            <a:r>
              <a:rPr lang="da-DK" sz="3600" b="1" dirty="0">
                <a:solidFill>
                  <a:schemeClr val="tx2"/>
                </a:solidFill>
                <a:latin typeface="+mj-lt"/>
                <a:cs typeface="Arial" pitchFamily="34" charset="0"/>
              </a:rPr>
              <a:t>Leveringstid og sted</a:t>
            </a:r>
          </a:p>
        </p:txBody>
      </p:sp>
      <p:sp>
        <p:nvSpPr>
          <p:cNvPr id="3" name="Tekstboks 2"/>
          <p:cNvSpPr txBox="1"/>
          <p:nvPr/>
        </p:nvSpPr>
        <p:spPr>
          <a:xfrm>
            <a:off x="1187625" y="1556792"/>
            <a:ext cx="7632848" cy="4154984"/>
          </a:xfrm>
          <a:prstGeom prst="rect">
            <a:avLst/>
          </a:prstGeom>
          <a:noFill/>
        </p:spPr>
        <p:txBody>
          <a:bodyPr wrap="square" rtlCol="0">
            <a:spAutoFit/>
          </a:bodyPr>
          <a:lstStyle/>
          <a:p>
            <a:pPr marL="361950" indent="-361950">
              <a:buFont typeface="Arial" pitchFamily="34" charset="0"/>
              <a:buChar char="•"/>
            </a:pPr>
            <a:r>
              <a:rPr lang="da-DK" sz="2600" b="1" dirty="0"/>
              <a:t>Leveringstid</a:t>
            </a:r>
            <a:r>
              <a:rPr lang="da-DK" sz="2600" dirty="0"/>
              <a:t>: Levering skal ske inden rimelig tid efter aftalens indgåelse</a:t>
            </a:r>
          </a:p>
          <a:p>
            <a:pPr marL="819150" lvl="1" indent="-361950">
              <a:buFont typeface="Arial" pitchFamily="34" charset="0"/>
              <a:buChar char="•"/>
            </a:pPr>
            <a:r>
              <a:rPr lang="da-DK" sz="2000" dirty="0"/>
              <a:t>Hvis aftalt en dato for levering, skal levering ske på det tidspunkt som er aftalt, ellers gør sælger sig skyldig i kontraktbrud.</a:t>
            </a:r>
          </a:p>
          <a:p>
            <a:pPr marL="819150" lvl="1" indent="-361950">
              <a:buFont typeface="Arial" pitchFamily="34" charset="0"/>
              <a:buChar char="•"/>
            </a:pPr>
            <a:r>
              <a:rPr lang="da-DK" sz="2000" dirty="0"/>
              <a:t>Hvis aftalt tidsrum, fx uge 46, skal levering ske i dette tidsrum og inden udløb af uge 46.</a:t>
            </a:r>
          </a:p>
          <a:p>
            <a:pPr marL="361950" indent="-361950">
              <a:buFont typeface="Arial" pitchFamily="34" charset="0"/>
              <a:buChar char="•"/>
            </a:pPr>
            <a:r>
              <a:rPr lang="da-DK" sz="2600" dirty="0"/>
              <a:t>Hvis </a:t>
            </a:r>
            <a:r>
              <a:rPr lang="da-DK" sz="2600" b="1" dirty="0"/>
              <a:t>leveringsstedet</a:t>
            </a:r>
            <a:r>
              <a:rPr lang="da-DK" sz="2600" dirty="0"/>
              <a:t> ikke er aftalt, kan sælger opfylde sin leveringspligt ved:</a:t>
            </a:r>
          </a:p>
          <a:p>
            <a:pPr marL="819150" lvl="1" indent="-361950">
              <a:buFont typeface="Arial" pitchFamily="34" charset="0"/>
              <a:buChar char="•"/>
            </a:pPr>
            <a:r>
              <a:rPr lang="da-DK" sz="2000" b="1" dirty="0"/>
              <a:t>Forsendelseskøb</a:t>
            </a:r>
            <a:r>
              <a:rPr lang="da-DK" sz="2000" dirty="0"/>
              <a:t>: At overgive varen til den første transportør</a:t>
            </a:r>
          </a:p>
          <a:p>
            <a:pPr marL="819150" lvl="1" indent="-361950">
              <a:buFont typeface="Arial" pitchFamily="34" charset="0"/>
              <a:buChar char="•"/>
            </a:pPr>
            <a:r>
              <a:rPr lang="da-DK" sz="2000" b="1" dirty="0"/>
              <a:t>Afhentningskøb</a:t>
            </a:r>
            <a:r>
              <a:rPr lang="da-DK" sz="2000" dirty="0"/>
              <a:t>: at stille varen til købers rådighed på sælgers forretningssted</a:t>
            </a:r>
          </a:p>
        </p:txBody>
      </p:sp>
    </p:spTree>
    <p:extLst>
      <p:ext uri="{BB962C8B-B14F-4D97-AF65-F5344CB8AC3E}">
        <p14:creationId xmlns:p14="http://schemas.microsoft.com/office/powerpoint/2010/main" val="3190187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115616" y="1340768"/>
            <a:ext cx="8100392" cy="4647426"/>
          </a:xfrm>
          <a:prstGeom prst="rect">
            <a:avLst/>
          </a:prstGeom>
          <a:noFill/>
        </p:spPr>
        <p:txBody>
          <a:bodyPr wrap="square" rtlCol="0">
            <a:spAutoFit/>
          </a:bodyPr>
          <a:lstStyle/>
          <a:p>
            <a:r>
              <a:rPr lang="da-DK" sz="3200" dirty="0"/>
              <a:t>Risikoen for salgsgenstanden overgår fra sælger til køber, når </a:t>
            </a:r>
            <a:r>
              <a:rPr lang="da-DK" sz="3200" b="1" dirty="0"/>
              <a:t>levering er sket</a:t>
            </a:r>
            <a:r>
              <a:rPr lang="da-DK" sz="3200" dirty="0"/>
              <a:t>.</a:t>
            </a:r>
          </a:p>
          <a:p>
            <a:pPr marL="457200" indent="-457200"/>
            <a:r>
              <a:rPr lang="da-DK" sz="3200" dirty="0"/>
              <a:t> </a:t>
            </a:r>
          </a:p>
          <a:p>
            <a:pPr marL="457200" indent="-457200"/>
            <a:r>
              <a:rPr lang="da-DK" sz="3200" dirty="0"/>
              <a:t>	</a:t>
            </a:r>
            <a:r>
              <a:rPr lang="da-DK" sz="2800" b="1" dirty="0"/>
              <a:t>Hovedregel:</a:t>
            </a:r>
            <a:r>
              <a:rPr lang="da-DK" sz="2800" dirty="0"/>
              <a:t> Går varen tabt, eller forringes den efter, at risikoen er gået over på køber, er køber forpligtet til at betale købesummen til sælger.</a:t>
            </a:r>
          </a:p>
          <a:p>
            <a:pPr marL="457200" indent="-457200"/>
            <a:endParaRPr lang="da-DK" sz="2800" dirty="0"/>
          </a:p>
          <a:p>
            <a:pPr marL="457200" indent="-457200"/>
            <a:r>
              <a:rPr lang="da-DK" sz="2800" dirty="0"/>
              <a:t>	</a:t>
            </a:r>
            <a:r>
              <a:rPr lang="da-DK" sz="2800" b="1" dirty="0"/>
              <a:t>Undtagelse:</a:t>
            </a:r>
            <a:r>
              <a:rPr lang="da-DK" sz="2800" dirty="0"/>
              <a:t> Det gælder ikke hvis varens tab eller forringelse skyldes sælgers handling eller forsømmelse, jf. art. 66. </a:t>
            </a:r>
          </a:p>
        </p:txBody>
      </p:sp>
    </p:spTree>
    <p:extLst>
      <p:ext uri="{BB962C8B-B14F-4D97-AF65-F5344CB8AC3E}">
        <p14:creationId xmlns:p14="http://schemas.microsoft.com/office/powerpoint/2010/main" val="2727704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403648" y="1556792"/>
            <a:ext cx="7560840" cy="4616648"/>
          </a:xfrm>
          <a:prstGeom prst="rect">
            <a:avLst/>
          </a:prstGeom>
          <a:noFill/>
        </p:spPr>
        <p:txBody>
          <a:bodyPr wrap="square" rtlCol="0">
            <a:spAutoFit/>
          </a:bodyPr>
          <a:lstStyle/>
          <a:p>
            <a:pPr marL="457200" indent="-457200"/>
            <a:r>
              <a:rPr lang="da-DK" sz="3200" b="1" dirty="0" err="1"/>
              <a:t>Forsendelseskøb</a:t>
            </a:r>
            <a:r>
              <a:rPr lang="da-DK" sz="3200" b="1" dirty="0"/>
              <a:t>:</a:t>
            </a:r>
            <a:r>
              <a:rPr lang="da-DK" sz="3200" dirty="0"/>
              <a:t> </a:t>
            </a:r>
          </a:p>
          <a:p>
            <a:r>
              <a:rPr lang="da-DK" sz="2800" b="1" dirty="0"/>
              <a:t>Hvis leveringssted ikke er aftalt</a:t>
            </a:r>
            <a:r>
              <a:rPr lang="da-DK" sz="2800" dirty="0"/>
              <a:t>:</a:t>
            </a:r>
          </a:p>
          <a:p>
            <a:pPr marL="361950"/>
            <a:r>
              <a:rPr lang="da-DK" sz="2800" dirty="0"/>
              <a:t>Risikoen over på køber, når varen er </a:t>
            </a:r>
            <a:r>
              <a:rPr lang="da-DK" sz="2800" b="1" dirty="0"/>
              <a:t>overgivet til den</a:t>
            </a:r>
            <a:r>
              <a:rPr lang="da-DK" sz="2800" dirty="0"/>
              <a:t> </a:t>
            </a:r>
            <a:r>
              <a:rPr lang="da-DK" sz="2800" b="1" dirty="0"/>
              <a:t>første transportør</a:t>
            </a:r>
            <a:r>
              <a:rPr lang="da-DK" sz="2800" dirty="0"/>
              <a:t>, som involveres i den videreforsendelse af varen til køber, jf. art. 67, stk. 1. </a:t>
            </a:r>
          </a:p>
          <a:p>
            <a:pPr marL="457200" indent="-457200"/>
            <a:endParaRPr lang="da-DK" sz="1000" dirty="0"/>
          </a:p>
          <a:p>
            <a:pPr marL="457200" indent="-457200"/>
            <a:r>
              <a:rPr lang="da-DK" sz="2800" b="1" dirty="0"/>
              <a:t>Er leveringssted aftalt</a:t>
            </a:r>
            <a:r>
              <a:rPr lang="da-DK" sz="2800" dirty="0"/>
              <a:t>, går risikoen for varen over på køber, når varen er leveret på det aftalte sted, jf. art. 67, stk. 1.</a:t>
            </a:r>
          </a:p>
          <a:p>
            <a:pPr marL="533400" indent="-533400"/>
            <a:r>
              <a:rPr lang="da-DK" sz="2800" dirty="0"/>
              <a:t>	</a:t>
            </a:r>
            <a:endParaRPr lang="da-DK" sz="2400" dirty="0"/>
          </a:p>
        </p:txBody>
      </p:sp>
    </p:spTree>
    <p:extLst>
      <p:ext uri="{BB962C8B-B14F-4D97-AF65-F5344CB8AC3E}">
        <p14:creationId xmlns:p14="http://schemas.microsoft.com/office/powerpoint/2010/main" val="453240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259632" y="1412776"/>
            <a:ext cx="7416824" cy="4401205"/>
          </a:xfrm>
          <a:prstGeom prst="rect">
            <a:avLst/>
          </a:prstGeom>
          <a:noFill/>
        </p:spPr>
        <p:txBody>
          <a:bodyPr wrap="square" rtlCol="0">
            <a:spAutoFit/>
          </a:bodyPr>
          <a:lstStyle/>
          <a:p>
            <a:pPr fontAlgn="base"/>
            <a:r>
              <a:rPr lang="da-DK" sz="3200" b="1" dirty="0" err="1"/>
              <a:t>Afhentningskøb</a:t>
            </a:r>
            <a:r>
              <a:rPr lang="da-DK" sz="3200" b="1" dirty="0"/>
              <a:t>: </a:t>
            </a:r>
          </a:p>
          <a:p>
            <a:pPr fontAlgn="base"/>
            <a:r>
              <a:rPr lang="da-DK" sz="2800" dirty="0"/>
              <a:t>Når køber selv skal </a:t>
            </a:r>
            <a:r>
              <a:rPr lang="da-DK" sz="2800" b="1" dirty="0"/>
              <a:t>afhente varen på sælgers forretningssted</a:t>
            </a:r>
            <a:r>
              <a:rPr lang="da-DK" sz="2800" dirty="0"/>
              <a:t>, går risikoen for varen over på køber, når køber modtager varen. </a:t>
            </a:r>
          </a:p>
          <a:p>
            <a:pPr fontAlgn="base"/>
            <a:endParaRPr lang="da-DK" sz="1200" dirty="0"/>
          </a:p>
          <a:p>
            <a:pPr fontAlgn="base"/>
            <a:r>
              <a:rPr lang="da-DK" sz="2800" b="1" dirty="0"/>
              <a:t>Situation:</a:t>
            </a:r>
            <a:r>
              <a:rPr lang="da-DK" sz="2800" dirty="0"/>
              <a:t> Køber afhenter ikke på det aftalte tidspunkt.</a:t>
            </a:r>
          </a:p>
          <a:p>
            <a:pPr marL="361950" indent="-361950" fontAlgn="base">
              <a:buFont typeface="Arial" pitchFamily="34" charset="0"/>
              <a:buChar char="•"/>
            </a:pPr>
            <a:r>
              <a:rPr lang="da-DK" sz="2400" dirty="0"/>
              <a:t>Hvis varen er stillet til rådighed (udskilt) og klar til afhentning, overgår risikoen for varen til køber, selvom varen ikke hentes hos sælger, som aftalt.</a:t>
            </a:r>
            <a:br>
              <a:rPr lang="da-DK" sz="2400" dirty="0"/>
            </a:br>
            <a:r>
              <a:rPr lang="da-DK" sz="2400" dirty="0"/>
              <a:t>jf. art. 69, stk. 1. </a:t>
            </a:r>
          </a:p>
        </p:txBody>
      </p:sp>
    </p:spTree>
    <p:extLst>
      <p:ext uri="{BB962C8B-B14F-4D97-AF65-F5344CB8AC3E}">
        <p14:creationId xmlns:p14="http://schemas.microsoft.com/office/powerpoint/2010/main" val="3221036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3. Sælgers misligholdelse</a:t>
            </a:r>
          </a:p>
        </p:txBody>
      </p:sp>
      <p:sp>
        <p:nvSpPr>
          <p:cNvPr id="3" name="Tekstboks 2"/>
          <p:cNvSpPr txBox="1"/>
          <p:nvPr/>
        </p:nvSpPr>
        <p:spPr>
          <a:xfrm>
            <a:off x="1043608" y="1196752"/>
            <a:ext cx="8100392" cy="4524315"/>
          </a:xfrm>
          <a:prstGeom prst="rect">
            <a:avLst/>
          </a:prstGeom>
          <a:noFill/>
        </p:spPr>
        <p:txBody>
          <a:bodyPr wrap="square" rtlCol="0">
            <a:spAutoFit/>
          </a:bodyPr>
          <a:lstStyle/>
          <a:p>
            <a:endParaRPr lang="da-DK" sz="3200" b="1" dirty="0"/>
          </a:p>
          <a:p>
            <a:r>
              <a:rPr lang="da-DK" sz="3200" b="1" dirty="0"/>
              <a:t>Sælger kan misligholde en aftale på tre måder</a:t>
            </a:r>
            <a:r>
              <a:rPr lang="da-DK" sz="3200" dirty="0"/>
              <a:t>:</a:t>
            </a:r>
          </a:p>
          <a:p>
            <a:pPr marL="361950" lvl="0" indent="-361950">
              <a:buFont typeface="Arial" pitchFamily="34" charset="0"/>
              <a:buChar char="•"/>
            </a:pPr>
            <a:r>
              <a:rPr lang="da-DK" sz="3200" dirty="0"/>
              <a:t>Hvis sælger ikke leverer i rette tid og på rette sted (forsinkelse)</a:t>
            </a:r>
          </a:p>
          <a:p>
            <a:pPr marL="361950" lvl="0" indent="-361950">
              <a:buFont typeface="Arial" pitchFamily="34" charset="0"/>
              <a:buChar char="•"/>
            </a:pPr>
            <a:r>
              <a:rPr lang="da-DK" sz="3200" dirty="0"/>
              <a:t>Hvis den leverede salgsgenstand lider af faktiske mangler eller </a:t>
            </a:r>
          </a:p>
          <a:p>
            <a:pPr marL="361950" lvl="0" indent="-361950">
              <a:buFont typeface="Arial" pitchFamily="34" charset="0"/>
              <a:buChar char="•"/>
            </a:pPr>
            <a:r>
              <a:rPr lang="da-DK" sz="3200" dirty="0"/>
              <a:t>Hvis den leverede salgsgenstand lider af retlige mangler (vanhjemmel)</a:t>
            </a:r>
          </a:p>
          <a:p>
            <a:pPr marL="457200" indent="-457200"/>
            <a:endParaRPr lang="da-DK" sz="3200" dirty="0"/>
          </a:p>
        </p:txBody>
      </p:sp>
    </p:spTree>
    <p:extLst>
      <p:ext uri="{BB962C8B-B14F-4D97-AF65-F5344CB8AC3E}">
        <p14:creationId xmlns:p14="http://schemas.microsoft.com/office/powerpoint/2010/main" val="322870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4.1.2 Sælgers overdragelse af ejendomsretten</a:t>
            </a:r>
          </a:p>
        </p:txBody>
      </p:sp>
      <p:sp>
        <p:nvSpPr>
          <p:cNvPr id="3" name="Tekstboks 2"/>
          <p:cNvSpPr txBox="1"/>
          <p:nvPr/>
        </p:nvSpPr>
        <p:spPr>
          <a:xfrm>
            <a:off x="1115616" y="1484784"/>
            <a:ext cx="8028384" cy="3539430"/>
          </a:xfrm>
          <a:prstGeom prst="rect">
            <a:avLst/>
          </a:prstGeom>
          <a:noFill/>
        </p:spPr>
        <p:txBody>
          <a:bodyPr wrap="square" rtlCol="0">
            <a:spAutoFit/>
          </a:bodyPr>
          <a:lstStyle/>
          <a:p>
            <a:r>
              <a:rPr lang="da-DK" sz="3200" b="1" dirty="0"/>
              <a:t>Vanhjemmel:</a:t>
            </a:r>
            <a:r>
              <a:rPr lang="da-DK" sz="3200" dirty="0"/>
              <a:t> </a:t>
            </a:r>
          </a:p>
          <a:p>
            <a:pPr marL="361950" indent="-361950">
              <a:buFont typeface="Arial" pitchFamily="34" charset="0"/>
              <a:buChar char="•"/>
            </a:pPr>
            <a:r>
              <a:rPr lang="da-DK" sz="3200" dirty="0"/>
              <a:t>Sælger er forpligtet til at levere en vare, som er fri for tredjemands ret eller krav.</a:t>
            </a:r>
          </a:p>
          <a:p>
            <a:pPr marL="361950" indent="-361950">
              <a:buFont typeface="Arial" pitchFamily="34" charset="0"/>
              <a:buChar char="•"/>
            </a:pPr>
            <a:r>
              <a:rPr lang="da-DK" sz="3200" dirty="0"/>
              <a:t>Køber har en berettiget forventning om at opnå ejendomsret til den vare han køber.</a:t>
            </a:r>
          </a:p>
          <a:p>
            <a:pPr marL="361950" indent="-361950">
              <a:buFont typeface="Arial" pitchFamily="34" charset="0"/>
              <a:buChar char="•"/>
            </a:pPr>
            <a:r>
              <a:rPr lang="da-DK" sz="3200" dirty="0"/>
              <a:t>Det solgte må ikke være pantsat, lejet, stjålet eller på anden måde tilhøre en anden.</a:t>
            </a:r>
          </a:p>
        </p:txBody>
      </p:sp>
    </p:spTree>
    <p:extLst>
      <p:ext uri="{BB962C8B-B14F-4D97-AF65-F5344CB8AC3E}">
        <p14:creationId xmlns:p14="http://schemas.microsoft.com/office/powerpoint/2010/main" val="1613347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99389" y="188640"/>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4.1.3 Mangler ved varen</a:t>
            </a:r>
          </a:p>
        </p:txBody>
      </p:sp>
      <p:sp>
        <p:nvSpPr>
          <p:cNvPr id="3" name="Tekstboks 2"/>
          <p:cNvSpPr txBox="1"/>
          <p:nvPr/>
        </p:nvSpPr>
        <p:spPr>
          <a:xfrm>
            <a:off x="1187624" y="1196752"/>
            <a:ext cx="7956376" cy="4339650"/>
          </a:xfrm>
          <a:prstGeom prst="rect">
            <a:avLst/>
          </a:prstGeom>
          <a:noFill/>
        </p:spPr>
        <p:txBody>
          <a:bodyPr wrap="square" rtlCol="0">
            <a:spAutoFit/>
          </a:bodyPr>
          <a:lstStyle/>
          <a:p>
            <a:pPr marL="457200" indent="-457200">
              <a:buFont typeface="Arial" pitchFamily="34" charset="0"/>
              <a:buChar char="•"/>
            </a:pPr>
            <a:r>
              <a:rPr lang="da-DK" sz="3200" dirty="0"/>
              <a:t>Bedømmelsen af om en vare lider af en mangel, skal foretages på tidspunktet for risikoens overgang. </a:t>
            </a:r>
          </a:p>
          <a:p>
            <a:pPr marL="457200" indent="-457200">
              <a:buFont typeface="Arial" pitchFamily="34" charset="0"/>
              <a:buChar char="•"/>
            </a:pPr>
            <a:r>
              <a:rPr lang="da-DK" sz="3200" dirty="0"/>
              <a:t>Sælger er ansvarlig for mangler, der findes på det tidspunkt, da risikoen overgår til køber, og det gælder også selv om manglen først viser sig senere, jf. art. 36, stk. 1. </a:t>
            </a:r>
          </a:p>
          <a:p>
            <a:pPr marL="457200" indent="-457200"/>
            <a:endParaRPr lang="da-DK" dirty="0"/>
          </a:p>
          <a:p>
            <a:pPr marL="457200" indent="-457200"/>
            <a:r>
              <a:rPr lang="da-DK" sz="3200" dirty="0"/>
              <a:t>Hvad er en ”</a:t>
            </a:r>
            <a:r>
              <a:rPr lang="da-DK" sz="3200" dirty="0" err="1"/>
              <a:t>mangelfri</a:t>
            </a:r>
            <a:r>
              <a:rPr lang="da-DK" sz="3200" dirty="0"/>
              <a:t>” vare? – se art. 35</a:t>
            </a:r>
          </a:p>
        </p:txBody>
      </p:sp>
    </p:spTree>
    <p:extLst>
      <p:ext uri="{BB962C8B-B14F-4D97-AF65-F5344CB8AC3E}">
        <p14:creationId xmlns:p14="http://schemas.microsoft.com/office/powerpoint/2010/main" val="2288021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3144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4.2 Købers misligholdelsesbeføjelser</a:t>
            </a:r>
          </a:p>
        </p:txBody>
      </p:sp>
      <p:sp>
        <p:nvSpPr>
          <p:cNvPr id="3" name="Tekstboks 2"/>
          <p:cNvSpPr txBox="1"/>
          <p:nvPr/>
        </p:nvSpPr>
        <p:spPr>
          <a:xfrm>
            <a:off x="1187624" y="1484784"/>
            <a:ext cx="8100392" cy="4031873"/>
          </a:xfrm>
          <a:prstGeom prst="rect">
            <a:avLst/>
          </a:prstGeom>
          <a:noFill/>
        </p:spPr>
        <p:txBody>
          <a:bodyPr wrap="square" rtlCol="0">
            <a:spAutoFit/>
          </a:bodyPr>
          <a:lstStyle/>
          <a:p>
            <a:pPr marL="457200" indent="-457200"/>
            <a:r>
              <a:rPr lang="da-DK" sz="3200" b="1" dirty="0"/>
              <a:t>Køber kan:</a:t>
            </a:r>
          </a:p>
          <a:p>
            <a:pPr marL="457200" indent="-457200">
              <a:buFont typeface="Arial" pitchFamily="34" charset="0"/>
              <a:buChar char="•"/>
            </a:pPr>
            <a:r>
              <a:rPr lang="da-DK" sz="3200" dirty="0"/>
              <a:t>Fastholde købet og vælge at</a:t>
            </a:r>
          </a:p>
          <a:p>
            <a:pPr marL="914400" lvl="1" indent="-457200">
              <a:buFont typeface="Arial" pitchFamily="34" charset="0"/>
              <a:buChar char="•"/>
            </a:pPr>
            <a:r>
              <a:rPr lang="da-DK" sz="3200" dirty="0"/>
              <a:t>Kræve forholdsmæssigt afslag</a:t>
            </a:r>
          </a:p>
          <a:p>
            <a:pPr marL="914400" lvl="1" indent="-457200">
              <a:buFont typeface="Arial" pitchFamily="34" charset="0"/>
              <a:buChar char="•"/>
            </a:pPr>
            <a:r>
              <a:rPr lang="da-DK" sz="3200" dirty="0"/>
              <a:t>Forlange omlevering, hvis manglen er væsentlig</a:t>
            </a:r>
          </a:p>
          <a:p>
            <a:pPr marL="914400" lvl="1" indent="-457200">
              <a:buFont typeface="Arial" pitchFamily="34" charset="0"/>
              <a:buChar char="•"/>
            </a:pPr>
            <a:r>
              <a:rPr lang="da-DK" sz="3200" dirty="0"/>
              <a:t>Forlange at sælger afhjælper manglen</a:t>
            </a:r>
          </a:p>
          <a:p>
            <a:pPr marL="457200" indent="-457200">
              <a:buFont typeface="Arial" pitchFamily="34" charset="0"/>
              <a:buChar char="•"/>
            </a:pPr>
            <a:r>
              <a:rPr lang="da-DK" sz="3200" dirty="0"/>
              <a:t>Ophæve/annullere købet</a:t>
            </a:r>
          </a:p>
          <a:p>
            <a:pPr marL="457200" indent="-457200">
              <a:buFont typeface="Arial" pitchFamily="34" charset="0"/>
              <a:buChar char="•"/>
            </a:pPr>
            <a:r>
              <a:rPr lang="da-DK" sz="3200" dirty="0"/>
              <a:t>Forlange erstatning</a:t>
            </a:r>
          </a:p>
        </p:txBody>
      </p:sp>
    </p:spTree>
    <p:extLst>
      <p:ext uri="{BB962C8B-B14F-4D97-AF65-F5344CB8AC3E}">
        <p14:creationId xmlns:p14="http://schemas.microsoft.com/office/powerpoint/2010/main" val="2478750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Forholdsmæssigt afslag</a:t>
            </a:r>
          </a:p>
        </p:txBody>
      </p:sp>
      <p:sp>
        <p:nvSpPr>
          <p:cNvPr id="3" name="Tekstboks 2"/>
          <p:cNvSpPr txBox="1"/>
          <p:nvPr/>
        </p:nvSpPr>
        <p:spPr>
          <a:xfrm>
            <a:off x="1403648" y="1484784"/>
            <a:ext cx="8496944" cy="4370427"/>
          </a:xfrm>
          <a:prstGeom prst="rect">
            <a:avLst/>
          </a:prstGeom>
          <a:noFill/>
        </p:spPr>
        <p:txBody>
          <a:bodyPr wrap="square" rtlCol="0">
            <a:spAutoFit/>
          </a:bodyPr>
          <a:lstStyle/>
          <a:p>
            <a:pPr marL="457200" indent="-457200"/>
            <a:r>
              <a:rPr lang="da-DK" sz="2400" b="1" dirty="0"/>
              <a:t>Køber kan forlange forholdsmæssigt afslag, art 50</a:t>
            </a:r>
            <a:r>
              <a:rPr lang="da-DK" sz="2400" dirty="0"/>
              <a:t>:</a:t>
            </a:r>
          </a:p>
          <a:p>
            <a:r>
              <a:rPr lang="da-DK" sz="2400" dirty="0"/>
              <a:t>Manglen behøver ikke at være væsentlig.</a:t>
            </a:r>
          </a:p>
          <a:p>
            <a:endParaRPr lang="da-DK" sz="2400" b="1" dirty="0"/>
          </a:p>
          <a:p>
            <a:r>
              <a:rPr lang="da-DK" sz="2400" b="1" dirty="0"/>
              <a:t>Afslag udregnes</a:t>
            </a:r>
            <a:r>
              <a:rPr lang="da-DK" sz="2400" dirty="0"/>
              <a:t> efter værdien af den faktisk leverede vare på leveringstidspunktet og den værdi, som en tilsvarende </a:t>
            </a:r>
            <a:r>
              <a:rPr lang="da-DK" sz="2400" dirty="0" err="1"/>
              <a:t>mangelfri</a:t>
            </a:r>
            <a:r>
              <a:rPr lang="da-DK" sz="2400" dirty="0"/>
              <a:t> vare ville have haft på dette tidspunkt. </a:t>
            </a:r>
          </a:p>
          <a:p>
            <a:endParaRPr lang="da-DK" sz="1000" dirty="0"/>
          </a:p>
          <a:p>
            <a:r>
              <a:rPr lang="da-DK" sz="2400" dirty="0"/>
              <a:t>Køber har </a:t>
            </a:r>
            <a:r>
              <a:rPr lang="da-DK" sz="2400" b="1" dirty="0"/>
              <a:t>ikke ret til forholdsmæssigt</a:t>
            </a:r>
            <a:r>
              <a:rPr lang="da-DK" sz="2400" dirty="0"/>
              <a:t> </a:t>
            </a:r>
            <a:r>
              <a:rPr lang="da-DK" sz="2400" b="1" dirty="0"/>
              <a:t>afslag</a:t>
            </a:r>
            <a:r>
              <a:rPr lang="da-DK" sz="2400" dirty="0"/>
              <a:t>, hvis:</a:t>
            </a:r>
          </a:p>
          <a:p>
            <a:pPr marL="361950" lvl="0" indent="-361950">
              <a:buFont typeface="Arial" pitchFamily="34" charset="0"/>
              <a:buChar char="•"/>
            </a:pPr>
            <a:r>
              <a:rPr lang="da-DK" sz="2400" dirty="0"/>
              <a:t>Sælger har ret til at afhjælpe manglen, jf. art. 37 og 48.</a:t>
            </a:r>
          </a:p>
          <a:p>
            <a:pPr marL="361950" lvl="0" indent="-361950">
              <a:buFont typeface="Arial" pitchFamily="34" charset="0"/>
              <a:buChar char="•"/>
            </a:pPr>
            <a:r>
              <a:rPr lang="da-DK" sz="2400" dirty="0"/>
              <a:t>Køber afslår at tage imod sælgers tilbud om at afhjælpe manglen.</a:t>
            </a:r>
          </a:p>
          <a:p>
            <a:pPr marL="361950" lvl="0" indent="-361950">
              <a:buFont typeface="Arial" pitchFamily="34" charset="0"/>
              <a:buChar char="•"/>
            </a:pPr>
            <a:r>
              <a:rPr lang="da-DK" sz="2400" dirty="0"/>
              <a:t>Det lykkedes sælger at afhjælpe manglen</a:t>
            </a:r>
            <a:r>
              <a:rPr lang="da-DK" sz="2800" dirty="0"/>
              <a:t>.</a:t>
            </a:r>
            <a:endParaRPr lang="da-DK" sz="3200" dirty="0"/>
          </a:p>
        </p:txBody>
      </p:sp>
    </p:spTree>
    <p:extLst>
      <p:ext uri="{BB962C8B-B14F-4D97-AF65-F5344CB8AC3E}">
        <p14:creationId xmlns:p14="http://schemas.microsoft.com/office/powerpoint/2010/main" val="2766872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Omlevering eller afhjælpning</a:t>
            </a:r>
          </a:p>
        </p:txBody>
      </p:sp>
      <p:sp>
        <p:nvSpPr>
          <p:cNvPr id="3" name="Tekstboks 2"/>
          <p:cNvSpPr txBox="1"/>
          <p:nvPr/>
        </p:nvSpPr>
        <p:spPr>
          <a:xfrm>
            <a:off x="1331640" y="1268760"/>
            <a:ext cx="7704856" cy="4985980"/>
          </a:xfrm>
          <a:prstGeom prst="rect">
            <a:avLst/>
          </a:prstGeom>
          <a:noFill/>
        </p:spPr>
        <p:txBody>
          <a:bodyPr wrap="square" rtlCol="0">
            <a:spAutoFit/>
          </a:bodyPr>
          <a:lstStyle/>
          <a:p>
            <a:pPr marL="457200" indent="-457200"/>
            <a:r>
              <a:rPr lang="da-DK" sz="2700" b="1" dirty="0"/>
              <a:t>Omlevering, art. 46, stk. 2:</a:t>
            </a:r>
          </a:p>
          <a:p>
            <a:pPr marL="457200" indent="-457200">
              <a:buFont typeface="Arial" pitchFamily="34" charset="0"/>
              <a:buChar char="•"/>
            </a:pPr>
            <a:r>
              <a:rPr lang="da-DK" sz="2400" dirty="0"/>
              <a:t>Manglen skal være væsentlig</a:t>
            </a:r>
          </a:p>
          <a:p>
            <a:pPr marL="457200" indent="-457200">
              <a:buFont typeface="Arial" pitchFamily="34" charset="0"/>
              <a:buChar char="•"/>
            </a:pPr>
            <a:r>
              <a:rPr lang="da-DK" sz="2400" dirty="0"/>
              <a:t>Køber skal reklamere inden rimelig tid fra køber har opdaget manglen eller burde have opdaget manglen.</a:t>
            </a:r>
          </a:p>
          <a:p>
            <a:pPr marL="457200" indent="-457200"/>
            <a:r>
              <a:rPr lang="da-DK" sz="2700" b="1" dirty="0"/>
              <a:t>Afhjælpning, art. 46, stk. 3:</a:t>
            </a:r>
          </a:p>
          <a:p>
            <a:pPr marL="457200" indent="-457200">
              <a:buFont typeface="Arial" pitchFamily="34" charset="0"/>
              <a:buChar char="•"/>
            </a:pPr>
            <a:r>
              <a:rPr lang="da-DK" sz="2400" dirty="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400" dirty="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26026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232451"/>
            <a:ext cx="7776864" cy="5016758"/>
          </a:xfrm>
          <a:prstGeom prst="rect">
            <a:avLst/>
          </a:prstGeom>
          <a:noFill/>
        </p:spPr>
        <p:txBody>
          <a:bodyPr wrap="square" rtlCol="0">
            <a:spAutoFit/>
          </a:bodyPr>
          <a:lstStyle/>
          <a:p>
            <a:r>
              <a:rPr lang="da-DK" sz="2000" b="1" dirty="0">
                <a:cs typeface="Arial" pitchFamily="34" charset="0"/>
              </a:rPr>
              <a:t>Handelskøb (B2B)</a:t>
            </a:r>
            <a:r>
              <a:rPr lang="da-DK" sz="2000" dirty="0">
                <a:cs typeface="Arial" pitchFamily="34" charset="0"/>
              </a:rPr>
              <a:t>: </a:t>
            </a:r>
          </a:p>
          <a:p>
            <a:pPr marL="355600" indent="-355600">
              <a:buFont typeface="Arial" pitchFamily="34" charset="0"/>
              <a:buChar char="•"/>
            </a:pPr>
            <a:r>
              <a:rPr lang="da-DK" sz="2000" dirty="0"/>
              <a:t>Et køb, der indgås mellem handlende, der handler i eller for deres bedrift, jf. KBL § 4, stk. 1. </a:t>
            </a:r>
          </a:p>
          <a:p>
            <a:pPr marL="355600" indent="-355600">
              <a:buFont typeface="Arial" pitchFamily="34" charset="0"/>
              <a:buChar char="•"/>
            </a:pPr>
            <a:r>
              <a:rPr lang="da-DK" sz="2000" dirty="0"/>
              <a:t>Et køb, hvor både køber og sælger er erhvervsdrivende, og hvor købet indgås i forbindelse med deres virksomhed eller deres erhvervsmæssige aktiviteter. </a:t>
            </a:r>
          </a:p>
          <a:p>
            <a:pPr marL="355600" indent="-355600">
              <a:buFont typeface="Arial" pitchFamily="34" charset="0"/>
              <a:buChar char="•"/>
            </a:pPr>
            <a:r>
              <a:rPr lang="da-DK" sz="2000" dirty="0"/>
              <a:t>Det købte skal hovedsageligt anvendes i erhvervsøjemed. </a:t>
            </a:r>
            <a:endParaRPr lang="da-DK" sz="2000" b="1" dirty="0">
              <a:cs typeface="Arial" pitchFamily="34" charset="0"/>
            </a:endParaRPr>
          </a:p>
          <a:p>
            <a:r>
              <a:rPr lang="da-DK" sz="2000" b="1" dirty="0">
                <a:cs typeface="Arial" pitchFamily="34" charset="0"/>
              </a:rPr>
              <a:t>Forbrugerkøb (B2C):</a:t>
            </a:r>
            <a:r>
              <a:rPr lang="da-DK" sz="2000" dirty="0">
                <a:cs typeface="Arial" pitchFamily="34" charset="0"/>
              </a:rPr>
              <a:t> </a:t>
            </a:r>
          </a:p>
          <a:p>
            <a:pPr marL="355600" indent="-355600">
              <a:buFont typeface="Arial" pitchFamily="34" charset="0"/>
              <a:buChar char="•"/>
            </a:pPr>
            <a:r>
              <a:rPr lang="da-DK" sz="2000" dirty="0"/>
              <a:t>Et køb, der foretages af en forbruger hos en erhvervsdrivende, der handler som led i sit erhverv, og hvor køberen hovedsagelig handler uden for sit erhverv, jf. KBL § 4 a, stk. 1.</a:t>
            </a:r>
          </a:p>
          <a:p>
            <a:pPr marL="355600" indent="-355600">
              <a:buFont typeface="Arial" pitchFamily="34" charset="0"/>
              <a:buChar char="•"/>
            </a:pPr>
            <a:r>
              <a:rPr lang="da-DK" sz="2000" dirty="0"/>
              <a:t>Det købte skal hovedsageligt bruges privat.</a:t>
            </a:r>
            <a:endParaRPr lang="da-DK" sz="2000" b="1" dirty="0">
              <a:cs typeface="Arial" pitchFamily="34" charset="0"/>
            </a:endParaRPr>
          </a:p>
          <a:p>
            <a:r>
              <a:rPr lang="da-DK" sz="2000" b="1" dirty="0">
                <a:cs typeface="Arial" pitchFamily="34" charset="0"/>
              </a:rPr>
              <a:t>Civile køb </a:t>
            </a:r>
            <a:r>
              <a:rPr lang="da-DK" sz="2000" dirty="0"/>
              <a:t>(C2C)</a:t>
            </a:r>
            <a:r>
              <a:rPr lang="da-DK" sz="2000" b="1" dirty="0">
                <a:cs typeface="Arial" pitchFamily="34" charset="0"/>
              </a:rPr>
              <a:t>:</a:t>
            </a:r>
          </a:p>
          <a:p>
            <a:pPr marL="355600" indent="-355600">
              <a:buFont typeface="Arial" pitchFamily="34" charset="0"/>
              <a:buChar char="•"/>
            </a:pPr>
            <a:r>
              <a:rPr lang="da-DK" sz="2000" dirty="0"/>
              <a:t>Et køb, hvor begge parter er privat personer, og hvor der ikke bruges en erhvervsdrivende mellemmand til at formidle salget (ikke defineret i købeloven).</a:t>
            </a:r>
            <a:endParaRPr lang="da-DK" sz="2000" b="1" dirty="0">
              <a:cs typeface="Arial" pitchFamily="34" charset="0"/>
            </a:endParaRPr>
          </a:p>
        </p:txBody>
      </p:sp>
      <p:sp>
        <p:nvSpPr>
          <p:cNvPr id="4" name="Tekstboks 1">
            <a:extLst>
              <a:ext uri="{FF2B5EF4-FFF2-40B4-BE49-F238E27FC236}">
                <a16:creationId xmlns:a16="http://schemas.microsoft.com/office/drawing/2014/main" id="{41C7A413-ECCA-4612-A829-4A93AA1C8FA2}"/>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49704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Ophæve/annullere købet </a:t>
            </a:r>
          </a:p>
        </p:txBody>
      </p:sp>
      <p:sp>
        <p:nvSpPr>
          <p:cNvPr id="3" name="Tekstboks 2"/>
          <p:cNvSpPr txBox="1"/>
          <p:nvPr/>
        </p:nvSpPr>
        <p:spPr>
          <a:xfrm>
            <a:off x="1403648" y="1412776"/>
            <a:ext cx="7632848" cy="4154984"/>
          </a:xfrm>
          <a:prstGeom prst="rect">
            <a:avLst/>
          </a:prstGeom>
          <a:noFill/>
        </p:spPr>
        <p:txBody>
          <a:bodyPr wrap="square" rtlCol="0">
            <a:spAutoFit/>
          </a:bodyPr>
          <a:lstStyle/>
          <a:p>
            <a:pPr fontAlgn="base"/>
            <a:r>
              <a:rPr lang="da-DK" sz="2400" b="1" dirty="0"/>
              <a:t>Køber kan ifølge art. 49 hæve købet</a:t>
            </a:r>
            <a:r>
              <a:rPr lang="da-DK" sz="2400" dirty="0"/>
              <a:t>: </a:t>
            </a:r>
          </a:p>
          <a:p>
            <a:pPr marL="360363" lvl="0" indent="-360363">
              <a:buFont typeface="Arial" pitchFamily="34" charset="0"/>
              <a:buChar char="•"/>
            </a:pPr>
            <a:r>
              <a:rPr lang="da-DK" sz="2400" dirty="0"/>
              <a:t>Hvis sælgerens manglende opfyldelse af sine forpligtelser er en </a:t>
            </a:r>
            <a:r>
              <a:rPr lang="da-DK" sz="2400" b="1" dirty="0"/>
              <a:t>væsentlig misligholdelse</a:t>
            </a:r>
            <a:r>
              <a:rPr lang="da-DK" sz="2400" dirty="0"/>
              <a:t>, eller</a:t>
            </a:r>
          </a:p>
          <a:p>
            <a:pPr marL="360363" indent="-360363">
              <a:buFont typeface="Arial" pitchFamily="34" charset="0"/>
              <a:buChar char="•"/>
            </a:pPr>
            <a:r>
              <a:rPr lang="da-DK" sz="2400" dirty="0"/>
              <a:t>Hvis der er tale om manglende levering, og sælger ikke leverer varen inden den </a:t>
            </a:r>
            <a:r>
              <a:rPr lang="da-DK" sz="2400" b="1" dirty="0"/>
              <a:t>yderligere frist</a:t>
            </a:r>
            <a:r>
              <a:rPr lang="da-DK" sz="2400" dirty="0"/>
              <a:t>, eller </a:t>
            </a:r>
          </a:p>
          <a:p>
            <a:pPr marL="360363" indent="-360363">
              <a:buFont typeface="Arial" pitchFamily="34" charset="0"/>
              <a:buChar char="•"/>
            </a:pPr>
            <a:r>
              <a:rPr lang="da-DK" sz="2400" dirty="0"/>
              <a:t>Hvis sælger meddeler, at han ikke vil levere varen inden for den fastsatte tidsfrist, som er givet af køber.</a:t>
            </a:r>
          </a:p>
          <a:p>
            <a:r>
              <a:rPr lang="da-DK" sz="2400" dirty="0"/>
              <a:t> </a:t>
            </a:r>
          </a:p>
          <a:p>
            <a:r>
              <a:rPr lang="da-DK" sz="2400" b="1" dirty="0"/>
              <a:t>Køber skal meddele sælger</a:t>
            </a:r>
            <a:r>
              <a:rPr lang="da-DK" sz="2400" dirty="0"/>
              <a:t>, at han vil hæve købet inden rimelig tid efter, han er blevet bekendt med eller burde være blevet bekendt med misligholdelsen.</a:t>
            </a:r>
          </a:p>
        </p:txBody>
      </p:sp>
    </p:spTree>
    <p:extLst>
      <p:ext uri="{BB962C8B-B14F-4D97-AF65-F5344CB8AC3E}">
        <p14:creationId xmlns:p14="http://schemas.microsoft.com/office/powerpoint/2010/main" val="6171133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403649" y="1220410"/>
            <a:ext cx="7488832" cy="4893647"/>
          </a:xfrm>
          <a:prstGeom prst="rect">
            <a:avLst/>
          </a:prstGeom>
          <a:noFill/>
        </p:spPr>
        <p:txBody>
          <a:bodyPr wrap="square" rtlCol="0">
            <a:spAutoFit/>
          </a:bodyPr>
          <a:lstStyle/>
          <a:p>
            <a:r>
              <a:rPr lang="da-DK" sz="2400" b="1" dirty="0"/>
              <a:t>Køber kan forlange erstatning, </a:t>
            </a:r>
            <a:r>
              <a:rPr lang="da-DK" sz="2400" dirty="0"/>
              <a:t>uanset om han fastholder eller ophæver købet:</a:t>
            </a:r>
          </a:p>
          <a:p>
            <a:pPr marL="360363" indent="-360363">
              <a:buFont typeface="Arial" pitchFamily="34" charset="0"/>
              <a:buChar char="•"/>
            </a:pPr>
            <a:r>
              <a:rPr lang="da-DK" sz="2400" dirty="0"/>
              <a:t>Erstatningsbetingelserne skal være opfyldt</a:t>
            </a:r>
          </a:p>
          <a:p>
            <a:pPr marL="360363" indent="-360363">
              <a:buFont typeface="Arial" pitchFamily="34" charset="0"/>
              <a:buChar char="•"/>
            </a:pPr>
            <a:r>
              <a:rPr lang="da-DK" sz="2400" dirty="0"/>
              <a:t>Hvis køber fastholder købet, skal køber stilles økonomisk, som om aftalen var blevet gennemført og opfyldt korrekt </a:t>
            </a:r>
            <a:r>
              <a:rPr lang="da-DK" sz="2400" b="1" dirty="0"/>
              <a:t>(positiv opfyldelsesinteresse).</a:t>
            </a:r>
            <a:endParaRPr lang="da-DK" sz="2400" dirty="0"/>
          </a:p>
          <a:p>
            <a:pPr marL="360363" indent="-360363">
              <a:buFont typeface="Arial" pitchFamily="34" charset="0"/>
              <a:buChar char="•"/>
            </a:pPr>
            <a:r>
              <a:rPr lang="da-DK" sz="2400" dirty="0"/>
              <a:t>Hvis køber ophæver købet, skal køber stilles økonomisk, som om aftalen ikke var indgået </a:t>
            </a:r>
            <a:br>
              <a:rPr lang="da-DK" sz="2400" dirty="0"/>
            </a:br>
            <a:r>
              <a:rPr lang="da-DK" sz="2400" b="1" dirty="0"/>
              <a:t>(negativ kontraktsinteresse).</a:t>
            </a:r>
          </a:p>
          <a:p>
            <a:pPr marL="361950" indent="-361950" fontAlgn="base">
              <a:buFont typeface="Arial" pitchFamily="34" charset="0"/>
              <a:buChar char="•"/>
            </a:pPr>
            <a:r>
              <a:rPr lang="da-DK" sz="2400" dirty="0"/>
              <a:t>Erstatning for </a:t>
            </a:r>
            <a:r>
              <a:rPr lang="da-DK" sz="2400" dirty="0" err="1"/>
              <a:t>dækningskøb</a:t>
            </a:r>
            <a:r>
              <a:rPr lang="da-DK" sz="2400" dirty="0"/>
              <a:t>, art. 75</a:t>
            </a:r>
          </a:p>
          <a:p>
            <a:pPr marL="361950" indent="-361950" fontAlgn="base">
              <a:buFont typeface="Arial" pitchFamily="34" charset="0"/>
              <a:buChar char="•"/>
            </a:pPr>
            <a:r>
              <a:rPr lang="da-DK" sz="2400" dirty="0"/>
              <a:t>Erstatning når der ikke er foretaget </a:t>
            </a:r>
            <a:r>
              <a:rPr lang="da-DK" sz="2400" dirty="0" err="1"/>
              <a:t>dækningskøb</a:t>
            </a:r>
            <a:r>
              <a:rPr lang="da-DK" sz="2400" dirty="0"/>
              <a:t>, art. 76</a:t>
            </a:r>
          </a:p>
          <a:p>
            <a:pPr marL="361950" indent="-361950">
              <a:buFont typeface="Arial" pitchFamily="34" charset="0"/>
              <a:buChar char="•"/>
            </a:pPr>
            <a:r>
              <a:rPr lang="da-DK" sz="2400" dirty="0"/>
              <a:t>Tabsbegrænsningspligt, art. 77</a:t>
            </a:r>
          </a:p>
        </p:txBody>
      </p:sp>
    </p:spTree>
    <p:extLst>
      <p:ext uri="{BB962C8B-B14F-4D97-AF65-F5344CB8AC3E}">
        <p14:creationId xmlns:p14="http://schemas.microsoft.com/office/powerpoint/2010/main" val="17469059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22310" y="116632"/>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Købers undersøgelsespligt og reklamation</a:t>
            </a:r>
          </a:p>
        </p:txBody>
      </p:sp>
      <p:sp>
        <p:nvSpPr>
          <p:cNvPr id="3" name="Tekstboks 2"/>
          <p:cNvSpPr txBox="1"/>
          <p:nvPr/>
        </p:nvSpPr>
        <p:spPr>
          <a:xfrm>
            <a:off x="1187624" y="1196752"/>
            <a:ext cx="7560840" cy="4893647"/>
          </a:xfrm>
          <a:prstGeom prst="rect">
            <a:avLst/>
          </a:prstGeom>
          <a:noFill/>
        </p:spPr>
        <p:txBody>
          <a:bodyPr wrap="square" rtlCol="0">
            <a:spAutoFit/>
          </a:bodyPr>
          <a:lstStyle/>
          <a:p>
            <a:pPr marL="361950" indent="-361950"/>
            <a:r>
              <a:rPr lang="da-DK" sz="2600" b="1" dirty="0"/>
              <a:t>Reklamation:</a:t>
            </a:r>
          </a:p>
          <a:p>
            <a:pPr marL="361950" indent="-361950">
              <a:buFont typeface="Arial" pitchFamily="34" charset="0"/>
              <a:buChar char="•"/>
            </a:pPr>
            <a:r>
              <a:rPr lang="da-DK" sz="2600" dirty="0"/>
              <a:t>Sælgers forsinkelse: Køber skal reklamere inden rimelig tid</a:t>
            </a:r>
          </a:p>
          <a:p>
            <a:pPr marL="361950" indent="-361950">
              <a:buFont typeface="Arial" pitchFamily="34" charset="0"/>
              <a:buChar char="•"/>
            </a:pPr>
            <a:r>
              <a:rPr lang="da-DK" sz="2600" dirty="0"/>
              <a:t>Mangler: Den absolutte reklamationsfrist er </a:t>
            </a:r>
            <a:r>
              <a:rPr lang="da-DK" sz="2600" b="1" dirty="0"/>
              <a:t>2 år</a:t>
            </a:r>
            <a:r>
              <a:rPr lang="da-DK" sz="2600" dirty="0"/>
              <a:t> fra den dag, varen blev overgivet i købers besiddelse, jf. art. 39, stk. 2. </a:t>
            </a:r>
            <a:br>
              <a:rPr lang="da-DK" sz="2600" dirty="0"/>
            </a:br>
            <a:endParaRPr lang="da-DK" sz="2600" dirty="0"/>
          </a:p>
          <a:p>
            <a:pPr marL="361950" indent="-361950"/>
            <a:r>
              <a:rPr lang="da-DK" sz="2600" b="1" dirty="0"/>
              <a:t>Købers undersøgelsespligt:</a:t>
            </a:r>
          </a:p>
          <a:p>
            <a:pPr marL="361950" indent="-361950">
              <a:buFont typeface="Arial" pitchFamily="34" charset="0"/>
              <a:buChar char="•"/>
            </a:pPr>
            <a:r>
              <a:rPr lang="da-DK" sz="2600" b="1" dirty="0"/>
              <a:t> </a:t>
            </a:r>
            <a:r>
              <a:rPr lang="da-DK" sz="2600" dirty="0"/>
              <a:t>Køber har pligt til at </a:t>
            </a:r>
            <a:r>
              <a:rPr lang="da-DK" sz="2600" b="1" dirty="0"/>
              <a:t>undersøge varen</a:t>
            </a:r>
            <a:r>
              <a:rPr lang="da-DK" sz="2600" dirty="0"/>
              <a:t>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2969020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4. Købers forpligtelser</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03054" cy="2062103"/>
          </a:xfrm>
          <a:prstGeom prst="rect">
            <a:avLst/>
          </a:prstGeom>
          <a:noFill/>
        </p:spPr>
        <p:txBody>
          <a:bodyPr wrap="square" rtlCol="0">
            <a:spAutoFit/>
          </a:bodyPr>
          <a:lstStyle/>
          <a:p>
            <a:r>
              <a:rPr lang="da-DK" sz="3200" b="1" dirty="0"/>
              <a:t>Køber er forpligtet </a:t>
            </a:r>
            <a:r>
              <a:rPr lang="da-DK" sz="3200" dirty="0"/>
              <a:t>til at:</a:t>
            </a:r>
          </a:p>
          <a:p>
            <a:pPr marL="361950" indent="-361950">
              <a:buFont typeface="Arial" pitchFamily="34" charset="0"/>
              <a:buChar char="•"/>
            </a:pPr>
            <a:r>
              <a:rPr lang="da-DK" sz="3200" dirty="0"/>
              <a:t>Betale købesummen for varen (art. 54-59)</a:t>
            </a:r>
          </a:p>
          <a:p>
            <a:pPr marL="361950" indent="-361950">
              <a:buFont typeface="Arial" pitchFamily="34" charset="0"/>
              <a:buChar char="•"/>
            </a:pPr>
            <a:r>
              <a:rPr lang="da-DK" sz="3200" dirty="0"/>
              <a:t>Tage imod levering (art. 60)</a:t>
            </a:r>
          </a:p>
          <a:p>
            <a:pPr marL="457200" indent="-457200"/>
            <a:endParaRPr lang="da-DK" sz="3200" dirty="0"/>
          </a:p>
        </p:txBody>
      </p:sp>
    </p:spTree>
    <p:extLst>
      <p:ext uri="{BB962C8B-B14F-4D97-AF65-F5344CB8AC3E}">
        <p14:creationId xmlns:p14="http://schemas.microsoft.com/office/powerpoint/2010/main" val="14860737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2664"/>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Købesummens betaling</a:t>
            </a:r>
            <a:endParaRPr lang="da-DK" sz="3600" b="1" dirty="0">
              <a:solidFill>
                <a:srgbClr val="7030A0"/>
              </a:solidFill>
              <a:latin typeface="+mj-lt"/>
              <a:cs typeface="Arial" pitchFamily="34" charset="0"/>
            </a:endParaRPr>
          </a:p>
        </p:txBody>
      </p:sp>
      <p:sp>
        <p:nvSpPr>
          <p:cNvPr id="3" name="Tekstboks 2"/>
          <p:cNvSpPr txBox="1"/>
          <p:nvPr/>
        </p:nvSpPr>
        <p:spPr>
          <a:xfrm>
            <a:off x="1112167" y="1767006"/>
            <a:ext cx="8028384" cy="3323987"/>
          </a:xfrm>
          <a:prstGeom prst="rect">
            <a:avLst/>
          </a:prstGeom>
          <a:noFill/>
        </p:spPr>
        <p:txBody>
          <a:bodyPr wrap="square" rtlCol="0">
            <a:spAutoFit/>
          </a:bodyPr>
          <a:lstStyle/>
          <a:p>
            <a:pPr marL="457200" indent="-457200">
              <a:buFont typeface="Arial" pitchFamily="34" charset="0"/>
              <a:buChar char="•"/>
            </a:pPr>
            <a:r>
              <a:rPr lang="da-DK" sz="3000" b="1" dirty="0"/>
              <a:t>Pris</a:t>
            </a:r>
            <a:r>
              <a:rPr lang="da-DK" sz="3000" dirty="0"/>
              <a:t>: Betale den pris der er aftalt – hvis pris ikke aftalt, da betale markedsprisen, jf. art. 55</a:t>
            </a:r>
          </a:p>
          <a:p>
            <a:pPr marL="457200" indent="-457200">
              <a:buFont typeface="Arial" pitchFamily="34" charset="0"/>
              <a:buChar char="•"/>
            </a:pPr>
            <a:r>
              <a:rPr lang="da-DK" sz="3000" b="1" dirty="0"/>
              <a:t>Betalingssted</a:t>
            </a:r>
            <a:r>
              <a:rPr lang="da-DK" sz="3000" dirty="0"/>
              <a:t>: Hvis intet andet er aftalt, da sælgers forretningssted, jf. art. 57</a:t>
            </a:r>
          </a:p>
          <a:p>
            <a:pPr marL="457200" indent="-457200">
              <a:buFont typeface="Arial" pitchFamily="34" charset="0"/>
              <a:buChar char="•"/>
            </a:pPr>
            <a:r>
              <a:rPr lang="da-DK" sz="3000" b="1" dirty="0"/>
              <a:t>Betalingstid</a:t>
            </a:r>
            <a:r>
              <a:rPr lang="da-DK" sz="3000" dirty="0"/>
              <a:t>: Det aftalte tidspunkt, jf. art. 59</a:t>
            </a:r>
          </a:p>
          <a:p>
            <a:pPr marL="533400" indent="-533400"/>
            <a:r>
              <a:rPr lang="da-DK" sz="3000" dirty="0"/>
              <a:t>	Hvis betalingstidspunkt ikke er aftalt – køber betaler når varen stiles til rådighed.</a:t>
            </a:r>
          </a:p>
        </p:txBody>
      </p:sp>
    </p:spTree>
    <p:extLst>
      <p:ext uri="{BB962C8B-B14F-4D97-AF65-F5344CB8AC3E}">
        <p14:creationId xmlns:p14="http://schemas.microsoft.com/office/powerpoint/2010/main" val="41579415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4.3.2 Fordringshavermora</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28384" cy="2677656"/>
          </a:xfrm>
          <a:prstGeom prst="rect">
            <a:avLst/>
          </a:prstGeom>
          <a:noFill/>
        </p:spPr>
        <p:txBody>
          <a:bodyPr wrap="square" rtlCol="0">
            <a:spAutoFit/>
          </a:bodyPr>
          <a:lstStyle/>
          <a:p>
            <a:r>
              <a:rPr lang="da-DK" sz="2800" b="1" dirty="0"/>
              <a:t>Køber skal:</a:t>
            </a:r>
          </a:p>
          <a:p>
            <a:pPr marL="457200" indent="-457200">
              <a:buFont typeface="Arial" pitchFamily="34" charset="0"/>
              <a:buChar char="•"/>
            </a:pPr>
            <a:r>
              <a:rPr lang="da-DK" sz="2800" dirty="0"/>
              <a:t>Foretage de handlinger som med rimelighed kan forventes af ham, for at sætte sælger i stand til at levere.</a:t>
            </a:r>
          </a:p>
          <a:p>
            <a:pPr marL="457200" indent="-457200">
              <a:buFont typeface="Arial" pitchFamily="34" charset="0"/>
              <a:buChar char="•"/>
            </a:pPr>
            <a:r>
              <a:rPr lang="da-DK" sz="2800" dirty="0"/>
              <a:t>Modtage varen.</a:t>
            </a:r>
          </a:p>
          <a:p>
            <a:pPr marL="457200" indent="-457200"/>
            <a:endParaRPr lang="da-DK" sz="2800" dirty="0"/>
          </a:p>
        </p:txBody>
      </p:sp>
    </p:spTree>
    <p:extLst>
      <p:ext uri="{BB962C8B-B14F-4D97-AF65-F5344CB8AC3E}">
        <p14:creationId xmlns:p14="http://schemas.microsoft.com/office/powerpoint/2010/main" val="40611176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5555" y="0"/>
            <a:ext cx="8316416" cy="1138773"/>
          </a:xfrm>
          <a:prstGeom prst="rect">
            <a:avLst/>
          </a:prstGeom>
          <a:noFill/>
        </p:spPr>
        <p:txBody>
          <a:bodyPr wrap="square" rtlCol="0">
            <a:spAutoFit/>
          </a:bodyPr>
          <a:lstStyle/>
          <a:p>
            <a:pPr algn="ctr"/>
            <a:r>
              <a:rPr lang="da-DK" sz="3400" b="1" dirty="0">
                <a:solidFill>
                  <a:schemeClr val="tx2"/>
                </a:solidFill>
                <a:latin typeface="+mj-lt"/>
                <a:cs typeface="Arial" pitchFamily="34" charset="0"/>
              </a:rPr>
              <a:t>Sælgers misligholdelsesbeføjelser</a:t>
            </a:r>
          </a:p>
          <a:p>
            <a:pPr algn="ctr"/>
            <a:r>
              <a:rPr lang="da-DK" sz="3400" b="1" dirty="0">
                <a:solidFill>
                  <a:schemeClr val="tx2"/>
                </a:solidFill>
                <a:latin typeface="+mj-lt"/>
                <a:cs typeface="Arial" pitchFamily="34" charset="0"/>
              </a:rPr>
              <a:t>Fordringshavermora</a:t>
            </a:r>
          </a:p>
        </p:txBody>
      </p:sp>
      <p:sp>
        <p:nvSpPr>
          <p:cNvPr id="3" name="Tekstboks 2"/>
          <p:cNvSpPr txBox="1"/>
          <p:nvPr/>
        </p:nvSpPr>
        <p:spPr>
          <a:xfrm>
            <a:off x="1259632" y="1340768"/>
            <a:ext cx="7416824" cy="3262432"/>
          </a:xfrm>
          <a:prstGeom prst="rect">
            <a:avLst/>
          </a:prstGeom>
          <a:noFill/>
        </p:spPr>
        <p:txBody>
          <a:bodyPr wrap="square" rtlCol="0">
            <a:spAutoFit/>
          </a:bodyPr>
          <a:lstStyle/>
          <a:p>
            <a:endParaRPr lang="da-DK" sz="1000" b="1" dirty="0"/>
          </a:p>
          <a:p>
            <a:r>
              <a:rPr lang="da-DK" sz="2800" b="1" dirty="0"/>
              <a:t>Sælgers pligt og ret:</a:t>
            </a:r>
          </a:p>
          <a:p>
            <a:pPr marL="360363" indent="-360363">
              <a:buFont typeface="Arial" pitchFamily="34" charset="0"/>
              <a:buChar char="•"/>
            </a:pPr>
            <a:r>
              <a:rPr lang="da-DK" sz="2800" dirty="0"/>
              <a:t>Sælgers har </a:t>
            </a:r>
            <a:r>
              <a:rPr lang="da-DK" sz="2800" b="1" dirty="0"/>
              <a:t>omsorgspligt </a:t>
            </a:r>
            <a:r>
              <a:rPr lang="da-DK" sz="2800" dirty="0"/>
              <a:t>for købers regning, jf. art 85</a:t>
            </a:r>
          </a:p>
          <a:p>
            <a:pPr marL="360363" indent="-360363">
              <a:buFont typeface="Arial" pitchFamily="34" charset="0"/>
              <a:buChar char="•"/>
            </a:pPr>
            <a:r>
              <a:rPr lang="da-DK" sz="2800" dirty="0"/>
              <a:t>Sælger har ret til at </a:t>
            </a:r>
            <a:r>
              <a:rPr lang="da-DK" sz="2800" b="1" dirty="0"/>
              <a:t>tilbageholde varen</a:t>
            </a:r>
            <a:r>
              <a:rPr lang="da-DK" sz="2800" dirty="0"/>
              <a:t>, indtil køber har betalt hans udgifter.</a:t>
            </a:r>
          </a:p>
          <a:p>
            <a:pPr marL="360363" indent="-360363">
              <a:buFont typeface="Arial" pitchFamily="34" charset="0"/>
              <a:buChar char="•"/>
            </a:pPr>
            <a:r>
              <a:rPr lang="da-DK" sz="2800" b="1" dirty="0"/>
              <a:t>Salgsret </a:t>
            </a:r>
            <a:r>
              <a:rPr lang="da-DK" sz="2800" dirty="0"/>
              <a:t>- sælge varen til anden side, jf. art. 88. </a:t>
            </a:r>
          </a:p>
          <a:p>
            <a:pPr marL="360363" indent="-360363">
              <a:buFont typeface="Arial" pitchFamily="34" charset="0"/>
              <a:buChar char="•"/>
            </a:pPr>
            <a:r>
              <a:rPr lang="da-DK" sz="2800" b="1" dirty="0"/>
              <a:t>Salgspligt </a:t>
            </a:r>
            <a:r>
              <a:rPr lang="da-DK" sz="2800" dirty="0"/>
              <a:t>ved varens begrænsede holdbarhed </a:t>
            </a:r>
            <a:endParaRPr lang="da-DK" sz="3200" dirty="0"/>
          </a:p>
        </p:txBody>
      </p:sp>
    </p:spTree>
    <p:extLst>
      <p:ext uri="{BB962C8B-B14F-4D97-AF65-F5344CB8AC3E}">
        <p14:creationId xmlns:p14="http://schemas.microsoft.com/office/powerpoint/2010/main" val="18645652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Sælgers misligholdelsesbeføjelser</a:t>
            </a:r>
          </a:p>
        </p:txBody>
      </p:sp>
      <p:sp>
        <p:nvSpPr>
          <p:cNvPr id="3" name="Tekstboks 2"/>
          <p:cNvSpPr txBox="1"/>
          <p:nvPr/>
        </p:nvSpPr>
        <p:spPr>
          <a:xfrm>
            <a:off x="1403648" y="1597729"/>
            <a:ext cx="8100392" cy="3662541"/>
          </a:xfrm>
          <a:prstGeom prst="rect">
            <a:avLst/>
          </a:prstGeom>
          <a:noFill/>
        </p:spPr>
        <p:txBody>
          <a:bodyPr wrap="square" rtlCol="0">
            <a:spAutoFit/>
          </a:bodyPr>
          <a:lstStyle/>
          <a:p>
            <a:endParaRPr lang="da-DK" sz="3600" b="1" dirty="0"/>
          </a:p>
          <a:p>
            <a:r>
              <a:rPr lang="da-DK" sz="3600" b="1" dirty="0"/>
              <a:t>Ved købers misligholdelse, kan sælger:</a:t>
            </a:r>
          </a:p>
          <a:p>
            <a:pPr marL="457200" indent="-457200"/>
            <a:r>
              <a:rPr lang="da-DK" sz="3200" dirty="0"/>
              <a:t>Fastholde købet, art. 62</a:t>
            </a:r>
          </a:p>
          <a:p>
            <a:pPr marL="457200" indent="-457200"/>
            <a:r>
              <a:rPr lang="da-DK" sz="3200" dirty="0"/>
              <a:t>Hæve købet, art. 64 </a:t>
            </a:r>
          </a:p>
          <a:p>
            <a:pPr marL="457200" indent="-457200"/>
            <a:r>
              <a:rPr lang="da-DK" sz="3200" dirty="0"/>
              <a:t>Kræve erstatning for tab – art. 74-77</a:t>
            </a:r>
          </a:p>
          <a:p>
            <a:pPr marL="457200" indent="-457200"/>
            <a:r>
              <a:rPr lang="da-DK" sz="3200" dirty="0"/>
              <a:t>Kræve morarenter , art. 78</a:t>
            </a:r>
          </a:p>
          <a:p>
            <a:pPr marL="457200" indent="-457200"/>
            <a:endParaRPr lang="da-DK" sz="3200" dirty="0"/>
          </a:p>
        </p:txBody>
      </p:sp>
    </p:spTree>
    <p:extLst>
      <p:ext uri="{BB962C8B-B14F-4D97-AF65-F5344CB8AC3E}">
        <p14:creationId xmlns:p14="http://schemas.microsoft.com/office/powerpoint/2010/main" val="576429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09329"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4.4 Sælgers misligholdelsesbeføjelser</a:t>
            </a:r>
          </a:p>
        </p:txBody>
      </p:sp>
      <p:sp>
        <p:nvSpPr>
          <p:cNvPr id="3" name="Tekstboks 2"/>
          <p:cNvSpPr txBox="1"/>
          <p:nvPr/>
        </p:nvSpPr>
        <p:spPr>
          <a:xfrm>
            <a:off x="1259632" y="991969"/>
            <a:ext cx="7488832" cy="5170646"/>
          </a:xfrm>
          <a:prstGeom prst="rect">
            <a:avLst/>
          </a:prstGeom>
          <a:noFill/>
        </p:spPr>
        <p:txBody>
          <a:bodyPr wrap="square" rtlCol="0">
            <a:spAutoFit/>
          </a:bodyPr>
          <a:lstStyle/>
          <a:p>
            <a:r>
              <a:rPr lang="da-DK" sz="3000" b="1" dirty="0"/>
              <a:t>Sælger kan vælge at:</a:t>
            </a:r>
            <a:endParaRPr lang="da-DK" sz="3000" dirty="0"/>
          </a:p>
          <a:p>
            <a:pPr marL="360363" indent="-360363">
              <a:buFont typeface="Arial" pitchFamily="34" charset="0"/>
              <a:buChar char="•"/>
            </a:pPr>
            <a:r>
              <a:rPr lang="da-DK" sz="3000" dirty="0"/>
              <a:t>Fastholde/forlange betaling, </a:t>
            </a:r>
          </a:p>
          <a:p>
            <a:pPr marL="360363" indent="-360363">
              <a:buFont typeface="Arial" pitchFamily="34" charset="0"/>
              <a:buChar char="•"/>
            </a:pPr>
            <a:r>
              <a:rPr lang="da-DK" sz="3000" dirty="0"/>
              <a:t>Hæve købet hvis:</a:t>
            </a:r>
          </a:p>
          <a:p>
            <a:pPr marL="817563" lvl="1" indent="-360363">
              <a:buFont typeface="Arial" pitchFamily="34" charset="0"/>
              <a:buChar char="•"/>
            </a:pPr>
            <a:r>
              <a:rPr lang="da-DK" sz="3000" dirty="0"/>
              <a:t>Købers manglende opfyldelse af sine forpligtelser er en væsentlig misligholdelse, </a:t>
            </a:r>
          </a:p>
          <a:p>
            <a:pPr marL="817563" lvl="1" indent="-360363" fontAlgn="base">
              <a:buFont typeface="Arial" pitchFamily="34" charset="0"/>
              <a:buChar char="•"/>
            </a:pPr>
            <a:r>
              <a:rPr lang="da-DK" sz="3000" dirty="0"/>
              <a:t>Sælger har fastsat en frist efter art. 63, og køber fortsat ikke betaler, eller </a:t>
            </a:r>
          </a:p>
          <a:p>
            <a:pPr marL="817563" lvl="1" indent="-360363" fontAlgn="base">
              <a:buFont typeface="Arial" pitchFamily="34" charset="0"/>
              <a:buChar char="•"/>
            </a:pPr>
            <a:r>
              <a:rPr lang="da-DK" sz="3000" dirty="0"/>
              <a:t>Køber meddeler sælger, at han ikke vil gøre det.</a:t>
            </a:r>
          </a:p>
          <a:p>
            <a:pPr marL="360363" indent="-360363" fontAlgn="base">
              <a:buFont typeface="Arial" pitchFamily="34" charset="0"/>
              <a:buChar char="•"/>
            </a:pPr>
            <a:r>
              <a:rPr lang="da-DK" sz="3000" dirty="0"/>
              <a:t>Forlange erstatning for tab</a:t>
            </a:r>
          </a:p>
        </p:txBody>
      </p:sp>
    </p:spTree>
    <p:extLst>
      <p:ext uri="{BB962C8B-B14F-4D97-AF65-F5344CB8AC3E}">
        <p14:creationId xmlns:p14="http://schemas.microsoft.com/office/powerpoint/2010/main" val="27313696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misligholdelsesbeføjelser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187624" y="1412776"/>
            <a:ext cx="8172400" cy="4401205"/>
          </a:xfrm>
          <a:prstGeom prst="rect">
            <a:avLst/>
          </a:prstGeom>
          <a:noFill/>
        </p:spPr>
        <p:txBody>
          <a:bodyPr wrap="square" rtlCol="0">
            <a:spAutoFit/>
          </a:bodyPr>
          <a:lstStyle/>
          <a:p>
            <a:pPr marL="360363" indent="-360363">
              <a:buFont typeface="Arial" pitchFamily="34" charset="0"/>
              <a:buChar char="•"/>
            </a:pPr>
            <a:r>
              <a:rPr lang="da-DK" sz="2800" dirty="0"/>
              <a:t>Erstatningsbetingelserne skal være opfyldt</a:t>
            </a:r>
          </a:p>
          <a:p>
            <a:pPr marL="360363" indent="-360363">
              <a:buFont typeface="Arial" pitchFamily="34" charset="0"/>
              <a:buChar char="•"/>
            </a:pPr>
            <a:r>
              <a:rPr lang="da-DK" sz="2800" dirty="0"/>
              <a:t>Hvis køber fastholder købet, skal køber stilles økonomisk, som om aftalen var blevet gennemført og opfyldt korrekt </a:t>
            </a:r>
          </a:p>
          <a:p>
            <a:pPr marL="360363" indent="-360363">
              <a:buFont typeface="Arial" pitchFamily="34" charset="0"/>
              <a:buChar char="•"/>
            </a:pPr>
            <a:r>
              <a:rPr lang="da-DK" sz="2800" dirty="0"/>
              <a:t>Hvis køber ophæver købet, skal køber stilles økonomisk, som om aftalen ikke var indgået</a:t>
            </a:r>
            <a:endParaRPr lang="da-DK" sz="2400" b="1" dirty="0"/>
          </a:p>
          <a:p>
            <a:pPr marL="361950" indent="-361950" fontAlgn="base">
              <a:buFont typeface="Arial" pitchFamily="34" charset="0"/>
              <a:buChar char="•"/>
            </a:pPr>
            <a:r>
              <a:rPr lang="da-DK" sz="2800" dirty="0"/>
              <a:t>Erstatning for dækningskøb, art. 75</a:t>
            </a:r>
          </a:p>
          <a:p>
            <a:pPr marL="361950" indent="-361950" fontAlgn="base">
              <a:buFont typeface="Arial" pitchFamily="34" charset="0"/>
              <a:buChar char="•"/>
            </a:pPr>
            <a:r>
              <a:rPr lang="da-DK" sz="2800" dirty="0"/>
              <a:t>Erstatning når der ikke er foretaget dækningskøb, art. 76</a:t>
            </a:r>
          </a:p>
          <a:p>
            <a:pPr marL="361950" indent="-361950">
              <a:buFont typeface="Arial" pitchFamily="34" charset="0"/>
              <a:buChar char="•"/>
            </a:pPr>
            <a:r>
              <a:rPr lang="da-DK" sz="2800" dirty="0"/>
              <a:t>Tabsbegrænsningspligt, art. 77</a:t>
            </a:r>
          </a:p>
        </p:txBody>
      </p:sp>
    </p:spTree>
    <p:extLst>
      <p:ext uri="{BB962C8B-B14F-4D97-AF65-F5344CB8AC3E}">
        <p14:creationId xmlns:p14="http://schemas.microsoft.com/office/powerpoint/2010/main" val="369296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196752"/>
            <a:ext cx="7344816" cy="4708981"/>
          </a:xfrm>
          <a:prstGeom prst="rect">
            <a:avLst/>
          </a:prstGeom>
          <a:noFill/>
        </p:spPr>
        <p:txBody>
          <a:bodyPr wrap="square" rtlCol="0">
            <a:spAutoFit/>
          </a:bodyPr>
          <a:lstStyle/>
          <a:p>
            <a:r>
              <a:rPr lang="da-DK" sz="2000" b="1" dirty="0">
                <a:cs typeface="Arial" pitchFamily="34" charset="0"/>
              </a:rPr>
              <a:t>Genuskøb</a:t>
            </a:r>
            <a:r>
              <a:rPr lang="da-DK" sz="2000" dirty="0">
                <a:cs typeface="Arial" pitchFamily="34" charset="0"/>
              </a:rPr>
              <a:t>: </a:t>
            </a:r>
          </a:p>
          <a:p>
            <a:pPr marL="355600" indent="-355600">
              <a:buFont typeface="Arial" pitchFamily="34" charset="0"/>
              <a:buChar char="•"/>
            </a:pPr>
            <a:r>
              <a:rPr lang="da-DK" sz="2000" dirty="0"/>
              <a:t>Køb af genstande, bestemt efter art, jf. KBL § 3. </a:t>
            </a:r>
          </a:p>
          <a:p>
            <a:pPr marL="355600" indent="-355600">
              <a:buFont typeface="Arial" pitchFamily="34" charset="0"/>
              <a:buChar char="•"/>
            </a:pPr>
            <a:r>
              <a:rPr lang="da-DK" sz="2000" dirty="0"/>
              <a:t>Ved et genuskøb, købes en vis mængde af en angiven art eller type genstande.</a:t>
            </a:r>
          </a:p>
          <a:p>
            <a:pPr marL="355600" indent="-355600">
              <a:buFont typeface="Arial" pitchFamily="34" charset="0"/>
              <a:buChar char="•"/>
            </a:pPr>
            <a:r>
              <a:rPr lang="da-DK" sz="2000" dirty="0"/>
              <a:t>Sælger har valgfrihed med hensyn til, hvilke varer i det pågældende parti, han vil levere til køber for at opfylde aftalen.</a:t>
            </a:r>
            <a:r>
              <a:rPr lang="da-DK" sz="2000" dirty="0">
                <a:cs typeface="Arial" pitchFamily="34" charset="0"/>
              </a:rPr>
              <a:t> </a:t>
            </a:r>
          </a:p>
          <a:p>
            <a:r>
              <a:rPr lang="da-DK" sz="2000" b="1" dirty="0">
                <a:cs typeface="Arial" pitchFamily="34" charset="0"/>
              </a:rPr>
              <a:t>Specieskøb:</a:t>
            </a:r>
          </a:p>
          <a:p>
            <a:pPr marL="355600" indent="-355600">
              <a:buFont typeface="Arial" pitchFamily="34" charset="0"/>
              <a:buChar char="•"/>
            </a:pPr>
            <a:r>
              <a:rPr lang="da-DK" sz="2000" dirty="0"/>
              <a:t>Køb af en individuelt bestemt genstand. </a:t>
            </a:r>
          </a:p>
          <a:p>
            <a:pPr marL="355600" indent="-355600">
              <a:buFont typeface="Arial" pitchFamily="34" charset="0"/>
              <a:buChar char="•"/>
            </a:pPr>
            <a:r>
              <a:rPr lang="da-DK" sz="2000" dirty="0"/>
              <a:t>Genstanden kan være unik, og måske findes der kun den ene.</a:t>
            </a:r>
          </a:p>
          <a:p>
            <a:pPr marL="355600" indent="-355600">
              <a:buFont typeface="Arial" pitchFamily="34" charset="0"/>
              <a:buChar char="•"/>
            </a:pPr>
            <a:r>
              <a:rPr lang="da-DK" sz="2000" dirty="0"/>
              <a:t>Der kan ikke ske omlevering med en tilsvarende vare, hvis den første vare går til grunde. </a:t>
            </a:r>
          </a:p>
          <a:p>
            <a:pPr marL="355600" indent="-355600">
              <a:buFont typeface="Arial" pitchFamily="34" charset="0"/>
              <a:buChar char="•"/>
            </a:pPr>
            <a:r>
              <a:rPr lang="da-DK" sz="2000" dirty="0"/>
              <a:t>Aftalen er indgået om en specificeret salgsgenstand eller specifikke genstande - et bestemt parti varer. Køber har valgt.</a:t>
            </a:r>
          </a:p>
          <a:p>
            <a:pPr marL="355600" indent="-355600">
              <a:buFont typeface="Arial" pitchFamily="34" charset="0"/>
              <a:buChar char="•"/>
            </a:pPr>
            <a:r>
              <a:rPr lang="da-DK" sz="2000" dirty="0"/>
              <a:t>Sælger har ikke valgfrihed med hensyn til, hvilken vare han vil levere  til køber for at opfylde aftalen.</a:t>
            </a:r>
            <a:endParaRPr lang="da-DK" sz="2000" dirty="0">
              <a:cs typeface="Arial" pitchFamily="34" charset="0"/>
            </a:endParaRPr>
          </a:p>
        </p:txBody>
      </p:sp>
      <p:sp>
        <p:nvSpPr>
          <p:cNvPr id="4" name="Tekstboks 1">
            <a:extLst>
              <a:ext uri="{FF2B5EF4-FFF2-40B4-BE49-F238E27FC236}">
                <a16:creationId xmlns:a16="http://schemas.microsoft.com/office/drawing/2014/main" id="{69CCB2FE-0632-48A1-A001-6364DBCFEBF1}"/>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24840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700808"/>
            <a:ext cx="7560840" cy="4154984"/>
          </a:xfrm>
          <a:prstGeom prst="rect">
            <a:avLst/>
          </a:prstGeom>
          <a:noFill/>
        </p:spPr>
        <p:txBody>
          <a:bodyPr wrap="square" rtlCol="0">
            <a:spAutoFit/>
          </a:bodyPr>
          <a:lstStyle/>
          <a:p>
            <a:r>
              <a:rPr lang="da-DK" sz="2400" b="1" dirty="0" err="1">
                <a:cs typeface="Arial" pitchFamily="34" charset="0"/>
              </a:rPr>
              <a:t>Bestillingskøb/fremstillingskøb</a:t>
            </a:r>
            <a:r>
              <a:rPr lang="da-DK" sz="2400" b="1" dirty="0">
                <a:cs typeface="Arial" pitchFamily="34" charset="0"/>
              </a:rPr>
              <a:t>:</a:t>
            </a:r>
          </a:p>
          <a:p>
            <a:r>
              <a:rPr lang="da-DK" sz="2400" dirty="0"/>
              <a:t>Et bestillingskøb kan også kaldes et fremstillingskøb, da købet vedrører bestilling af genstande, som først skal fremstilles, jf. KBL § 2, stk. 1. Skabelse af noget nyt, og ikke blot en reparation eller en serviceydelse.</a:t>
            </a:r>
          </a:p>
          <a:p>
            <a:endParaRPr lang="da-DK" sz="2400" b="1" dirty="0">
              <a:cs typeface="Arial" pitchFamily="34" charset="0"/>
            </a:endParaRPr>
          </a:p>
          <a:p>
            <a:r>
              <a:rPr lang="da-DK" sz="2400" b="1" dirty="0" err="1">
                <a:cs typeface="Arial" pitchFamily="34" charset="0"/>
              </a:rPr>
              <a:t>Fixkøb</a:t>
            </a:r>
            <a:r>
              <a:rPr lang="da-DK" sz="2400" b="1" dirty="0">
                <a:cs typeface="Arial" pitchFamily="34" charset="0"/>
              </a:rPr>
              <a:t>:</a:t>
            </a:r>
          </a:p>
          <a:p>
            <a:r>
              <a:rPr lang="da-DK" sz="2400" dirty="0"/>
              <a:t>Betegnelsen </a:t>
            </a:r>
            <a:r>
              <a:rPr lang="da-DK" sz="2400" dirty="0" err="1"/>
              <a:t>fixkøb</a:t>
            </a:r>
            <a:r>
              <a:rPr lang="da-DK" sz="2400" dirty="0"/>
              <a:t> bruges om et køb, hvor køber har betinget sig, at levering sker på et helt bestemt tidspunkt, fx en bryllupskage der skal leveres om formiddagen den 2. december 2017.</a:t>
            </a:r>
            <a:endParaRPr lang="da-DK" sz="2400" b="1" dirty="0">
              <a:cs typeface="Arial" pitchFamily="34" charset="0"/>
            </a:endParaRPr>
          </a:p>
        </p:txBody>
      </p:sp>
      <p:sp>
        <p:nvSpPr>
          <p:cNvPr id="4" name="Tekstboks 1">
            <a:extLst>
              <a:ext uri="{FF2B5EF4-FFF2-40B4-BE49-F238E27FC236}">
                <a16:creationId xmlns:a16="http://schemas.microsoft.com/office/drawing/2014/main" id="{674B7C48-0A5F-4304-9EAE-B18DBF0B4C9C}"/>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04956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610211"/>
            <a:ext cx="8170682" cy="4555093"/>
          </a:xfrm>
          <a:prstGeom prst="rect">
            <a:avLst/>
          </a:prstGeom>
          <a:noFill/>
        </p:spPr>
        <p:txBody>
          <a:bodyPr wrap="square" rtlCol="0">
            <a:spAutoFit/>
          </a:bodyPr>
          <a:lstStyle/>
          <a:p>
            <a:r>
              <a:rPr lang="da-DK" sz="2800" b="1" dirty="0">
                <a:cs typeface="Arial" pitchFamily="34" charset="0"/>
              </a:rPr>
              <a:t>Sælgers forpligtelser </a:t>
            </a:r>
            <a:r>
              <a:rPr lang="da-DK" sz="2800" dirty="0">
                <a:cs typeface="Arial" pitchFamily="34" charset="0"/>
              </a:rPr>
              <a:t>består i at:</a:t>
            </a:r>
          </a:p>
          <a:p>
            <a:pPr marL="355600" lvl="0" indent="-355600">
              <a:buFont typeface="Arial" pitchFamily="34" charset="0"/>
              <a:buChar char="•"/>
            </a:pPr>
            <a:r>
              <a:rPr lang="da-DK" sz="2800" dirty="0"/>
              <a:t>Levere det solgte i rette tid og på rette sted (leveringstidspunkt og leveringssted)</a:t>
            </a:r>
          </a:p>
          <a:p>
            <a:pPr marL="355600" lvl="0" indent="-355600">
              <a:buFont typeface="Arial" pitchFamily="34" charset="0"/>
              <a:buChar char="•"/>
            </a:pPr>
            <a:r>
              <a:rPr lang="da-DK" sz="2800" dirty="0"/>
              <a:t>Levere det solgte i rette stand (uden faktiske og retlige mangler)</a:t>
            </a:r>
          </a:p>
          <a:p>
            <a:pPr marL="355600" lvl="0" indent="-355600">
              <a:buFont typeface="Arial" pitchFamily="34" charset="0"/>
              <a:buChar char="•"/>
            </a:pPr>
            <a:endParaRPr lang="da-DK" sz="1000" dirty="0"/>
          </a:p>
          <a:p>
            <a:r>
              <a:rPr lang="da-DK" sz="2800" b="1" dirty="0"/>
              <a:t>Købers forpligtelser</a:t>
            </a:r>
            <a:r>
              <a:rPr lang="da-DK" sz="2800" dirty="0"/>
              <a:t> består i modtage varen og at betale købesummen:</a:t>
            </a:r>
          </a:p>
          <a:p>
            <a:pPr marL="355600" lvl="0" indent="-355600">
              <a:buFont typeface="Arial" pitchFamily="34" charset="0"/>
              <a:buChar char="•"/>
            </a:pPr>
            <a:r>
              <a:rPr lang="da-DK" sz="2800" dirty="0"/>
              <a:t>I rette tid</a:t>
            </a:r>
          </a:p>
          <a:p>
            <a:pPr marL="355600" lvl="0" indent="-355600">
              <a:buFont typeface="Arial" pitchFamily="34" charset="0"/>
              <a:buChar char="•"/>
            </a:pPr>
            <a:r>
              <a:rPr lang="da-DK" sz="2800" dirty="0"/>
              <a:t>På rette sted </a:t>
            </a:r>
          </a:p>
          <a:p>
            <a:pPr marL="355600" lvl="0" indent="-355600">
              <a:buFont typeface="Arial" pitchFamily="34" charset="0"/>
              <a:buChar char="•"/>
            </a:pPr>
            <a:r>
              <a:rPr lang="da-DK" sz="2800" dirty="0"/>
              <a:t>Med rette betalingsmiddel</a:t>
            </a:r>
          </a:p>
        </p:txBody>
      </p:sp>
      <p:sp>
        <p:nvSpPr>
          <p:cNvPr id="4" name="Tekstboks 1">
            <a:extLst>
              <a:ext uri="{FF2B5EF4-FFF2-40B4-BE49-F238E27FC236}">
                <a16:creationId xmlns:a16="http://schemas.microsoft.com/office/drawing/2014/main" id="{880F41D4-E56A-4C3E-98AD-F772583E946A}"/>
              </a:ext>
            </a:extLst>
          </p:cNvPr>
          <p:cNvSpPr txBox="1"/>
          <p:nvPr/>
        </p:nvSpPr>
        <p:spPr>
          <a:xfrm>
            <a:off x="827584" y="323312"/>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Handelskøb</a:t>
            </a:r>
          </a:p>
          <a:p>
            <a:pPr algn="ctr"/>
            <a:r>
              <a:rPr lang="da-DK" sz="3600" b="1" dirty="0">
                <a:solidFill>
                  <a:schemeClr val="tx2"/>
                </a:solidFill>
                <a:latin typeface="+mj-lt"/>
                <a:cs typeface="Arial" pitchFamily="34" charset="0"/>
              </a:rPr>
              <a:t>2.1 Sælgers og købers forpligtelser</a:t>
            </a:r>
          </a:p>
        </p:txBody>
      </p:sp>
    </p:spTree>
    <p:extLst>
      <p:ext uri="{BB962C8B-B14F-4D97-AF65-F5344CB8AC3E}">
        <p14:creationId xmlns:p14="http://schemas.microsoft.com/office/powerpoint/2010/main" val="218818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556792"/>
            <a:ext cx="7776864" cy="3970318"/>
          </a:xfrm>
          <a:prstGeom prst="rect">
            <a:avLst/>
          </a:prstGeom>
          <a:noFill/>
        </p:spPr>
        <p:txBody>
          <a:bodyPr wrap="square" rtlCol="0">
            <a:spAutoFit/>
          </a:bodyPr>
          <a:lstStyle/>
          <a:p>
            <a:pPr lvl="0"/>
            <a:r>
              <a:rPr lang="da-DK" sz="2800" b="1" dirty="0"/>
              <a:t>Samtidighedsgrundsætningen</a:t>
            </a:r>
            <a:r>
              <a:rPr lang="da-DK" sz="2800" dirty="0"/>
              <a:t>: Sælgeren har ikke pligt til at levere salgsgenstanden, medmindre købesummen samtidig betales, og køber har ikke pligt til at betale købesummen, medmindre salgsgenstanden samtidig stilles til hans rådighed, jf. KBL § 14 (</a:t>
            </a:r>
            <a:r>
              <a:rPr lang="da-DK" sz="2800" b="1" dirty="0"/>
              <a:t>kontantkøb</a:t>
            </a:r>
            <a:r>
              <a:rPr lang="da-DK" sz="2800" dirty="0"/>
              <a:t>).</a:t>
            </a:r>
          </a:p>
          <a:p>
            <a:pPr lvl="0"/>
            <a:endParaRPr lang="da-DK" sz="2800" dirty="0"/>
          </a:p>
          <a:p>
            <a:pPr lvl="0"/>
            <a:r>
              <a:rPr lang="da-DK" sz="2800" dirty="0"/>
              <a:t>Modtages betaling ikke samtidig med levering, overgår købet fra kontantkøb til et </a:t>
            </a:r>
            <a:r>
              <a:rPr lang="da-DK" sz="2800" b="1" dirty="0"/>
              <a:t>kreditkøb</a:t>
            </a:r>
            <a:r>
              <a:rPr lang="da-DK" sz="2800" dirty="0"/>
              <a:t>.</a:t>
            </a:r>
          </a:p>
        </p:txBody>
      </p:sp>
      <p:sp>
        <p:nvSpPr>
          <p:cNvPr id="4" name="Tekstboks 1">
            <a:extLst>
              <a:ext uri="{FF2B5EF4-FFF2-40B4-BE49-F238E27FC236}">
                <a16:creationId xmlns:a16="http://schemas.microsoft.com/office/drawing/2014/main" id="{1AC362F5-5F43-4F55-99BE-B9CCEAD399D0}"/>
              </a:ext>
            </a:extLst>
          </p:cNvPr>
          <p:cNvSpPr txBox="1"/>
          <p:nvPr/>
        </p:nvSpPr>
        <p:spPr>
          <a:xfrm>
            <a:off x="827584" y="550421"/>
            <a:ext cx="8316416" cy="1200329"/>
          </a:xfrm>
          <a:prstGeom prst="rect">
            <a:avLst/>
          </a:prstGeom>
          <a:noFill/>
        </p:spPr>
        <p:txBody>
          <a:bodyPr wrap="square" rtlCol="0">
            <a:spAutoFit/>
          </a:bodyPr>
          <a:lstStyle/>
          <a:p>
            <a:pPr algn="ctr"/>
            <a:r>
              <a:rPr lang="da-DK" sz="3600" b="1" dirty="0">
                <a:solidFill>
                  <a:schemeClr val="tx2"/>
                </a:solidFill>
                <a:cs typeface="Arial" pitchFamily="34" charset="0"/>
              </a:rPr>
              <a:t>2.1 Sælgers og købers forpligtelser</a:t>
            </a:r>
          </a:p>
          <a:p>
            <a:pPr algn="ctr"/>
            <a:endParaRPr lang="da-DK" sz="3600" b="1" dirty="0">
              <a:solidFill>
                <a:schemeClr val="tx2"/>
              </a:solidFill>
              <a:latin typeface="+mj-lt"/>
              <a:cs typeface="Arial" pitchFamily="34" charset="0"/>
            </a:endParaRPr>
          </a:p>
        </p:txBody>
      </p:sp>
    </p:spTree>
    <p:extLst>
      <p:ext uri="{BB962C8B-B14F-4D97-AF65-F5344CB8AC3E}">
        <p14:creationId xmlns:p14="http://schemas.microsoft.com/office/powerpoint/2010/main" val="3451101763"/>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4119</Words>
  <Application>Microsoft Office PowerPoint</Application>
  <PresentationFormat>Skærmshow (4:3)</PresentationFormat>
  <Paragraphs>461</Paragraphs>
  <Slides>59</Slides>
  <Notes>59</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59</vt:i4>
      </vt:variant>
    </vt:vector>
  </HeadingPairs>
  <TitlesOfParts>
    <vt:vector size="64" baseType="lpstr">
      <vt:lpstr>Arial</vt:lpstr>
      <vt:lpstr>Calibri</vt:lpstr>
      <vt:lpstr>Verdana</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 Gade</cp:lastModifiedBy>
  <cp:revision>24</cp:revision>
  <dcterms:created xsi:type="dcterms:W3CDTF">2015-07-14T11:20:10Z</dcterms:created>
  <dcterms:modified xsi:type="dcterms:W3CDTF">2018-08-12T20:50:56Z</dcterms:modified>
</cp:coreProperties>
</file>