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9"/>
  </p:notesMasterIdLst>
  <p:sldIdLst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64" r:id="rId13"/>
    <p:sldId id="265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5051D-5C46-4022-8452-9BDBCF1FE7B1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56936-7A37-457B-85C0-93AC1CB362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906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64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267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7008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004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320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116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0863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433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67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311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51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809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332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4978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62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65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pic>
        <p:nvPicPr>
          <p:cNvPr id="8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02893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3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66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Skriftlig fuldmagt/forevisningsfuldmagt, </a:t>
            </a:r>
            <a:b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</a:b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AFTL § 16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92650" y="1772816"/>
            <a:ext cx="7964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skriftlig fuldmagt, der er beregnet til forevisning for andre – fx  ”hent min pakke-fuldmagt”, generalfuldmagt.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Ophører når fuldmagten tilbagegives til fuld-magtsgiver eller fuldmagten tilintetgøres.</a:t>
            </a:r>
          </a:p>
          <a:p>
            <a:pPr marL="0" lvl="1"/>
            <a:endParaRPr lang="da-DK" sz="20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Er fuldmagtsgiver bundet?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246415"/>
            <a:ext cx="8064897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tredjemand, der overskrider bemyndigelsen (den interne instruks fra fuldmagtsgiver).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bundet af de aftaler fuldmægtigen indgår med tredjemand i strid med den interne instruks, hvis tredjemand var i god tro, jf. AFTL § 11, stk. 1.</a:t>
            </a:r>
          </a:p>
          <a:p>
            <a:pPr marL="0" lvl="1"/>
            <a:endParaRPr lang="da-DK" sz="20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God tro</a:t>
            </a:r>
            <a:r>
              <a:rPr lang="da-DK" sz="2800" dirty="0" smtClean="0">
                <a:cs typeface="Arial" pitchFamily="34" charset="0"/>
              </a:rPr>
              <a:t>: Hvis det vurderes at tredjemand ikke indså eller burde have indset, at fuldmægtigen indgik en aftale der lå uden for hans beføjelser (den interne instruks).</a:t>
            </a:r>
          </a:p>
        </p:txBody>
      </p:sp>
    </p:spTree>
    <p:extLst>
      <p:ext uri="{BB962C8B-B14F-4D97-AF65-F5344CB8AC3E}">
        <p14:creationId xmlns:p14="http://schemas.microsoft.com/office/powerpoint/2010/main" val="14847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cs typeface="Arial" pitchFamily="34" charset="0"/>
              </a:rPr>
              <a:t>Er fuldmagtsgiver bundet?</a:t>
            </a:r>
          </a:p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1052736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Situation: </a:t>
            </a:r>
            <a:r>
              <a:rPr lang="da-DK" sz="2800" dirty="0" smtClean="0">
                <a:cs typeface="Arial" pitchFamily="34" charset="0"/>
              </a:rPr>
              <a:t>Fuldmægtigen indgår en aftale med tredjemand, der ligger uden for legitimationen.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er ikke bundet af de aftaler, fuldmægtigen indgår med tredjemand, hvis de ligger uden for fuldmagtens grænser, uanset om tredjemand er i god tro. </a:t>
            </a:r>
          </a:p>
          <a:p>
            <a:pPr marL="0" lvl="1"/>
            <a:endParaRPr lang="da-DK" sz="1000" dirty="0" smtClean="0">
              <a:cs typeface="Arial" pitchFamily="34" charset="0"/>
            </a:endParaRPr>
          </a:p>
          <a:p>
            <a:pPr marL="0" lvl="1"/>
            <a:r>
              <a:rPr lang="da-DK" sz="2800" b="1" dirty="0" smtClean="0">
                <a:cs typeface="Arial" pitchFamily="34" charset="0"/>
              </a:rPr>
              <a:t>Erstatning:</a:t>
            </a:r>
            <a:r>
              <a:rPr lang="da-DK" sz="2800" dirty="0" smtClean="0">
                <a:cs typeface="Arial" pitchFamily="34" charset="0"/>
              </a:rPr>
              <a:t> Hvis fuldmagtsgiver lider et økonomisk tab, fordi fuldmægtigen har handlet groft uagtsom eller forsætligt, kan fuldmægtigen i sjældne grove tilfælde blive erstatningsansvarlig overfor arbejdsgiveren.</a:t>
            </a:r>
            <a:endParaRPr lang="da-DK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00588" y="1340768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Denne type fuldmagt er kendetegnet ved, at den ikke er kendt eller synlig for omverdenen.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for en § 18-fuldmagt.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Fuldmagten/instruksen gives ofte mundtligt, men kan også være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Der sondres ikke mellem bemyndigelse og legitimation, da fuldmagtens omfang og bemyndigelsen er sammenfaldende.</a:t>
            </a:r>
          </a:p>
        </p:txBody>
      </p:sp>
    </p:spTree>
    <p:extLst>
      <p:ext uri="{BB962C8B-B14F-4D97-AF65-F5344CB8AC3E}">
        <p14:creationId xmlns:p14="http://schemas.microsoft.com/office/powerpoint/2010/main" val="10256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563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Aftaler i strid med fuldmagten: </a:t>
            </a:r>
            <a:r>
              <a:rPr lang="da-DK" sz="2800" dirty="0" smtClean="0">
                <a:cs typeface="Arial" pitchFamily="34" charset="0"/>
              </a:rPr>
              <a:t>Fuldmagtsgiver er ikke bundet af aftaler som fuldmægtigen indgår i strid med en § 18-fuldmagt, uanset om tredjemand var i god tro, jf. AFTL § 11, stk. 2.</a:t>
            </a:r>
          </a:p>
          <a:p>
            <a:pPr marL="0" lvl="1"/>
            <a:endParaRPr lang="da-DK" sz="2800" dirty="0" smtClean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Tilbagekaldelse af fuldmagten </a:t>
            </a:r>
            <a:r>
              <a:rPr lang="da-DK" sz="2800" dirty="0" smtClean="0">
                <a:cs typeface="Arial" pitchFamily="34" charset="0"/>
              </a:rPr>
              <a:t>kan ske på samme måde som den er givet.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tilbagekaldelse får virkning når den er kommet frem – behøver ikke at komme til kundskab.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5" y="1340768"/>
            <a:ext cx="80525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3200" b="1" dirty="0" smtClean="0">
                <a:cs typeface="Arial" pitchFamily="34" charset="0"/>
              </a:rPr>
              <a:t>AFTL § 25 – erstatning til tredjemand: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Den der udadtil optræder som fuldmægtig for en anden, indestår for, at han rent faktisk har fornøden fuldmagt til at handle og indgå aftaler på vegne af fuldmagtsgiver.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Fuldmægtigen er ved aftalens indgåelse garant for at: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eksisterer,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tilbagekaldt og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ikke er overskredet</a:t>
            </a:r>
          </a:p>
        </p:txBody>
      </p:sp>
    </p:spTree>
    <p:extLst>
      <p:ext uri="{BB962C8B-B14F-4D97-AF65-F5344CB8AC3E}">
        <p14:creationId xmlns:p14="http://schemas.microsoft.com/office/powerpoint/2010/main" val="22001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221963"/>
            <a:ext cx="818551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AFTL § 25 – erstatning til tredjemand (fortsat):</a:t>
            </a:r>
          </a:p>
          <a:p>
            <a:pPr marL="0" lvl="1"/>
            <a:endParaRPr lang="da-DK" sz="2800" b="1" dirty="0" smtClean="0">
              <a:cs typeface="Arial" pitchFamily="34" charset="0"/>
            </a:endParaRPr>
          </a:p>
          <a:p>
            <a:pPr marL="263525" lvl="1" indent="-263525"/>
            <a:r>
              <a:rPr lang="da-DK" sz="2600" b="1" dirty="0" smtClean="0">
                <a:cs typeface="Arial" pitchFamily="34" charset="0"/>
              </a:rPr>
              <a:t>HR:</a:t>
            </a:r>
            <a:r>
              <a:rPr lang="da-DK" sz="2600" dirty="0" smtClean="0">
                <a:cs typeface="Arial" pitchFamily="34" charset="0"/>
              </a:rPr>
              <a:t> Hvis fuldmægtigen ikke havde den fornødne fuldmagt til at handle, og aftalen derfor falder til jorden, kan tredjemand forlange erstatning hos fuldmægtigen, hvis han lider et økonomisk tab.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 </a:t>
            </a:r>
            <a:r>
              <a:rPr lang="da-DK" sz="2600" dirty="0" smtClean="0">
                <a:cs typeface="Arial" pitchFamily="34" charset="0"/>
              </a:rPr>
              <a:t>Erstatning kan ikke komme på tale, hvis tredjemand vidste eller burde vide, at fuldmægtigen ikke havde den fornødne 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Undtagelse:</a:t>
            </a:r>
            <a:r>
              <a:rPr lang="da-DK" sz="2600" dirty="0" smtClean="0">
                <a:cs typeface="Arial" pitchFamily="34" charset="0"/>
              </a:rPr>
              <a:t> Erstatning kan ikke komme på tale, hvis fuldmægtigen indgår aftaler, og ikke ved at fuldmagten i mellemtiden er blevet tilbagekaldt.</a:t>
            </a:r>
            <a:endParaRPr lang="da-DK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404564" y="134076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I kapitel 3 gennemgås:</a:t>
            </a:r>
          </a:p>
          <a:p>
            <a:endParaRPr lang="da-DK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med særlig tilværelse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Fuldmagt uden særlig tilværelse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Forholdet mellem fuldmægtig og tredjemand</a:t>
            </a: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  <a:p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308" y="-99392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 og aftaleindgåelse</a:t>
            </a:r>
            <a:r>
              <a:rPr lang="da-DK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403648" y="1340768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Fuldmagt: </a:t>
            </a:r>
            <a:r>
              <a:rPr lang="da-DK" sz="3200" dirty="0" smtClean="0">
                <a:cs typeface="Arial" pitchFamily="34" charset="0"/>
              </a:rPr>
              <a:t>Aftaleloven kapitel II, §§ 10-27</a:t>
            </a:r>
          </a:p>
          <a:p>
            <a:endParaRPr lang="da-DK" sz="28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HR: </a:t>
            </a:r>
            <a:r>
              <a:rPr lang="da-DK" sz="3200" dirty="0" smtClean="0">
                <a:cs typeface="Arial" pitchFamily="34" charset="0"/>
              </a:rPr>
              <a:t>Fuldmagtsgiver bliver bundet af de aftaler, som fuldmægtigen indgår på fuldmagtsgivers vegne, jf. AFTL § 10, stk. 1. </a:t>
            </a:r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endParaRPr lang="da-DK" dirty="0" smtClean="0">
              <a:cs typeface="Arial" pitchFamily="34" charset="0"/>
            </a:endParaRPr>
          </a:p>
          <a:p>
            <a:r>
              <a:rPr lang="da-DK" sz="2800" dirty="0" smtClean="0">
                <a:cs typeface="Arial" pitchFamily="34" charset="0"/>
              </a:rPr>
              <a:t>Når du (fuldmagtsgiver) giver en anden (fuldmægtig) fuldmagt til at handle på dine vegne, bliver du som hovedregel bundet af den aftale din fuldmægtig indgår med tredjemand.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00329"/>
            <a:ext cx="8006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cs typeface="Arial" pitchFamily="34" charset="0"/>
              </a:rPr>
              <a:t>En aftale kan i nogle tilfælde rammes af ugyldighed, hvis der er handlet i strid med en fuldmagt.</a:t>
            </a:r>
          </a:p>
          <a:p>
            <a:endParaRPr lang="da-DK" sz="2800" b="1" dirty="0" smtClean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I fuldmagt sondres mellem bemyndigelse og legitimation: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Bemyndigelse/beføjelse: </a:t>
            </a:r>
            <a:r>
              <a:rPr lang="da-DK" sz="2800" dirty="0" smtClean="0">
                <a:cs typeface="Arial" pitchFamily="34" charset="0"/>
              </a:rPr>
              <a:t>Den interne instruks mellem fuldmagtsgiver og fuldmægtig. Indholdet af denne instruks er som udgangspunkt ikke kendt for omverdenen.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Legitimation:</a:t>
            </a:r>
            <a:r>
              <a:rPr lang="da-DK" sz="2800" dirty="0" smtClean="0">
                <a:cs typeface="Arial" pitchFamily="34" charset="0"/>
              </a:rPr>
              <a:t> Den ydre fuldmagt er synlig og kendt for omverdenen.</a:t>
            </a:r>
          </a:p>
        </p:txBody>
      </p:sp>
    </p:spTree>
    <p:extLst>
      <p:ext uri="{BB962C8B-B14F-4D97-AF65-F5344CB8AC3E}">
        <p14:creationId xmlns:p14="http://schemas.microsoft.com/office/powerpoint/2010/main" val="38708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To fuldmagtsformer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81190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med særlig tilværelse: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Stillingsfuldmagt, jf. AFTL § 10, stk. 2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Specialfuldmagt/erklæringsfuldmagt, jf. AFTL § 13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fuldmagt, jf. AFTL § 14, stk. 1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Skriftlig fuldmagt/forevisningsfuldmagt, AFTL § 16, stk. 1</a:t>
            </a:r>
          </a:p>
          <a:p>
            <a:pPr>
              <a:buFont typeface="Arial" pitchFamily="34" charset="0"/>
              <a:buChar char="•"/>
            </a:pPr>
            <a:r>
              <a:rPr lang="da-DK" sz="3600" b="1" dirty="0" smtClean="0">
                <a:cs typeface="Arial" pitchFamily="34" charset="0"/>
              </a:rPr>
              <a:t>Fuldmagt uden særlig tilværelse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Kaldes også § 18-fuldmagt</a:t>
            </a:r>
          </a:p>
        </p:txBody>
      </p:sp>
    </p:spTree>
    <p:extLst>
      <p:ext uri="{BB962C8B-B14F-4D97-AF65-F5344CB8AC3E}">
        <p14:creationId xmlns:p14="http://schemas.microsoft.com/office/powerpoint/2010/main" val="12360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Stillingsfuldmagt, AFTL § 10, stk. 2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34650"/>
            <a:ext cx="8172400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ansat, har via sin stilling, fuldmagt til at handle på vegne af fuldmagtsgiver (arbejdsgiver).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Fuldmægtigen (den ansatte) har udadtil fuldmagt til at handle inden for stillingens grænser, dvs. den ansatte kan indgå de aftaler med tredjemand, som er sædvanlige for stillingen.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En salgsekspedient kan i sagens natur indgå aftaler om salg af varer fra butikken, men kan ikke indgå aftaler med et reklamebureau om ny markedsføringskampagne, medmindre hun har fået en udvidet bemyndigelse/særlig tilladelse fra fuldmagtsgiver.</a:t>
            </a:r>
            <a:endParaRPr lang="da-DK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38773"/>
            <a:ext cx="81113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 smtClean="0">
                <a:cs typeface="Arial" pitchFamily="34" charset="0"/>
              </a:rPr>
              <a:t>Ophør: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stillingsfuldmagt ophører og tilbagekaldes ved at fuldmægtigen fjernes fra stillingen, fx opsiges eller bortvises.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Arbejdsgiveren bliver bundet af de aftaler den opsagte indgår med tredjemand i opsigelses-perioden.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 en opsigelsesperiode bør fuldmagtsgiver tage stilling til om fuldmægtigen stadig skal have fuldmagt til at indgå de samme aftaler udadtil, eller der skal laves en ændring frem til fratrædelsestidspunktet.</a:t>
            </a:r>
          </a:p>
        </p:txBody>
      </p:sp>
    </p:spTree>
    <p:extLst>
      <p:ext uri="{BB962C8B-B14F-4D97-AF65-F5344CB8AC3E}">
        <p14:creationId xmlns:p14="http://schemas.microsoft.com/office/powerpoint/2010/main" val="2725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38783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Specialfuldmagt/erklæringsfuldmagt, AFTL § 13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8028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er en særskilt erklæring, der meddeles direkte fra fuldmagtsgiver til tredjemand.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Tredjemand får direkte besked om fuldmagtens indhold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Kan være både mundtlig og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specialfuldmagt ophører/tilbagekaldes på samme måde som den blev stiftet.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Tilbagekaldelsen får virkning, når den er kommet frem – behøver ikke komme til tredjemands kundskab.</a:t>
            </a:r>
          </a:p>
        </p:txBody>
      </p:sp>
    </p:spTree>
    <p:extLst>
      <p:ext uri="{BB962C8B-B14F-4D97-AF65-F5344CB8AC3E}">
        <p14:creationId xmlns:p14="http://schemas.microsoft.com/office/powerpoint/2010/main" val="23783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Offentlig bekendtgjort fuldmagt, AFTL § 14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Offentlig bekendtgjort fuldmagt - fx kuratorfuldmagt, der får fuldmagt til at behandle et konkursbo og varetage boets interesser eller udstedelse af prokura om at kunne handle på vegne af fx et selskab eller en forening.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Fuldmagtsgiver oplyser om fuldmagten til </a:t>
            </a:r>
            <a:r>
              <a:rPr lang="da-DK" sz="2800" dirty="0" err="1" smtClean="0">
                <a:cs typeface="Arial" pitchFamily="34" charset="0"/>
              </a:rPr>
              <a:t>almen-heden</a:t>
            </a:r>
            <a:r>
              <a:rPr lang="da-DK" sz="2800" dirty="0" smtClean="0">
                <a:cs typeface="Arial" pitchFamily="34" charset="0"/>
              </a:rPr>
              <a:t>, fx i massemedier, avis, tidsskrifter, Statstidende, i en cirkulæreskrivelse  mv.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Fuldmagten ophører/tilbagekaldes på samme måde som den blev stiftet.</a:t>
            </a:r>
          </a:p>
        </p:txBody>
      </p:sp>
    </p:spTree>
    <p:extLst>
      <p:ext uri="{BB962C8B-B14F-4D97-AF65-F5344CB8AC3E}">
        <p14:creationId xmlns:p14="http://schemas.microsoft.com/office/powerpoint/2010/main" val="33482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1044</Words>
  <Application>Microsoft Office PowerPoint</Application>
  <PresentationFormat>Skærmshow (4:3)</PresentationFormat>
  <Paragraphs>101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16</vt:i4>
      </vt:variant>
    </vt:vector>
  </HeadingPairs>
  <TitlesOfParts>
    <vt:vector size="1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32</cp:revision>
  <dcterms:created xsi:type="dcterms:W3CDTF">2015-07-14T11:20:10Z</dcterms:created>
  <dcterms:modified xsi:type="dcterms:W3CDTF">2018-08-16T13:25:08Z</dcterms:modified>
</cp:coreProperties>
</file>