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8"/>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78" y="-11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9C4A1-DC44-434F-962D-B251305DDB72}" type="datetimeFigureOut">
              <a:rPr lang="da-DK" smtClean="0"/>
              <a:t>16-08-2018</a:t>
            </a:fld>
            <a:endParaRPr lang="da-D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93AA3-4E39-4D15-B033-E92689BBE96E}" type="slidenum">
              <a:rPr lang="da-DK" smtClean="0"/>
              <a:t>‹nr.›</a:t>
            </a:fld>
            <a:endParaRPr lang="da-DK"/>
          </a:p>
        </p:txBody>
      </p:sp>
    </p:spTree>
    <p:extLst>
      <p:ext uri="{BB962C8B-B14F-4D97-AF65-F5344CB8AC3E}">
        <p14:creationId xmlns:p14="http://schemas.microsoft.com/office/powerpoint/2010/main" val="25275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65888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690474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65027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4394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1934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94826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44915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860623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53961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8154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1039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3626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58767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380726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14684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6808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09016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3797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716374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254470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38999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559191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9009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533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6155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pic>
        <p:nvPicPr>
          <p:cNvPr id="8" name="Picture 5" descr="K:\6 Trojka\Nye udgaver 2017\PowerPoints - Trojka.dk 2017\Diasmaster\2017-07-07_174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6 Trojka\Nye udgaver 2017\PowerPoints - Trojka.dk 2017\Diasmaster\2017-07-07_180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11"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spTree>
    <p:extLst>
      <p:ext uri="{BB962C8B-B14F-4D97-AF65-F5344CB8AC3E}">
        <p14:creationId xmlns:p14="http://schemas.microsoft.com/office/powerpoint/2010/main" val="3336351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792F3A9-78CF-4043-92CE-7CF3E377D5F2}" type="datetimeFigureOut">
              <a:rPr lang="da-DK" smtClean="0"/>
              <a:t>16-08-2018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smtClean="0">
                <a:solidFill>
                  <a:schemeClr val="bg1"/>
                </a:solidFill>
              </a:rPr>
              <a:t>Afsætning A2 – 4. udgave</a:t>
            </a:r>
            <a:endParaRPr lang="da-DK" sz="1600" dirty="0">
              <a:solidFill>
                <a:schemeClr val="bg1"/>
              </a:solidFill>
            </a:endParaRP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smtClean="0">
                <a:ln>
                  <a:noFill/>
                </a:ln>
                <a:solidFill>
                  <a:schemeClr val="bg1"/>
                </a:solidFill>
                <a:effectLst/>
                <a:latin typeface="Calibri" panose="020F0502020204030204" pitchFamily="34" charset="0"/>
              </a:rPr>
              <a:t>ERHVERVSRET – Finans – 1. udgave</a:t>
            </a:r>
            <a:endParaRPr lang="da-DK" sz="1600" b="0" cap="none" spc="0" dirty="0">
              <a:ln>
                <a:noFill/>
              </a:ln>
              <a:solidFill>
                <a:schemeClr val="bg1"/>
              </a:solidFill>
              <a:effectLst/>
              <a:latin typeface="Calibri" panose="020F0502020204030204" pitchFamily="34" charset="0"/>
            </a:endParaRP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792F3A9-78CF-4043-92CE-7CF3E377D5F2}" type="datetimeFigureOut">
              <a:rPr lang="da-DK" smtClean="0"/>
              <a:t>16-08-2018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16-08-2018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16-08-2018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16-08-2018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16-08-2018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16-08-2018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16-08-2018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orbrug.d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4</a:t>
            </a:r>
          </a:p>
          <a:p>
            <a:pPr algn="ctr"/>
            <a:r>
              <a:rPr lang="da-DK" sz="3600" b="1" dirty="0" smtClean="0">
                <a:solidFill>
                  <a:srgbClr val="7030A0"/>
                </a:solidFill>
                <a:latin typeface="+mj-lt"/>
                <a:cs typeface="Arial" pitchFamily="34" charset="0"/>
              </a:rPr>
              <a:t>Forbrugeraftaler</a:t>
            </a:r>
            <a:endParaRPr lang="da-DK" dirty="0">
              <a:latin typeface="+mj-lt"/>
            </a:endParaRPr>
          </a:p>
        </p:txBody>
      </p:sp>
    </p:spTree>
    <p:extLst>
      <p:ext uri="{BB962C8B-B14F-4D97-AF65-F5344CB8AC3E}">
        <p14:creationId xmlns:p14="http://schemas.microsoft.com/office/powerpoint/2010/main" val="3857040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21991" y="116632"/>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 Forbrugerens fortrydelsesret</a:t>
            </a:r>
          </a:p>
          <a:p>
            <a:pPr algn="ctr"/>
            <a:r>
              <a:rPr lang="da-DK" sz="3600" b="1" dirty="0" smtClean="0">
                <a:solidFill>
                  <a:srgbClr val="7030A0"/>
                </a:solidFill>
                <a:latin typeface="+mj-lt"/>
                <a:cs typeface="Arial" pitchFamily="34" charset="0"/>
              </a:rPr>
              <a:t>Forbrugeraftaleloven</a:t>
            </a:r>
          </a:p>
        </p:txBody>
      </p:sp>
      <p:sp>
        <p:nvSpPr>
          <p:cNvPr id="3" name="Tekstboks 2"/>
          <p:cNvSpPr txBox="1"/>
          <p:nvPr/>
        </p:nvSpPr>
        <p:spPr>
          <a:xfrm>
            <a:off x="1259632" y="1484784"/>
            <a:ext cx="8244408" cy="4918269"/>
          </a:xfrm>
          <a:prstGeom prst="rect">
            <a:avLst/>
          </a:prstGeom>
          <a:noFill/>
        </p:spPr>
        <p:txBody>
          <a:bodyPr wrap="square" rtlCol="0">
            <a:spAutoFit/>
          </a:bodyPr>
          <a:lstStyle/>
          <a:p>
            <a:pPr>
              <a:lnSpc>
                <a:spcPct val="90000"/>
              </a:lnSpc>
            </a:pPr>
            <a:r>
              <a:rPr lang="da-DK" sz="3200" b="1" dirty="0" smtClean="0"/>
              <a:t>Fortrydelsesret</a:t>
            </a:r>
            <a:r>
              <a:rPr lang="da-DK" sz="3200" dirty="0" smtClean="0"/>
              <a:t>: En ret for forbrugeren til uden angivelse af begrundelse, at træde tilbage fra en aftale, som ellers ville være bindende for forbrugeren.</a:t>
            </a:r>
          </a:p>
          <a:p>
            <a:pPr>
              <a:lnSpc>
                <a:spcPct val="90000"/>
              </a:lnSpc>
            </a:pPr>
            <a:endParaRPr lang="da-DK" sz="3200" dirty="0" smtClean="0"/>
          </a:p>
          <a:p>
            <a:pPr>
              <a:lnSpc>
                <a:spcPct val="90000"/>
              </a:lnSpc>
            </a:pPr>
            <a:r>
              <a:rPr lang="da-DK" sz="3200" b="1" dirty="0" smtClean="0"/>
              <a:t>HR</a:t>
            </a:r>
            <a:r>
              <a:rPr lang="da-DK" sz="3200" dirty="0" smtClean="0"/>
              <a:t>: Ingen fortrydelsesret i dansk ret</a:t>
            </a:r>
          </a:p>
          <a:p>
            <a:pPr marL="266700" indent="-266700">
              <a:lnSpc>
                <a:spcPct val="90000"/>
              </a:lnSpc>
            </a:pPr>
            <a:r>
              <a:rPr lang="da-DK" sz="3200" b="1" dirty="0" smtClean="0"/>
              <a:t>	Undtagelse:</a:t>
            </a:r>
            <a:r>
              <a:rPr lang="da-DK" sz="3200" dirty="0" smtClean="0"/>
              <a:t> FBL § 18, stk. 1.</a:t>
            </a:r>
          </a:p>
          <a:p>
            <a:pPr marL="723900" lvl="1" indent="-266700">
              <a:lnSpc>
                <a:spcPct val="90000"/>
              </a:lnSpc>
              <a:buFont typeface="Arial" pitchFamily="34" charset="0"/>
              <a:buChar char="•"/>
            </a:pPr>
            <a:r>
              <a:rPr lang="da-DK" sz="3200" dirty="0" smtClean="0"/>
              <a:t>Forbrugeraftaler indgået ved fjernsalg.</a:t>
            </a:r>
          </a:p>
          <a:p>
            <a:pPr marL="723900" lvl="1" indent="-266700">
              <a:lnSpc>
                <a:spcPct val="90000"/>
              </a:lnSpc>
              <a:buFont typeface="Arial" pitchFamily="34" charset="0"/>
              <a:buChar char="•"/>
            </a:pPr>
            <a:r>
              <a:rPr lang="da-DK" sz="3200" dirty="0" smtClean="0"/>
              <a:t>Forbrugeraftaler indgået uden for fast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2313300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 Fortrydelsesret</a:t>
            </a:r>
          </a:p>
          <a:p>
            <a:pPr algn="ctr"/>
            <a:r>
              <a:rPr lang="da-DK" sz="3600" b="1" dirty="0" smtClean="0">
                <a:solidFill>
                  <a:srgbClr val="7030A0"/>
                </a:solidFill>
                <a:latin typeface="+mj-lt"/>
                <a:cs typeface="Arial" pitchFamily="34" charset="0"/>
              </a:rPr>
              <a:t>Andre særregler</a:t>
            </a:r>
          </a:p>
        </p:txBody>
      </p:sp>
      <p:sp>
        <p:nvSpPr>
          <p:cNvPr id="3" name="Tekstboks 2"/>
          <p:cNvSpPr txBox="1"/>
          <p:nvPr/>
        </p:nvSpPr>
        <p:spPr>
          <a:xfrm>
            <a:off x="1115616" y="1340768"/>
            <a:ext cx="8244408" cy="5066002"/>
          </a:xfrm>
          <a:prstGeom prst="rect">
            <a:avLst/>
          </a:prstGeom>
          <a:noFill/>
        </p:spPr>
        <p:txBody>
          <a:bodyPr wrap="square" rtlCol="0">
            <a:spAutoFit/>
          </a:bodyPr>
          <a:lstStyle/>
          <a:p>
            <a:pPr marL="177800" indent="-177800">
              <a:lnSpc>
                <a:spcPct val="80000"/>
              </a:lnSpc>
            </a:pPr>
            <a:r>
              <a:rPr lang="da-DK" sz="3200" b="1" dirty="0" smtClean="0"/>
              <a:t>Fortrydelsesret ved køb af fast ejendom</a:t>
            </a:r>
            <a:r>
              <a:rPr lang="da-DK" sz="3200" dirty="0" smtClean="0"/>
              <a:t>, jf. lov om forbrugerbeskyttelse ved erhvervelse af fast ejendom.</a:t>
            </a:r>
          </a:p>
          <a:p>
            <a:pPr marL="723900" lvl="1" indent="-266700">
              <a:lnSpc>
                <a:spcPct val="80000"/>
              </a:lnSpc>
              <a:buFont typeface="Arial" pitchFamily="34" charset="0"/>
              <a:buChar char="•"/>
            </a:pPr>
            <a:r>
              <a:rPr lang="da-DK" sz="3200" dirty="0" smtClean="0"/>
              <a:t>En køber kan fortryde et køb af en fast ejendom i 6 hverdage fra aftalens indgåelse, mod samtidig betaling af en godtgørelse til sælger på 1% af kontantkøbesummen.</a:t>
            </a:r>
          </a:p>
          <a:p>
            <a:pPr marL="266700" indent="-266700">
              <a:lnSpc>
                <a:spcPct val="80000"/>
              </a:lnSpc>
            </a:pPr>
            <a:r>
              <a:rPr lang="da-DK" sz="3200" b="1" dirty="0" smtClean="0"/>
              <a:t>Fortrydelsesret ved indgåelse af forsikringsaftaler</a:t>
            </a:r>
          </a:p>
          <a:p>
            <a:pPr marL="635000" lvl="1" indent="-177800">
              <a:lnSpc>
                <a:spcPct val="80000"/>
              </a:lnSpc>
              <a:buFont typeface="Arial" pitchFamily="34" charset="0"/>
              <a:buChar char="•"/>
            </a:pPr>
            <a:r>
              <a:rPr lang="da-DK" sz="3200" dirty="0" smtClean="0"/>
              <a:t>14 dage fra forsikringsaftalens indgåelse, dog 30 dage hvis aftale om livsforsikring eller individuelle pensionsordninger, FAL § 34i-k </a:t>
            </a:r>
            <a:br>
              <a:rPr lang="da-DK" sz="3200" dirty="0" smtClean="0"/>
            </a:br>
            <a:endParaRPr lang="da-DK" sz="2000" dirty="0" smtClean="0"/>
          </a:p>
        </p:txBody>
      </p:sp>
    </p:spTree>
    <p:extLst>
      <p:ext uri="{BB962C8B-B14F-4D97-AF65-F5344CB8AC3E}">
        <p14:creationId xmlns:p14="http://schemas.microsoft.com/office/powerpoint/2010/main" val="2060151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Fortrydelsesfristen 14 dage</a:t>
            </a:r>
          </a:p>
          <a:p>
            <a:pPr algn="ctr"/>
            <a:r>
              <a:rPr lang="da-DK" sz="3600" b="1" dirty="0" smtClean="0">
                <a:solidFill>
                  <a:srgbClr val="7030A0"/>
                </a:solidFill>
                <a:latin typeface="+mj-lt"/>
                <a:cs typeface="Arial" pitchFamily="34" charset="0"/>
              </a:rPr>
              <a:t>Beregning</a:t>
            </a:r>
          </a:p>
        </p:txBody>
      </p:sp>
      <p:sp>
        <p:nvSpPr>
          <p:cNvPr id="3" name="Tekstboks 2"/>
          <p:cNvSpPr txBox="1"/>
          <p:nvPr/>
        </p:nvSpPr>
        <p:spPr>
          <a:xfrm>
            <a:off x="1115616" y="1221963"/>
            <a:ext cx="8244408" cy="4930580"/>
          </a:xfrm>
          <a:prstGeom prst="rect">
            <a:avLst/>
          </a:prstGeom>
          <a:noFill/>
        </p:spPr>
        <p:txBody>
          <a:bodyPr wrap="square" rtlCol="0">
            <a:spAutoFit/>
          </a:bodyPr>
          <a:lstStyle/>
          <a:p>
            <a:pPr>
              <a:lnSpc>
                <a:spcPct val="90000"/>
              </a:lnSpc>
            </a:pPr>
            <a:r>
              <a:rPr lang="da-DK" sz="2800" b="1" dirty="0" smtClean="0"/>
              <a:t>Fortrydelsesfristen beregnes fra forskellige </a:t>
            </a:r>
            <a:r>
              <a:rPr lang="da-DK" sz="2800" dirty="0" smtClean="0"/>
              <a:t>tidspunkter, jf. FBL § 19, stk. 2 – aftale om køb af:</a:t>
            </a:r>
          </a:p>
          <a:p>
            <a:pPr marL="266700" lvl="0" indent="-266700">
              <a:buFont typeface="Arial" pitchFamily="34" charset="0"/>
              <a:buChar char="•"/>
            </a:pPr>
            <a:r>
              <a:rPr lang="da-DK" sz="2200" dirty="0" smtClean="0"/>
              <a:t>Tjenesteydelse – beregnes fra aftalens indgåelse</a:t>
            </a:r>
          </a:p>
          <a:p>
            <a:pPr marL="266700" lvl="0" indent="-266700">
              <a:buFont typeface="Arial" pitchFamily="34" charset="0"/>
              <a:buChar char="•"/>
            </a:pPr>
            <a:r>
              <a:rPr lang="da-DK" sz="2200" dirty="0"/>
              <a:t>F</a:t>
            </a:r>
            <a:r>
              <a:rPr lang="da-DK" sz="2200" dirty="0" smtClean="0"/>
              <a:t>lere varer der leveres enkeltvis – beregnes når den sidste vare er i forbrugerens fysiske besiddelse</a:t>
            </a:r>
          </a:p>
          <a:p>
            <a:pPr marL="266700" lvl="0" indent="-266700">
              <a:buFont typeface="Arial" pitchFamily="34" charset="0"/>
              <a:buChar char="•"/>
            </a:pPr>
            <a:r>
              <a:rPr lang="da-DK" sz="2200" dirty="0"/>
              <a:t>F</a:t>
            </a:r>
            <a:r>
              <a:rPr lang="da-DK" sz="2200" dirty="0" smtClean="0"/>
              <a:t>lere varer der leveres i partier – beregnes fra det sidste parti er i forbrugerens fysiske besiddelse</a:t>
            </a:r>
          </a:p>
          <a:p>
            <a:pPr marL="266700" lvl="0" indent="-266700">
              <a:buFont typeface="Arial" pitchFamily="34" charset="0"/>
              <a:buChar char="•"/>
            </a:pPr>
            <a:r>
              <a:rPr lang="da-DK" sz="2200" dirty="0" smtClean="0"/>
              <a:t>Varer der leveres regelmæssigt over en periode – beregnes fra den første vare er i forbrugerens besiddelse</a:t>
            </a:r>
          </a:p>
          <a:p>
            <a:pPr marL="266700" lvl="0" indent="-266700">
              <a:buFont typeface="Arial" pitchFamily="34" charset="0"/>
              <a:buChar char="•"/>
            </a:pPr>
            <a:r>
              <a:rPr lang="da-DK" sz="2200" dirty="0" smtClean="0"/>
              <a:t>Levering af vand, gas , elektricitet m.v. samt varer med digitalt indhold – beregnes fra aftalens indgåelse</a:t>
            </a:r>
          </a:p>
          <a:p>
            <a:pPr marL="266700" lvl="0" indent="-266700">
              <a:buFont typeface="Arial" pitchFamily="34" charset="0"/>
              <a:buChar char="•"/>
            </a:pPr>
            <a:r>
              <a:rPr lang="da-DK" sz="2200" dirty="0" smtClean="0"/>
              <a:t>Den dag, hvor forbrugeren har </a:t>
            </a:r>
            <a:r>
              <a:rPr lang="da-DK" sz="2200" b="1" dirty="0" smtClean="0"/>
              <a:t>modtaget de oplysninger </a:t>
            </a:r>
            <a:r>
              <a:rPr lang="da-DK" sz="2200" dirty="0" smtClean="0"/>
              <a:t>om fortrydelsesret mv., som det påhviler den erhvervsdrivende at give forbrugeren på papir eller andet varigt medium. </a:t>
            </a:r>
          </a:p>
        </p:txBody>
      </p:sp>
    </p:spTree>
    <p:extLst>
      <p:ext uri="{BB962C8B-B14F-4D97-AF65-F5344CB8AC3E}">
        <p14:creationId xmlns:p14="http://schemas.microsoft.com/office/powerpoint/2010/main" val="2834524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Forbrugerens fortrydelsesret</a:t>
            </a:r>
          </a:p>
        </p:txBody>
      </p:sp>
      <p:sp>
        <p:nvSpPr>
          <p:cNvPr id="3" name="Tekstboks 2"/>
          <p:cNvSpPr txBox="1"/>
          <p:nvPr/>
        </p:nvSpPr>
        <p:spPr>
          <a:xfrm>
            <a:off x="1403648" y="1340768"/>
            <a:ext cx="8172400" cy="3145476"/>
          </a:xfrm>
          <a:prstGeom prst="rect">
            <a:avLst/>
          </a:prstGeom>
          <a:noFill/>
        </p:spPr>
        <p:txBody>
          <a:bodyPr wrap="square" rtlCol="0">
            <a:spAutoFit/>
          </a:bodyPr>
          <a:lstStyle/>
          <a:p>
            <a:pPr>
              <a:lnSpc>
                <a:spcPct val="90000"/>
              </a:lnSpc>
            </a:pPr>
            <a:endParaRPr lang="da-DK" sz="3200" dirty="0" smtClean="0"/>
          </a:p>
          <a:p>
            <a:pPr marL="266700" indent="-266700">
              <a:lnSpc>
                <a:spcPct val="90000"/>
              </a:lnSpc>
            </a:pPr>
            <a:r>
              <a:rPr lang="da-DK" sz="3200" b="1" dirty="0" smtClean="0"/>
              <a:t>Forbrugeren har fortrydelsesret i:</a:t>
            </a:r>
          </a:p>
          <a:p>
            <a:pPr marL="266700" indent="-266700">
              <a:lnSpc>
                <a:spcPct val="90000"/>
              </a:lnSpc>
            </a:pPr>
            <a:endParaRPr lang="da-DK" sz="3200" dirty="0" smtClean="0"/>
          </a:p>
          <a:p>
            <a:pPr marL="266700" indent="-266700">
              <a:lnSpc>
                <a:spcPct val="90000"/>
              </a:lnSpc>
              <a:buFont typeface="Arial" pitchFamily="34" charset="0"/>
              <a:buChar char="•"/>
            </a:pPr>
            <a:r>
              <a:rPr lang="da-DK" sz="3200" dirty="0" smtClean="0"/>
              <a:t>Forbrugeraftaler indgået ved fjernsalg </a:t>
            </a:r>
          </a:p>
          <a:p>
            <a:pPr marL="266700" indent="-266700">
              <a:lnSpc>
                <a:spcPct val="90000"/>
              </a:lnSpc>
              <a:buFont typeface="Arial" pitchFamily="34" charset="0"/>
              <a:buChar char="•"/>
            </a:pPr>
            <a:r>
              <a:rPr lang="da-DK" sz="3200" dirty="0" smtClean="0"/>
              <a:t>Forbrugeraftaler indgået uden for den erhvervsdrivendes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2516622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000" b="1" dirty="0" smtClean="0">
                <a:solidFill>
                  <a:srgbClr val="7030A0"/>
                </a:solidFill>
                <a:latin typeface="+mj-lt"/>
                <a:cs typeface="Arial" pitchFamily="34" charset="0"/>
              </a:rPr>
              <a:t>4.1 Aftaler indgået uden for forretningssted</a:t>
            </a:r>
          </a:p>
        </p:txBody>
      </p:sp>
      <p:sp>
        <p:nvSpPr>
          <p:cNvPr id="3" name="Tekstboks 2"/>
          <p:cNvSpPr txBox="1"/>
          <p:nvPr/>
        </p:nvSpPr>
        <p:spPr>
          <a:xfrm>
            <a:off x="1259632" y="1340768"/>
            <a:ext cx="8172400" cy="4795159"/>
          </a:xfrm>
          <a:prstGeom prst="rect">
            <a:avLst/>
          </a:prstGeom>
          <a:noFill/>
        </p:spPr>
        <p:txBody>
          <a:bodyPr wrap="square" rtlCol="0">
            <a:spAutoFit/>
          </a:bodyPr>
          <a:lstStyle/>
          <a:p>
            <a:pPr>
              <a:lnSpc>
                <a:spcPct val="80000"/>
              </a:lnSpc>
            </a:pPr>
            <a:r>
              <a:rPr lang="da-DK" sz="2800" dirty="0" smtClean="0"/>
              <a:t>Aftalen er indgået et andet sted end der hvor den erhvervsdrivende sælger har sit forretningssted, fx</a:t>
            </a:r>
          </a:p>
          <a:p>
            <a:pPr marL="812800" lvl="1" indent="-355600">
              <a:lnSpc>
                <a:spcPct val="80000"/>
              </a:lnSpc>
              <a:buFont typeface="Arial" pitchFamily="34" charset="0"/>
              <a:buChar char="•"/>
            </a:pPr>
            <a:r>
              <a:rPr lang="da-DK" sz="2800" dirty="0" err="1" smtClean="0"/>
              <a:t>Homeparties</a:t>
            </a:r>
            <a:r>
              <a:rPr lang="da-DK" sz="2800" dirty="0" smtClean="0"/>
              <a:t>, salgsdemonstrationer under udflugter, udstilling/messe, marked.</a:t>
            </a:r>
          </a:p>
          <a:p>
            <a:pPr marL="812800" lvl="1" indent="-355600">
              <a:lnSpc>
                <a:spcPct val="80000"/>
              </a:lnSpc>
            </a:pPr>
            <a:endParaRPr lang="da-DK" dirty="0" smtClean="0"/>
          </a:p>
          <a:p>
            <a:pPr>
              <a:lnSpc>
                <a:spcPct val="80000"/>
              </a:lnSpc>
            </a:pPr>
            <a:r>
              <a:rPr lang="da-DK" sz="2800" b="1" dirty="0" smtClean="0"/>
              <a:t>Den erhvervsdrivende har pligt </a:t>
            </a:r>
            <a:r>
              <a:rPr lang="da-DK" sz="2800" dirty="0" smtClean="0"/>
              <a:t>til at give tydelig skriftlig oplysning om fortrydelsesretten og hvortil henvendelse kan ske. Oplysning skal gives:</a:t>
            </a:r>
          </a:p>
          <a:p>
            <a:pPr marL="723900" lvl="1" indent="-266700">
              <a:lnSpc>
                <a:spcPct val="80000"/>
              </a:lnSpc>
              <a:buFont typeface="Arial" pitchFamily="34" charset="0"/>
              <a:buChar char="•"/>
            </a:pPr>
            <a:r>
              <a:rPr lang="da-DK" sz="2800" dirty="0" smtClean="0"/>
              <a:t>Ved mødet med forbrugeren.</a:t>
            </a:r>
          </a:p>
          <a:p>
            <a:pPr marL="723900" lvl="1" indent="-266700">
              <a:lnSpc>
                <a:spcPct val="80000"/>
              </a:lnSpc>
              <a:buFont typeface="Arial" pitchFamily="34" charset="0"/>
              <a:buChar char="•"/>
            </a:pPr>
            <a:r>
              <a:rPr lang="da-DK" sz="2800" dirty="0" smtClean="0"/>
              <a:t>Ved varesalg – når varen overgives eller leveres fysisk til forbrugeren.</a:t>
            </a:r>
          </a:p>
          <a:p>
            <a:pPr marL="723900" lvl="1" indent="-266700">
              <a:lnSpc>
                <a:spcPct val="80000"/>
              </a:lnSpc>
            </a:pPr>
            <a:endParaRPr lang="da-DK" sz="1600" dirty="0" smtClean="0"/>
          </a:p>
          <a:p>
            <a:pPr>
              <a:lnSpc>
                <a:spcPct val="80000"/>
              </a:lnSpc>
            </a:pPr>
            <a:r>
              <a:rPr lang="da-DK" sz="2800" dirty="0" smtClean="0"/>
              <a:t>Fortrydelsesfristen begynder først at løbe, fra det </a:t>
            </a:r>
            <a:r>
              <a:rPr lang="da-DK" sz="2800" dirty="0" err="1" smtClean="0"/>
              <a:t>tids-punkt</a:t>
            </a:r>
            <a:r>
              <a:rPr lang="da-DK" sz="2800" dirty="0" smtClean="0"/>
              <a:t> forbrugeren modtager oplysningerne.</a:t>
            </a:r>
          </a:p>
        </p:txBody>
      </p:sp>
    </p:spTree>
    <p:extLst>
      <p:ext uri="{BB962C8B-B14F-4D97-AF65-F5344CB8AC3E}">
        <p14:creationId xmlns:p14="http://schemas.microsoft.com/office/powerpoint/2010/main" val="1495036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335865"/>
            <a:ext cx="8244408"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4.2 Fjernsalg</a:t>
            </a:r>
          </a:p>
        </p:txBody>
      </p:sp>
      <p:sp>
        <p:nvSpPr>
          <p:cNvPr id="3" name="Tekstboks 2"/>
          <p:cNvSpPr txBox="1"/>
          <p:nvPr/>
        </p:nvSpPr>
        <p:spPr>
          <a:xfrm>
            <a:off x="1115616" y="1196752"/>
            <a:ext cx="8172400" cy="5272213"/>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Fjernsalg er en aftale om salg af </a:t>
            </a:r>
            <a:r>
              <a:rPr lang="da-DK" sz="2900" b="1" dirty="0" smtClean="0"/>
              <a:t>varer eller salg af tjenesteydelser</a:t>
            </a:r>
            <a:r>
              <a:rPr lang="da-DK" sz="2900" dirty="0" smtClean="0"/>
              <a:t>, eller aftale om løbende levering af varer eller tjenesteydelser.</a:t>
            </a:r>
          </a:p>
          <a:p>
            <a:pPr marL="266700" indent="-266700">
              <a:lnSpc>
                <a:spcPct val="80000"/>
              </a:lnSpc>
              <a:buFont typeface="Arial" pitchFamily="34" charset="0"/>
              <a:buChar char="•"/>
            </a:pPr>
            <a:r>
              <a:rPr lang="da-DK" sz="2900" dirty="0" smtClean="0"/>
              <a:t>Aftalen indgås på afstand ved </a:t>
            </a:r>
            <a:r>
              <a:rPr lang="da-DK" sz="2900" b="1" dirty="0" smtClean="0"/>
              <a:t>fjernkommunikation</a:t>
            </a:r>
            <a:r>
              <a:rPr lang="da-DK" sz="2900" dirty="0" smtClean="0"/>
              <a:t>, fx e-handel, aftale indgået pr. e-mail, telefonsalg, katalog- og postordresalg.</a:t>
            </a:r>
          </a:p>
          <a:p>
            <a:pPr marL="266700" indent="-266700">
              <a:lnSpc>
                <a:spcPct val="80000"/>
              </a:lnSpc>
              <a:buFont typeface="Arial" pitchFamily="34" charset="0"/>
              <a:buChar char="•"/>
            </a:pPr>
            <a:r>
              <a:rPr lang="da-DK" sz="2900" dirty="0" smtClean="0"/>
              <a:t>Den erhvervsdrivende og forbrugeren </a:t>
            </a:r>
            <a:r>
              <a:rPr lang="da-DK" sz="2900" b="1" dirty="0" smtClean="0"/>
              <a:t>mødes ikke fysisk </a:t>
            </a:r>
            <a:r>
              <a:rPr lang="da-DK" sz="2900" dirty="0" smtClean="0"/>
              <a:t>ved aftalens indgåelse. Forbrugeren har ikke haft mulighed for at afprøve eller undersøge salgsgenstanden.</a:t>
            </a:r>
          </a:p>
          <a:p>
            <a:pPr marL="266700" indent="-266700">
              <a:lnSpc>
                <a:spcPct val="80000"/>
              </a:lnSpc>
              <a:buFont typeface="Arial" pitchFamily="34" charset="0"/>
              <a:buChar char="•"/>
            </a:pPr>
            <a:r>
              <a:rPr lang="da-DK" sz="2900" dirty="0" smtClean="0"/>
              <a:t>Aftalen skal være indgået, som </a:t>
            </a:r>
            <a:r>
              <a:rPr lang="da-DK" sz="2900" b="1" dirty="0" smtClean="0"/>
              <a:t>led i et system for fjernsalg</a:t>
            </a:r>
            <a:r>
              <a:rPr lang="da-DK" sz="2900" dirty="0" smtClean="0"/>
              <a:t>, og den skal drives af den erhvervsdrivende, fx en aftale om køb, indgået via virksomhedens hjemmeside.</a:t>
            </a:r>
          </a:p>
        </p:txBody>
      </p:sp>
    </p:spTree>
    <p:extLst>
      <p:ext uri="{BB962C8B-B14F-4D97-AF65-F5344CB8AC3E}">
        <p14:creationId xmlns:p14="http://schemas.microsoft.com/office/powerpoint/2010/main" val="647318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1331640" y="1046440"/>
            <a:ext cx="8244408" cy="5367623"/>
          </a:xfrm>
          <a:prstGeom prst="rect">
            <a:avLst/>
          </a:prstGeom>
          <a:noFill/>
        </p:spPr>
        <p:txBody>
          <a:bodyPr wrap="square" rtlCol="0">
            <a:spAutoFit/>
          </a:bodyPr>
          <a:lstStyle/>
          <a:p>
            <a:pPr>
              <a:lnSpc>
                <a:spcPct val="80000"/>
              </a:lnSpc>
            </a:pPr>
            <a:r>
              <a:rPr lang="da-DK" sz="2800" dirty="0" smtClean="0"/>
              <a:t>I rimelig tid inden aftalen indgås,  skal den erhvervs-</a:t>
            </a:r>
          </a:p>
          <a:p>
            <a:pPr>
              <a:lnSpc>
                <a:spcPct val="80000"/>
              </a:lnSpc>
            </a:pPr>
            <a:r>
              <a:rPr lang="da-DK" sz="2800" dirty="0" smtClean="0"/>
              <a:t>drivende give forbrugeren </a:t>
            </a:r>
            <a:r>
              <a:rPr lang="da-DK" sz="2800" b="1" dirty="0" smtClean="0"/>
              <a:t>oplysninger, fx om</a:t>
            </a:r>
            <a:r>
              <a:rPr lang="da-DK" sz="2800" dirty="0" smtClean="0"/>
              <a:t>:</a:t>
            </a:r>
          </a:p>
          <a:p>
            <a:pPr marL="266700" lvl="0" indent="-266700">
              <a:buFont typeface="Arial" pitchFamily="34" charset="0"/>
              <a:buChar char="•"/>
            </a:pPr>
            <a:r>
              <a:rPr lang="da-DK" sz="2400" dirty="0" smtClean="0"/>
              <a:t>Den erhvervsdrivendes navn og forretningsadresse, tlf. numre, e-mailadresse m.v.</a:t>
            </a:r>
          </a:p>
          <a:p>
            <a:pPr marL="266700" lvl="0" indent="-266700">
              <a:buFont typeface="Arial" pitchFamily="34" charset="0"/>
              <a:buChar char="•"/>
            </a:pPr>
            <a:r>
              <a:rPr lang="da-DK" sz="2400" dirty="0" smtClean="0"/>
              <a:t>Varens eller tjenesteydelsens vigtigste egenskaber.</a:t>
            </a:r>
          </a:p>
          <a:p>
            <a:pPr marL="266700" lvl="0" indent="-266700">
              <a:buFont typeface="Arial" pitchFamily="34" charset="0"/>
              <a:buChar char="•"/>
            </a:pPr>
            <a:r>
              <a:rPr lang="da-DK" sz="2400" dirty="0" smtClean="0"/>
              <a:t>Den samlede pris, inkl. gebyrer, moms og afgifter, øvrige ekstra-omkostninger, fx til levering, bestillingstakster, servicetakst.</a:t>
            </a:r>
          </a:p>
          <a:p>
            <a:pPr marL="266700" lvl="0" indent="-266700">
              <a:buFont typeface="Arial" pitchFamily="34" charset="0"/>
              <a:buChar char="•"/>
            </a:pPr>
            <a:r>
              <a:rPr lang="da-DK" sz="2400" dirty="0" smtClean="0"/>
              <a:t>Betalingsvilkår, leveringsvilkår, aftaleperiode, eventuel uopsigelighedsperiode og opsigelsesvilkår .</a:t>
            </a:r>
          </a:p>
          <a:p>
            <a:pPr marL="266700" lvl="0" indent="-266700">
              <a:buFont typeface="Arial" pitchFamily="34" charset="0"/>
              <a:buChar char="•"/>
            </a:pPr>
            <a:r>
              <a:rPr lang="da-DK" sz="2400" dirty="0" smtClean="0"/>
              <a:t>Oplysninger om der er fortrydelsesret og hvordan den kan udøves, herunder om forbrugeren skal betale for tilbagelevering af en vare</a:t>
            </a:r>
          </a:p>
          <a:p>
            <a:pPr marL="266700" lvl="0" indent="-266700"/>
            <a:endParaRPr lang="da-DK" sz="1000" dirty="0" smtClean="0"/>
          </a:p>
          <a:p>
            <a:pPr marL="266700" lvl="0" indent="-266700"/>
            <a:r>
              <a:rPr lang="da-DK" sz="2400" dirty="0" smtClean="0"/>
              <a:t>Oplysningerne skal være </a:t>
            </a:r>
            <a:r>
              <a:rPr lang="da-DK" sz="2400" b="1" dirty="0" smtClean="0"/>
              <a:t>klare</a:t>
            </a:r>
            <a:r>
              <a:rPr lang="da-DK" sz="2400" b="1" dirty="0"/>
              <a:t> </a:t>
            </a:r>
            <a:r>
              <a:rPr lang="da-DK" sz="2400" b="1" dirty="0" smtClean="0"/>
              <a:t>og forståelige</a:t>
            </a:r>
            <a:r>
              <a:rPr lang="da-DK" sz="2400" dirty="0" smtClean="0"/>
              <a:t>.</a:t>
            </a:r>
          </a:p>
        </p:txBody>
      </p:sp>
    </p:spTree>
    <p:extLst>
      <p:ext uri="{BB962C8B-B14F-4D97-AF65-F5344CB8AC3E}">
        <p14:creationId xmlns:p14="http://schemas.microsoft.com/office/powerpoint/2010/main" val="1512279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1115616" y="1040578"/>
            <a:ext cx="8316416" cy="5277343"/>
          </a:xfrm>
          <a:prstGeom prst="rect">
            <a:avLst/>
          </a:prstGeom>
          <a:noFill/>
        </p:spPr>
        <p:txBody>
          <a:bodyPr wrap="square" rtlCol="0">
            <a:spAutoFit/>
          </a:bodyPr>
          <a:lstStyle/>
          <a:p>
            <a:pPr marL="266700" indent="-266700">
              <a:lnSpc>
                <a:spcPct val="80000"/>
              </a:lnSpc>
              <a:buFont typeface="Arial" pitchFamily="34" charset="0"/>
              <a:buChar char="•"/>
            </a:pPr>
            <a:r>
              <a:rPr lang="da-DK" sz="2800" dirty="0" smtClean="0"/>
              <a:t>Oplysningerne skal meddeles på </a:t>
            </a:r>
            <a:r>
              <a:rPr lang="da-DK" sz="2800" b="1" dirty="0" smtClean="0"/>
              <a:t>papir eller andet varigt medium.</a:t>
            </a:r>
          </a:p>
          <a:p>
            <a:pPr marL="266700" indent="-266700">
              <a:lnSpc>
                <a:spcPct val="80000"/>
              </a:lnSpc>
              <a:buFont typeface="Arial" pitchFamily="34" charset="0"/>
              <a:buChar char="•"/>
            </a:pPr>
            <a:r>
              <a:rPr lang="da-DK" sz="2800" dirty="0" smtClean="0"/>
              <a:t>Snarest muligt </a:t>
            </a:r>
            <a:r>
              <a:rPr lang="da-DK" sz="2800" b="1" dirty="0" smtClean="0"/>
              <a:t>efter aftalens indgåelse</a:t>
            </a:r>
            <a:r>
              <a:rPr lang="da-DK" sz="2800" dirty="0" smtClean="0"/>
              <a:t>, skal der gives</a:t>
            </a:r>
          </a:p>
          <a:p>
            <a:pPr marL="266700" indent="-266700">
              <a:lnSpc>
                <a:spcPct val="80000"/>
              </a:lnSpc>
            </a:pPr>
            <a:r>
              <a:rPr lang="da-DK" sz="2800" dirty="0" smtClean="0"/>
              <a:t>	oplysninger om:</a:t>
            </a:r>
          </a:p>
          <a:p>
            <a:pPr marL="723900" lvl="1" indent="-266700">
              <a:lnSpc>
                <a:spcPct val="80000"/>
              </a:lnSpc>
              <a:buFont typeface="Arial" pitchFamily="34" charset="0"/>
              <a:buChar char="•"/>
            </a:pPr>
            <a:r>
              <a:rPr lang="da-DK" sz="2800" dirty="0" smtClean="0"/>
              <a:t>Fortrydelsesfristens begyndelsestidspunkt</a:t>
            </a:r>
          </a:p>
          <a:p>
            <a:pPr marL="723900" lvl="1" indent="-266700">
              <a:lnSpc>
                <a:spcPct val="80000"/>
              </a:lnSpc>
              <a:buFont typeface="Arial" pitchFamily="34" charset="0"/>
              <a:buChar char="•"/>
            </a:pPr>
            <a:r>
              <a:rPr lang="da-DK" sz="2800" dirty="0" smtClean="0"/>
              <a:t>Betingelserne for at fortryde</a:t>
            </a:r>
          </a:p>
          <a:p>
            <a:pPr marL="723900" lvl="1" indent="-266700">
              <a:lnSpc>
                <a:spcPct val="80000"/>
              </a:lnSpc>
              <a:buFont typeface="Arial" pitchFamily="34" charset="0"/>
              <a:buChar char="•"/>
            </a:pPr>
            <a:r>
              <a:rPr lang="da-DK" sz="2800" dirty="0" smtClean="0"/>
              <a:t>Fremgangsmåden ved forbrugerens brug af fortrydelsesretten og</a:t>
            </a:r>
          </a:p>
          <a:p>
            <a:pPr marL="723900" lvl="1" indent="-266700">
              <a:lnSpc>
                <a:spcPct val="80000"/>
              </a:lnSpc>
              <a:buFont typeface="Arial" pitchFamily="34" charset="0"/>
              <a:buChar char="•"/>
            </a:pPr>
            <a:r>
              <a:rPr lang="da-DK" sz="2800" dirty="0" smtClean="0"/>
              <a:t>Hvortil/til hvem fortrydelse kan meddeles</a:t>
            </a:r>
          </a:p>
          <a:p>
            <a:pPr>
              <a:lnSpc>
                <a:spcPct val="80000"/>
              </a:lnSpc>
            </a:pPr>
            <a:endParaRPr lang="da-DK" sz="2800" dirty="0" smtClean="0"/>
          </a:p>
          <a:p>
            <a:pPr>
              <a:lnSpc>
                <a:spcPct val="80000"/>
              </a:lnSpc>
            </a:pPr>
            <a:r>
              <a:rPr lang="da-DK" sz="2800" dirty="0" smtClean="0"/>
              <a:t>Ved køb af </a:t>
            </a:r>
            <a:r>
              <a:rPr lang="da-DK" sz="2800" b="1" dirty="0" smtClean="0"/>
              <a:t>varer som skal sendes </a:t>
            </a:r>
            <a:r>
              <a:rPr lang="da-DK" sz="2800" dirty="0" smtClean="0"/>
              <a:t>til forbrugeren, skal oplysning om fortrydelsesfristen gives senest ved varens overgivelse.</a:t>
            </a:r>
          </a:p>
          <a:p>
            <a:pPr>
              <a:lnSpc>
                <a:spcPct val="80000"/>
              </a:lnSpc>
            </a:pPr>
            <a:r>
              <a:rPr lang="da-DK" sz="2800" dirty="0" smtClean="0"/>
              <a:t>Hvis oplysning først kommer frem senere, løber fristen fra oplysningerne er modtaget</a:t>
            </a:r>
          </a:p>
        </p:txBody>
      </p:sp>
    </p:spTree>
    <p:extLst>
      <p:ext uri="{BB962C8B-B14F-4D97-AF65-F5344CB8AC3E}">
        <p14:creationId xmlns:p14="http://schemas.microsoft.com/office/powerpoint/2010/main" val="1864653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18803" y="30186"/>
            <a:ext cx="8782049" cy="113877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600" b="1" dirty="0" smtClean="0">
                <a:solidFill>
                  <a:srgbClr val="7030A0"/>
                </a:solidFill>
                <a:latin typeface="+mj-lt"/>
                <a:cs typeface="Arial" pitchFamily="34" charset="0"/>
              </a:rPr>
              <a:t>Forsinkelse med levering</a:t>
            </a:r>
          </a:p>
        </p:txBody>
      </p:sp>
      <p:sp>
        <p:nvSpPr>
          <p:cNvPr id="3" name="Tekstboks 2"/>
          <p:cNvSpPr txBox="1"/>
          <p:nvPr/>
        </p:nvSpPr>
        <p:spPr>
          <a:xfrm>
            <a:off x="1187624" y="1268760"/>
            <a:ext cx="8244408" cy="4932633"/>
          </a:xfrm>
          <a:prstGeom prst="rect">
            <a:avLst/>
          </a:prstGeom>
          <a:noFill/>
        </p:spPr>
        <p:txBody>
          <a:bodyPr wrap="square" rtlCol="0">
            <a:spAutoFit/>
          </a:bodyPr>
          <a:lstStyle/>
          <a:p>
            <a:pPr marL="266700" indent="-266700">
              <a:lnSpc>
                <a:spcPct val="80000"/>
              </a:lnSpc>
              <a:buFont typeface="Arial" pitchFamily="34" charset="0"/>
              <a:buChar char="•"/>
            </a:pPr>
            <a:r>
              <a:rPr lang="da-DK" sz="2800" b="1" dirty="0" smtClean="0"/>
              <a:t>Hvis leveringstidspunkt ikke er aftalt: </a:t>
            </a:r>
            <a:r>
              <a:rPr lang="da-DK" sz="2800" dirty="0" smtClean="0"/>
              <a:t>Varen/tjenesteydelsen skal leveres inden 30 dage fra bestillingen, jf. FBL § 27, stk. 1.</a:t>
            </a:r>
          </a:p>
          <a:p>
            <a:pPr marL="266700" indent="-266700">
              <a:lnSpc>
                <a:spcPct val="80000"/>
              </a:lnSpc>
              <a:buFont typeface="Arial" pitchFamily="34" charset="0"/>
              <a:buChar char="•"/>
            </a:pPr>
            <a:r>
              <a:rPr lang="da-DK" sz="2800" dirty="0" smtClean="0"/>
              <a:t>Forbrugeren kan hæve aftalen hvis forsinkelsen er væsentlig for forbrugerne og den erhvervsdrivende burde forudsætte dette.</a:t>
            </a:r>
          </a:p>
          <a:p>
            <a:pPr marL="266700" indent="-266700">
              <a:lnSpc>
                <a:spcPct val="80000"/>
              </a:lnSpc>
              <a:buFont typeface="Arial" pitchFamily="34" charset="0"/>
              <a:buChar char="•"/>
            </a:pPr>
            <a:r>
              <a:rPr lang="da-DK" sz="2800" dirty="0" smtClean="0"/>
              <a:t>Forbrugeren kan vælge at give en frist for levering, og overholdes den ikke, kan aftalen hæves</a:t>
            </a:r>
          </a:p>
          <a:p>
            <a:pPr marL="266700" indent="-266700">
              <a:lnSpc>
                <a:spcPct val="80000"/>
              </a:lnSpc>
              <a:buFont typeface="Arial" pitchFamily="34" charset="0"/>
              <a:buChar char="•"/>
            </a:pPr>
            <a:r>
              <a:rPr lang="da-DK" sz="2800" dirty="0" smtClean="0"/>
              <a:t>Hvis en aftale hæves skal hver part tilbagelevere hvad de hver især har modtaget.</a:t>
            </a:r>
          </a:p>
          <a:p>
            <a:pPr marL="723900" lvl="1" indent="-266700">
              <a:lnSpc>
                <a:spcPct val="80000"/>
              </a:lnSpc>
              <a:buFont typeface="Arial" pitchFamily="34" charset="0"/>
              <a:buChar char="•"/>
            </a:pPr>
            <a:r>
              <a:rPr lang="da-DK" sz="2800" dirty="0" smtClean="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2526388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82799" y="230990"/>
            <a:ext cx="8782049" cy="584776"/>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4.3 Varer</a:t>
            </a:r>
            <a:r>
              <a:rPr lang="da-DK" sz="3200" b="1" dirty="0">
                <a:solidFill>
                  <a:srgbClr val="7030A0"/>
                </a:solidFill>
                <a:latin typeface="+mj-lt"/>
                <a:cs typeface="Arial" pitchFamily="34" charset="0"/>
              </a:rPr>
              <a:t> </a:t>
            </a:r>
            <a:r>
              <a:rPr lang="da-DK" sz="3200" b="1" dirty="0" smtClean="0">
                <a:solidFill>
                  <a:srgbClr val="7030A0"/>
                </a:solidFill>
                <a:latin typeface="+mj-lt"/>
                <a:cs typeface="Arial" pitchFamily="34" charset="0"/>
              </a:rPr>
              <a:t>- Udøvelse af fortrydelsesretten</a:t>
            </a:r>
          </a:p>
        </p:txBody>
      </p:sp>
      <p:sp>
        <p:nvSpPr>
          <p:cNvPr id="3" name="Tekstboks 2"/>
          <p:cNvSpPr txBox="1"/>
          <p:nvPr/>
        </p:nvSpPr>
        <p:spPr>
          <a:xfrm>
            <a:off x="1115616" y="836712"/>
            <a:ext cx="8316416" cy="5624104"/>
          </a:xfrm>
          <a:prstGeom prst="rect">
            <a:avLst/>
          </a:prstGeom>
          <a:noFill/>
        </p:spPr>
        <p:txBody>
          <a:bodyPr wrap="square" rtlCol="0">
            <a:spAutoFit/>
          </a:bodyPr>
          <a:lstStyle/>
          <a:p>
            <a:pPr marL="266700" indent="-266700">
              <a:lnSpc>
                <a:spcPct val="80000"/>
              </a:lnSpc>
              <a:buFont typeface="Arial" pitchFamily="34" charset="0"/>
              <a:buChar char="•"/>
            </a:pPr>
            <a:r>
              <a:rPr lang="da-DK" sz="3200" dirty="0" smtClean="0"/>
              <a:t>Forbrugeren skal meddele sin fortrydelse ved en utvetydig erklæring evt. bruge standardfortrydelsesformular</a:t>
            </a:r>
          </a:p>
          <a:p>
            <a:pPr marL="266700" indent="-266700">
              <a:lnSpc>
                <a:spcPct val="80000"/>
              </a:lnSpc>
              <a:buFont typeface="Arial" pitchFamily="34" charset="0"/>
              <a:buChar char="•"/>
            </a:pPr>
            <a:r>
              <a:rPr lang="da-DK" sz="3200" dirty="0" smtClean="0"/>
              <a:t>Meddelelse om fortrydelse skal være afsendt inden fristens udløb</a:t>
            </a:r>
          </a:p>
          <a:p>
            <a:pPr marL="266700" indent="-266700">
              <a:lnSpc>
                <a:spcPct val="80000"/>
              </a:lnSpc>
              <a:buFont typeface="Arial" pitchFamily="34" charset="0"/>
              <a:buChar char="•"/>
            </a:pPr>
            <a:r>
              <a:rPr lang="da-DK" sz="3200" dirty="0" smtClean="0"/>
              <a:t>Forbrugerne skal have sine penge tilbage</a:t>
            </a:r>
          </a:p>
          <a:p>
            <a:pPr marL="266700" indent="-266700">
              <a:lnSpc>
                <a:spcPct val="80000"/>
              </a:lnSpc>
              <a:buFont typeface="Arial" pitchFamily="34" charset="0"/>
              <a:buChar char="•"/>
            </a:pPr>
            <a:r>
              <a:rPr lang="da-DK" sz="3200" dirty="0" smtClean="0"/>
              <a:t>Forbrugeren skal sende varen tilbage senest 14 dage efter at den erhvervsdrivende har modtaget besked om fortrydelse</a:t>
            </a:r>
          </a:p>
          <a:p>
            <a:pPr marL="266700" indent="-266700">
              <a:lnSpc>
                <a:spcPct val="80000"/>
              </a:lnSpc>
              <a:buFont typeface="Arial" pitchFamily="34" charset="0"/>
              <a:buChar char="•"/>
            </a:pPr>
            <a:r>
              <a:rPr lang="da-DK" sz="3200" dirty="0" smtClean="0"/>
              <a:t>Forbrugeren bærer risikoen for varen</a:t>
            </a:r>
          </a:p>
          <a:p>
            <a:pPr marL="266700" indent="-266700">
              <a:lnSpc>
                <a:spcPct val="80000"/>
              </a:lnSpc>
              <a:buFont typeface="Arial" pitchFamily="34" charset="0"/>
              <a:buChar char="•"/>
            </a:pPr>
            <a:r>
              <a:rPr lang="da-DK" sz="3200" dirty="0" smtClean="0"/>
              <a:t>Ved værdiforringelse (forskellen mellem ny-pris og gensalgspris) skal forbrugeren betale. Der kan fradrages i den købesum den erhvervsdrivende skal tilbagebetale til kunden</a:t>
            </a:r>
          </a:p>
        </p:txBody>
      </p:sp>
    </p:spTree>
    <p:extLst>
      <p:ext uri="{BB962C8B-B14F-4D97-AF65-F5344CB8AC3E}">
        <p14:creationId xmlns:p14="http://schemas.microsoft.com/office/powerpoint/2010/main" val="417342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Forbrugeraftaler</a:t>
            </a:r>
          </a:p>
        </p:txBody>
      </p:sp>
      <p:sp>
        <p:nvSpPr>
          <p:cNvPr id="3" name="Tekstboks 2"/>
          <p:cNvSpPr txBox="1"/>
          <p:nvPr/>
        </p:nvSpPr>
        <p:spPr>
          <a:xfrm>
            <a:off x="1043608" y="1340768"/>
            <a:ext cx="8026666" cy="3908762"/>
          </a:xfrm>
          <a:prstGeom prst="rect">
            <a:avLst/>
          </a:prstGeom>
          <a:noFill/>
        </p:spPr>
        <p:txBody>
          <a:bodyPr wrap="square" rtlCol="0">
            <a:spAutoFit/>
          </a:bodyPr>
          <a:lstStyle/>
          <a:p>
            <a:r>
              <a:rPr lang="da-DK" sz="3200" b="1" dirty="0" smtClean="0">
                <a:cs typeface="Arial" pitchFamily="34" charset="0"/>
              </a:rPr>
              <a:t>I kapitel 4 gennemgås:</a:t>
            </a:r>
          </a:p>
          <a:p>
            <a:r>
              <a:rPr lang="da-DK" sz="2400" dirty="0" smtClean="0"/>
              <a:t>1. Forbrugeraftaleloven </a:t>
            </a:r>
          </a:p>
          <a:p>
            <a:pPr lvl="0"/>
            <a:r>
              <a:rPr lang="da-DK" sz="2400" dirty="0" smtClean="0"/>
              <a:t>2. Forbud mod uanmodet henvendelse </a:t>
            </a:r>
          </a:p>
          <a:p>
            <a:pPr lvl="0"/>
            <a:r>
              <a:rPr lang="da-DK" sz="2400" dirty="0" smtClean="0"/>
              <a:t>3. Forbud mod negativ aftaleindgåelse</a:t>
            </a:r>
          </a:p>
          <a:p>
            <a:pPr lvl="0"/>
            <a:r>
              <a:rPr lang="da-DK" sz="2400" dirty="0" smtClean="0"/>
              <a:t>4. Forbrugerens fortrydelsesret </a:t>
            </a:r>
          </a:p>
          <a:p>
            <a:pPr marL="342900" lvl="0" indent="-342900">
              <a:buFont typeface="Arial" charset="0"/>
              <a:buChar char="•"/>
            </a:pPr>
            <a:r>
              <a:rPr lang="da-DK" sz="2400" dirty="0" smtClean="0"/>
              <a:t>  4.1 Aftaler om køb indgået uden for fast forretningssted </a:t>
            </a:r>
          </a:p>
          <a:p>
            <a:pPr marL="457200" indent="-457200">
              <a:buFont typeface="Arial" charset="0"/>
              <a:buChar char="•"/>
            </a:pPr>
            <a:r>
              <a:rPr lang="da-DK" sz="2400" dirty="0" smtClean="0"/>
              <a:t>4.2 Fjernsalg</a:t>
            </a:r>
          </a:p>
          <a:p>
            <a:pPr marL="457200" indent="-457200">
              <a:buFont typeface="Arial" charset="0"/>
              <a:buChar char="•"/>
            </a:pPr>
            <a:r>
              <a:rPr lang="da-DK" sz="2400" dirty="0" smtClean="0"/>
              <a:t>4.3. Udøvelse af fortrydelsesret ved køb af varer</a:t>
            </a:r>
          </a:p>
          <a:p>
            <a:pPr marL="457200" indent="-457200">
              <a:buFont typeface="Arial" charset="0"/>
              <a:buChar char="•"/>
            </a:pPr>
            <a:r>
              <a:rPr lang="da-DK" sz="2400" dirty="0" smtClean="0"/>
              <a:t>4.4. Fjernsalgsaftaler om finansielle tjenesteydelser</a:t>
            </a:r>
          </a:p>
          <a:p>
            <a:r>
              <a:rPr lang="da-DK" sz="2400" dirty="0" smtClean="0"/>
              <a:t>5. Urimelige aftaler</a:t>
            </a:r>
          </a:p>
        </p:txBody>
      </p:sp>
    </p:spTree>
    <p:extLst>
      <p:ext uri="{BB962C8B-B14F-4D97-AF65-F5344CB8AC3E}">
        <p14:creationId xmlns:p14="http://schemas.microsoft.com/office/powerpoint/2010/main" val="1638004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1776" y="-243408"/>
            <a:ext cx="8782049" cy="1077218"/>
          </a:xfrm>
          <a:prstGeom prst="rect">
            <a:avLst/>
          </a:prstGeom>
          <a:noFill/>
        </p:spPr>
        <p:txBody>
          <a:bodyPr wrap="square" rtlCol="0">
            <a:spAutoFit/>
          </a:bodyPr>
          <a:lstStyle/>
          <a:p>
            <a:pPr algn="ctr"/>
            <a:endParaRPr lang="da-DK" sz="3200" b="1" dirty="0" smtClean="0">
              <a:solidFill>
                <a:srgbClr val="7030A0"/>
              </a:solidFill>
              <a:cs typeface="Arial" pitchFamily="34" charset="0"/>
            </a:endParaRPr>
          </a:p>
          <a:p>
            <a:pPr algn="ctr"/>
            <a:r>
              <a:rPr lang="da-DK" sz="3200" b="1" dirty="0" smtClean="0">
                <a:solidFill>
                  <a:srgbClr val="7030A0"/>
                </a:solidFill>
                <a:cs typeface="Arial" pitchFamily="34" charset="0"/>
              </a:rPr>
              <a:t>4.3 Retsvirkning ved fortrydelse</a:t>
            </a:r>
          </a:p>
        </p:txBody>
      </p:sp>
      <p:sp>
        <p:nvSpPr>
          <p:cNvPr id="3" name="Tekstboks 2"/>
          <p:cNvSpPr txBox="1"/>
          <p:nvPr/>
        </p:nvSpPr>
        <p:spPr>
          <a:xfrm>
            <a:off x="1179417" y="1012297"/>
            <a:ext cx="8244408" cy="5845703"/>
          </a:xfrm>
          <a:prstGeom prst="rect">
            <a:avLst/>
          </a:prstGeom>
          <a:noFill/>
        </p:spPr>
        <p:txBody>
          <a:bodyPr wrap="square" rtlCol="0">
            <a:spAutoFit/>
          </a:bodyPr>
          <a:lstStyle/>
          <a:p>
            <a:pPr>
              <a:lnSpc>
                <a:spcPct val="80000"/>
              </a:lnSpc>
            </a:pPr>
            <a:r>
              <a:rPr lang="da-DK" sz="3200" dirty="0" smtClean="0"/>
              <a:t>Ved tilbagetræden fra aftalen inden fortrydelses-fristens udløb, </a:t>
            </a:r>
            <a:r>
              <a:rPr lang="da-DK" sz="3200" b="1" dirty="0" smtClean="0"/>
              <a:t>bortfalder aftalen</a:t>
            </a:r>
            <a:r>
              <a:rPr lang="da-DK" sz="3200" dirty="0" smtClean="0"/>
              <a:t>, og:</a:t>
            </a:r>
          </a:p>
          <a:p>
            <a:pPr>
              <a:lnSpc>
                <a:spcPct val="80000"/>
              </a:lnSpc>
            </a:pPr>
            <a:endParaRPr lang="da-DK" dirty="0" smtClean="0"/>
          </a:p>
          <a:p>
            <a:pPr marL="266700" indent="-266700">
              <a:lnSpc>
                <a:spcPct val="80000"/>
              </a:lnSpc>
              <a:buFont typeface="Arial" pitchFamily="34" charset="0"/>
              <a:buChar char="•"/>
            </a:pPr>
            <a:r>
              <a:rPr lang="da-DK" sz="3200" dirty="0" smtClean="0"/>
              <a:t>Hver part </a:t>
            </a:r>
            <a:r>
              <a:rPr lang="da-DK" sz="3200" b="1" dirty="0" smtClean="0"/>
              <a:t>tilbageleverer</a:t>
            </a:r>
            <a:r>
              <a:rPr lang="da-DK" sz="3200" dirty="0" smtClean="0"/>
              <a:t> ydelse/modydelse.</a:t>
            </a:r>
          </a:p>
          <a:p>
            <a:pPr marL="266700" indent="-266700">
              <a:lnSpc>
                <a:spcPct val="80000"/>
              </a:lnSpc>
              <a:buFont typeface="Arial" pitchFamily="34" charset="0"/>
              <a:buChar char="•"/>
            </a:pPr>
            <a:r>
              <a:rPr lang="da-DK" sz="3200" dirty="0" smtClean="0"/>
              <a:t>Hvis forbrugeren har betalt helt eller delvis, skal det modtagne </a:t>
            </a:r>
            <a:r>
              <a:rPr lang="da-DK" sz="3200" b="1" dirty="0" smtClean="0"/>
              <a:t>tilbagebetales</a:t>
            </a:r>
            <a:r>
              <a:rPr lang="da-DK" sz="3200" dirty="0" smtClean="0"/>
              <a:t> til forbrugeren.</a:t>
            </a:r>
          </a:p>
          <a:p>
            <a:pPr marL="266700" indent="-266700">
              <a:lnSpc>
                <a:spcPct val="80000"/>
              </a:lnSpc>
              <a:buFont typeface="Arial" pitchFamily="34" charset="0"/>
              <a:buChar char="•"/>
            </a:pPr>
            <a:r>
              <a:rPr lang="da-DK" sz="3200" dirty="0" smtClean="0"/>
              <a:t>Tilbagebetaling skal ske snarest muligt og </a:t>
            </a:r>
            <a:r>
              <a:rPr lang="da-DK" sz="3200" b="1" dirty="0" smtClean="0"/>
              <a:t>senest 30 dage</a:t>
            </a:r>
            <a:r>
              <a:rPr lang="da-DK" sz="3200" dirty="0" smtClean="0"/>
              <a:t> efter, at den erhvervsdrivende har modtaget forbrugerens meddelelse om ophævelse.</a:t>
            </a:r>
          </a:p>
          <a:p>
            <a:pPr marL="266700" indent="-266700">
              <a:lnSpc>
                <a:spcPct val="80000"/>
              </a:lnSpc>
              <a:buFont typeface="Arial" pitchFamily="34" charset="0"/>
              <a:buChar char="•"/>
            </a:pPr>
            <a:r>
              <a:rPr lang="da-DK" sz="3200" dirty="0" smtClean="0"/>
              <a:t>Den erhvervsdrivende kan vente indtil varen er returneret eller indtil forbrugeren har dokumenteret at varen er tilbagesendt</a:t>
            </a:r>
          </a:p>
        </p:txBody>
      </p:sp>
    </p:spTree>
    <p:extLst>
      <p:ext uri="{BB962C8B-B14F-4D97-AF65-F5344CB8AC3E}">
        <p14:creationId xmlns:p14="http://schemas.microsoft.com/office/powerpoint/2010/main" val="1902172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0805"/>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 </a:t>
            </a:r>
          </a:p>
          <a:p>
            <a:pPr algn="ctr"/>
            <a:r>
              <a:rPr lang="da-DK" sz="3200" b="1" dirty="0" smtClean="0">
                <a:solidFill>
                  <a:srgbClr val="7030A0"/>
                </a:solidFill>
                <a:latin typeface="+mj-lt"/>
                <a:cs typeface="Arial" pitchFamily="34" charset="0"/>
              </a:rPr>
              <a:t>Oplysningspligt, FBL § 14</a:t>
            </a:r>
          </a:p>
        </p:txBody>
      </p:sp>
      <p:sp>
        <p:nvSpPr>
          <p:cNvPr id="3" name="Tekstboks 2"/>
          <p:cNvSpPr txBox="1"/>
          <p:nvPr/>
        </p:nvSpPr>
        <p:spPr>
          <a:xfrm>
            <a:off x="1259632" y="1268760"/>
            <a:ext cx="8172400" cy="4893647"/>
          </a:xfrm>
          <a:prstGeom prst="rect">
            <a:avLst/>
          </a:prstGeom>
          <a:noFill/>
        </p:spPr>
        <p:txBody>
          <a:bodyPr wrap="square" rtlCol="0">
            <a:spAutoFit/>
          </a:bodyPr>
          <a:lstStyle/>
          <a:p>
            <a:pPr lvl="0" fontAlgn="base"/>
            <a:r>
              <a:rPr lang="da-DK" sz="2400" dirty="0" smtClean="0"/>
              <a:t>Den erhvervsdrivende skal </a:t>
            </a:r>
            <a:r>
              <a:rPr lang="da-DK" sz="2400" b="1" dirty="0" smtClean="0"/>
              <a:t>bl.a. give oplysninger om: </a:t>
            </a:r>
          </a:p>
          <a:p>
            <a:pPr marL="723900" lvl="1" indent="-266700" fontAlgn="base">
              <a:buFont typeface="Arial" pitchFamily="34" charset="0"/>
              <a:buChar char="•"/>
            </a:pPr>
            <a:r>
              <a:rPr lang="da-DK" sz="2400" dirty="0" err="1" smtClean="0"/>
              <a:t>CVR-nummer</a:t>
            </a:r>
            <a:r>
              <a:rPr lang="da-DK" sz="2400" dirty="0" smtClean="0"/>
              <a:t>, eller andet relevant identifikationsnummer.</a:t>
            </a:r>
          </a:p>
          <a:p>
            <a:pPr marL="723900" lvl="1" indent="-266700" fontAlgn="base">
              <a:buFont typeface="Arial" pitchFamily="34" charset="0"/>
              <a:buChar char="•"/>
            </a:pPr>
            <a:r>
              <a:rPr lang="da-DK" sz="2400" dirty="0" smtClean="0"/>
              <a:t>Klageadgang og fremgangsmåden ved klage, herunder oplysning om en fysisk adresse.</a:t>
            </a:r>
          </a:p>
          <a:p>
            <a:pPr marL="723900" lvl="1" indent="-266700" fontAlgn="base">
              <a:buFont typeface="Arial" pitchFamily="34" charset="0"/>
              <a:buChar char="•"/>
            </a:pPr>
            <a:r>
              <a:rPr lang="da-DK" sz="2400" dirty="0" smtClean="0"/>
              <a:t>Fortrydelsesfristens begyndelsestidspunkt , varighed og betingelserne for og fremgangsmåden ved brug af fortrydelsesretten.</a:t>
            </a:r>
          </a:p>
          <a:p>
            <a:pPr marL="723900" lvl="1" indent="-266700" fontAlgn="base">
              <a:buFont typeface="Arial" pitchFamily="34" charset="0"/>
              <a:buChar char="•"/>
            </a:pPr>
            <a:r>
              <a:rPr lang="da-DK" sz="2400" dirty="0" smtClean="0"/>
              <a:t>Eventuelle særlige risici ved tjenesteydelsen som følge af ydelsens særlige karakter.</a:t>
            </a:r>
          </a:p>
          <a:p>
            <a:pPr marL="723900" lvl="1" indent="-266700" fontAlgn="base">
              <a:buFont typeface="Arial" pitchFamily="34" charset="0"/>
              <a:buChar char="•"/>
            </a:pPr>
            <a:r>
              <a:rPr lang="da-DK" sz="2400" dirty="0" smtClean="0"/>
              <a:t>En eventuel lovvalgs- eller værnetingsklausul i aftalen.</a:t>
            </a:r>
          </a:p>
          <a:p>
            <a:pPr fontAlgn="base"/>
            <a:r>
              <a:rPr lang="da-DK" sz="2400" dirty="0" smtClean="0"/>
              <a:t>Forbrugeren skal have oplysningerne på papir eller et andet </a:t>
            </a:r>
            <a:r>
              <a:rPr lang="da-DK" sz="2400" b="1" dirty="0" smtClean="0"/>
              <a:t>varigt medie. </a:t>
            </a:r>
          </a:p>
          <a:p>
            <a:pPr fontAlgn="base"/>
            <a:r>
              <a:rPr lang="da-DK" sz="2400" dirty="0" smtClean="0"/>
              <a:t>En manglende overholdelse af pligten, kan straffes med </a:t>
            </a:r>
            <a:r>
              <a:rPr lang="da-DK" sz="2400" b="1" dirty="0" smtClean="0"/>
              <a:t>bøde</a:t>
            </a:r>
            <a:r>
              <a:rPr lang="da-DK" sz="2400" dirty="0"/>
              <a:t>.</a:t>
            </a:r>
            <a:endParaRPr lang="da-DK" sz="2400" dirty="0" smtClean="0"/>
          </a:p>
        </p:txBody>
      </p:sp>
    </p:spTree>
    <p:extLst>
      <p:ext uri="{BB962C8B-B14F-4D97-AF65-F5344CB8AC3E}">
        <p14:creationId xmlns:p14="http://schemas.microsoft.com/office/powerpoint/2010/main" val="1410245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4.4 Fortrydelse - Fjernsalg af finansielle tjenesteydelser</a:t>
            </a:r>
          </a:p>
        </p:txBody>
      </p:sp>
      <p:sp>
        <p:nvSpPr>
          <p:cNvPr id="3" name="Tekstboks 2"/>
          <p:cNvSpPr txBox="1"/>
          <p:nvPr/>
        </p:nvSpPr>
        <p:spPr>
          <a:xfrm>
            <a:off x="971600" y="1340768"/>
            <a:ext cx="8172400" cy="5227073"/>
          </a:xfrm>
          <a:prstGeom prst="rect">
            <a:avLst/>
          </a:prstGeom>
          <a:noFill/>
        </p:spPr>
        <p:txBody>
          <a:bodyPr wrap="square" rtlCol="0">
            <a:spAutoFit/>
          </a:bodyPr>
          <a:lstStyle/>
          <a:p>
            <a:pPr>
              <a:lnSpc>
                <a:spcPct val="80000"/>
              </a:lnSpc>
            </a:pPr>
            <a:r>
              <a:rPr lang="da-DK" sz="2600" b="1" dirty="0" smtClean="0"/>
              <a:t>Finansiel tjenesteydelse:</a:t>
            </a:r>
          </a:p>
          <a:p>
            <a:pPr marL="266700" indent="-266700">
              <a:lnSpc>
                <a:spcPct val="80000"/>
              </a:lnSpc>
              <a:buFont typeface="Arial" pitchFamily="34" charset="0"/>
              <a:buChar char="•"/>
            </a:pPr>
            <a:r>
              <a:rPr lang="da-DK" sz="2600" dirty="0" smtClean="0"/>
              <a:t>Enhver tjeneste, der har karakter af bank-, kredit, forsikrings-, individuel pensions-, investerings- eller betalingstjenesteydelse. </a:t>
            </a:r>
          </a:p>
          <a:p>
            <a:pPr marL="266700" indent="-266700">
              <a:lnSpc>
                <a:spcPct val="80000"/>
              </a:lnSpc>
              <a:buFont typeface="Arial" pitchFamily="34" charset="0"/>
              <a:buChar char="•"/>
            </a:pPr>
            <a:endParaRPr lang="da-DK" sz="2600" dirty="0" smtClean="0"/>
          </a:p>
          <a:p>
            <a:pPr marL="266700" indent="-266700">
              <a:lnSpc>
                <a:spcPct val="80000"/>
              </a:lnSpc>
            </a:pPr>
            <a:r>
              <a:rPr lang="da-DK" sz="2600" b="1" dirty="0" smtClean="0"/>
              <a:t>Fortrydelsesfristen</a:t>
            </a:r>
          </a:p>
          <a:p>
            <a:pPr marL="266700" indent="-266700">
              <a:lnSpc>
                <a:spcPct val="80000"/>
              </a:lnSpc>
              <a:buFont typeface="Arial" pitchFamily="34" charset="0"/>
              <a:buChar char="•"/>
            </a:pPr>
            <a:r>
              <a:rPr lang="da-DK" sz="2600" b="1" dirty="0" smtClean="0"/>
              <a:t>14 dage </a:t>
            </a:r>
            <a:r>
              <a:rPr lang="da-DK" sz="2600" dirty="0" smtClean="0"/>
              <a:t>fra aftalens indgåelse, eller fra det tidspunkt forbrugeren har modtaget oplysning om fortrydelsesret.</a:t>
            </a:r>
          </a:p>
          <a:p>
            <a:pPr marL="266700" indent="-266700">
              <a:lnSpc>
                <a:spcPct val="80000"/>
              </a:lnSpc>
              <a:buFont typeface="Arial" pitchFamily="34" charset="0"/>
              <a:buChar char="•"/>
            </a:pPr>
            <a:r>
              <a:rPr lang="da-DK" sz="2600" b="1" dirty="0" smtClean="0"/>
              <a:t>30 dage </a:t>
            </a:r>
            <a:r>
              <a:rPr lang="da-DK" sz="2600" dirty="0" smtClean="0"/>
              <a:t>ved aftaler om individuel pensionsordning, FBL § 19, stk. 1. </a:t>
            </a:r>
          </a:p>
          <a:p>
            <a:pPr marL="266700" indent="-266700">
              <a:lnSpc>
                <a:spcPct val="80000"/>
              </a:lnSpc>
              <a:buFont typeface="Arial" pitchFamily="34" charset="0"/>
              <a:buChar char="•"/>
            </a:pPr>
            <a:endParaRPr lang="da-DK" sz="2600" dirty="0" smtClean="0"/>
          </a:p>
          <a:p>
            <a:pPr>
              <a:lnSpc>
                <a:spcPct val="80000"/>
              </a:lnSpc>
            </a:pPr>
            <a:r>
              <a:rPr lang="da-DK" sz="2600" b="1" dirty="0" smtClean="0"/>
              <a:t>Tilbagebetale</a:t>
            </a:r>
          </a:p>
          <a:p>
            <a:pPr>
              <a:lnSpc>
                <a:spcPct val="80000"/>
              </a:lnSpc>
              <a:buFont typeface="Arial" pitchFamily="34" charset="0"/>
              <a:buChar char="•"/>
            </a:pPr>
            <a:r>
              <a:rPr lang="da-DK" sz="2600" dirty="0" smtClean="0"/>
              <a:t>Den erhvervsdrivende skal tilbagebetale eventuelt modtagne beløb snarest mulig og inden 30 dage efter forbrugerens underretning om fortrydelse er kommet frem.</a:t>
            </a:r>
          </a:p>
        </p:txBody>
      </p:sp>
    </p:spTree>
    <p:extLst>
      <p:ext uri="{BB962C8B-B14F-4D97-AF65-F5344CB8AC3E}">
        <p14:creationId xmlns:p14="http://schemas.microsoft.com/office/powerpoint/2010/main" val="2484936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69801" y="116632"/>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a:t>
            </a:r>
          </a:p>
          <a:p>
            <a:pPr algn="ctr"/>
            <a:r>
              <a:rPr lang="da-DK" sz="3600" b="1" dirty="0" smtClean="0">
                <a:solidFill>
                  <a:srgbClr val="7030A0"/>
                </a:solidFill>
                <a:latin typeface="+mj-lt"/>
                <a:cs typeface="Arial" pitchFamily="34" charset="0"/>
              </a:rPr>
              <a:t>Fremgangsmåde ved fortrydelse</a:t>
            </a:r>
          </a:p>
        </p:txBody>
      </p:sp>
      <p:sp>
        <p:nvSpPr>
          <p:cNvPr id="3" name="Tekstboks 2"/>
          <p:cNvSpPr txBox="1"/>
          <p:nvPr/>
        </p:nvSpPr>
        <p:spPr>
          <a:xfrm>
            <a:off x="1115616" y="1484784"/>
            <a:ext cx="8178452" cy="4524315"/>
          </a:xfrm>
          <a:prstGeom prst="rect">
            <a:avLst/>
          </a:prstGeom>
          <a:noFill/>
        </p:spPr>
        <p:txBody>
          <a:bodyPr wrap="square" rtlCol="0">
            <a:spAutoFit/>
          </a:bodyPr>
          <a:lstStyle/>
          <a:p>
            <a:pPr marL="266700" indent="-266700">
              <a:buFont typeface="Arial" pitchFamily="34" charset="0"/>
              <a:buChar char="•"/>
            </a:pPr>
            <a:r>
              <a:rPr lang="da-DK" sz="3200" b="1" dirty="0" smtClean="0"/>
              <a:t>Underrette</a:t>
            </a:r>
            <a:r>
              <a:rPr lang="da-DK" sz="3200" dirty="0" smtClean="0"/>
              <a:t> den erhvervsdrivende om at forbrugeren vil bruge fortrydelsesretten. Underretning skal være afsendt inden udløb af fortrydelsesfristen.</a:t>
            </a:r>
          </a:p>
          <a:p>
            <a:pPr marL="266700" indent="-266700">
              <a:buFont typeface="Arial" pitchFamily="34" charset="0"/>
              <a:buChar char="•"/>
            </a:pPr>
            <a:r>
              <a:rPr lang="da-DK" sz="3200" dirty="0" smtClean="0"/>
              <a:t>Forbrugeren har bevisbyrden for at meddelelsen er sendt</a:t>
            </a:r>
          </a:p>
          <a:p>
            <a:pPr marL="266700" indent="-266700">
              <a:buFont typeface="Arial" pitchFamily="34" charset="0"/>
              <a:buChar char="•"/>
            </a:pPr>
            <a:r>
              <a:rPr lang="da-DK" sz="3200" dirty="0" smtClean="0"/>
              <a:t>Meddelelsen om forbrugerens fortrydelse, skal være utvetydig</a:t>
            </a:r>
            <a:r>
              <a:rPr lang="da-DK" sz="3200" b="1" dirty="0"/>
              <a:t> </a:t>
            </a:r>
            <a:r>
              <a:rPr lang="da-DK" sz="3200" b="1" dirty="0" smtClean="0"/>
              <a:t>– standardfortrydelsesformular</a:t>
            </a:r>
          </a:p>
        </p:txBody>
      </p:sp>
    </p:spTree>
    <p:extLst>
      <p:ext uri="{BB962C8B-B14F-4D97-AF65-F5344CB8AC3E}">
        <p14:creationId xmlns:p14="http://schemas.microsoft.com/office/powerpoint/2010/main" val="1473860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1" y="188640"/>
            <a:ext cx="8233816"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1259632" y="908720"/>
            <a:ext cx="8172400" cy="5435334"/>
          </a:xfrm>
          <a:prstGeom prst="rect">
            <a:avLst/>
          </a:prstGeom>
          <a:noFill/>
        </p:spPr>
        <p:txBody>
          <a:bodyPr wrap="square" rtlCol="0">
            <a:spAutoFit/>
          </a:bodyPr>
          <a:lstStyle/>
          <a:p>
            <a:pPr marL="266700" indent="-266700"/>
            <a:r>
              <a:rPr lang="da-DK" sz="2800" b="1" dirty="0" smtClean="0"/>
              <a:t>Urimelige aftaler kan tilsidesættes helt eller delvis</a:t>
            </a:r>
          </a:p>
          <a:p>
            <a:pPr marL="266700" indent="-266700"/>
            <a:r>
              <a:rPr lang="da-DK" sz="2800" b="1" dirty="0" smtClean="0"/>
              <a:t>Generelle </a:t>
            </a:r>
            <a:r>
              <a:rPr lang="da-DK" sz="2800" b="1" dirty="0"/>
              <a:t>betragtninger- </a:t>
            </a:r>
            <a:r>
              <a:rPr lang="da-DK" sz="2800" dirty="0"/>
              <a:t>vurdering:</a:t>
            </a:r>
          </a:p>
          <a:p>
            <a:pPr marL="266700" indent="-266700">
              <a:buFont typeface="Arial" pitchFamily="34" charset="0"/>
              <a:buChar char="•"/>
            </a:pPr>
            <a:r>
              <a:rPr lang="da-DK" sz="2800" dirty="0"/>
              <a:t>Stridende mod hæderlig forretningsskik, jf. § 38c, stk. 1. </a:t>
            </a:r>
          </a:p>
          <a:p>
            <a:pPr marL="266700" indent="-266700">
              <a:buFont typeface="Arial" pitchFamily="34" charset="0"/>
              <a:buChar char="•"/>
            </a:pPr>
            <a:r>
              <a:rPr lang="da-DK" sz="2800" dirty="0"/>
              <a:t>Redelig handlemåde.</a:t>
            </a:r>
          </a:p>
          <a:p>
            <a:pPr marL="266700" indent="-266700">
              <a:lnSpc>
                <a:spcPct val="80000"/>
              </a:lnSpc>
            </a:pPr>
            <a:endParaRPr lang="da-DK" sz="2800" b="1" dirty="0"/>
          </a:p>
          <a:p>
            <a:pPr marL="266700" indent="-266700">
              <a:lnSpc>
                <a:spcPct val="80000"/>
              </a:lnSpc>
            </a:pPr>
            <a:r>
              <a:rPr lang="da-DK" sz="2800" b="1" dirty="0" smtClean="0"/>
              <a:t>AFTL §§ 38a – 38 d – særligt kapitel om forbrugeraftaler:</a:t>
            </a:r>
          </a:p>
          <a:p>
            <a:pPr marL="266700" indent="-266700">
              <a:buFont typeface="Arial" pitchFamily="34" charset="0"/>
              <a:buChar char="•"/>
            </a:pPr>
            <a:r>
              <a:rPr lang="da-DK" sz="2800" dirty="0" smtClean="0"/>
              <a:t>Ved tvivl om indholdet af en forbrugeraftale, tolkes aftalen til fordel for forbrugeren.</a:t>
            </a:r>
          </a:p>
          <a:p>
            <a:pPr marL="266700" indent="-266700">
              <a:buFont typeface="Arial" pitchFamily="34" charset="0"/>
              <a:buChar char="•"/>
            </a:pPr>
            <a:r>
              <a:rPr lang="da-DK" sz="2800" dirty="0" smtClean="0"/>
              <a:t>Aftaler skal være udarbejdet på en klar og tydelig måde.</a:t>
            </a:r>
          </a:p>
          <a:p>
            <a:pPr marL="266700" indent="-266700">
              <a:buFont typeface="Arial" pitchFamily="34" charset="0"/>
              <a:buChar char="•"/>
            </a:pPr>
            <a:r>
              <a:rPr lang="da-DK" sz="2800" dirty="0" smtClean="0"/>
              <a:t>AFTL § 36 – redelig handlemåde.</a:t>
            </a:r>
          </a:p>
        </p:txBody>
      </p:sp>
    </p:spTree>
    <p:extLst>
      <p:ext uri="{BB962C8B-B14F-4D97-AF65-F5344CB8AC3E}">
        <p14:creationId xmlns:p14="http://schemas.microsoft.com/office/powerpoint/2010/main" val="799689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171056"/>
            <a:ext cx="8244408"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1331640" y="1340768"/>
            <a:ext cx="8172400" cy="3003899"/>
          </a:xfrm>
          <a:prstGeom prst="rect">
            <a:avLst/>
          </a:prstGeom>
          <a:noFill/>
        </p:spPr>
        <p:txBody>
          <a:bodyPr wrap="square" rtlCol="0">
            <a:spAutoFit/>
          </a:bodyPr>
          <a:lstStyle/>
          <a:p>
            <a:pPr marL="266700" indent="-266700">
              <a:lnSpc>
                <a:spcPct val="80000"/>
              </a:lnSpc>
            </a:pPr>
            <a:r>
              <a:rPr lang="da-DK" sz="3200" b="1" dirty="0" smtClean="0"/>
              <a:t>Løbende tjenesteydelser/abonnementer</a:t>
            </a:r>
          </a:p>
          <a:p>
            <a:pPr marL="266700" indent="-266700">
              <a:lnSpc>
                <a:spcPct val="80000"/>
              </a:lnSpc>
            </a:pPr>
            <a:r>
              <a:rPr lang="da-DK" sz="3200" dirty="0" smtClean="0"/>
              <a:t>En </a:t>
            </a:r>
            <a:r>
              <a:rPr lang="da-DK" sz="3200" dirty="0"/>
              <a:t>forbruger kan opsige en aftale om løbende levering af varer eller tjenesteydelser med </a:t>
            </a:r>
            <a:r>
              <a:rPr lang="da-DK" sz="3200" b="1" dirty="0"/>
              <a:t>1 måneds varsel</a:t>
            </a:r>
            <a:r>
              <a:rPr lang="da-DK" sz="3200" dirty="0"/>
              <a:t> til udgangen af en måned, når der er gået 5 måneder efter aftalens indgåelse, jf. FBL § 28, stk. 1, fx abonnementslignende aftaler.</a:t>
            </a:r>
          </a:p>
          <a:p>
            <a:pPr marL="266700" indent="-266700">
              <a:buFont typeface="Arial" pitchFamily="34" charset="0"/>
              <a:buChar char="•"/>
            </a:pPr>
            <a:endParaRPr lang="da-DK" sz="1000" dirty="0" smtClean="0"/>
          </a:p>
        </p:txBody>
      </p:sp>
    </p:spTree>
    <p:extLst>
      <p:ext uri="{BB962C8B-B14F-4D97-AF65-F5344CB8AC3E}">
        <p14:creationId xmlns:p14="http://schemas.microsoft.com/office/powerpoint/2010/main" val="3852255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1115616" y="1340768"/>
            <a:ext cx="8170682" cy="4832092"/>
          </a:xfrm>
          <a:prstGeom prst="rect">
            <a:avLst/>
          </a:prstGeom>
          <a:noFill/>
        </p:spPr>
        <p:txBody>
          <a:bodyPr wrap="square" rtlCol="0">
            <a:spAutoFit/>
          </a:bodyPr>
          <a:lstStyle/>
          <a:p>
            <a:r>
              <a:rPr lang="da-DK" sz="2800" b="1" dirty="0" smtClean="0">
                <a:cs typeface="Arial" pitchFamily="34" charset="0"/>
              </a:rPr>
              <a:t>Lovens formål: </a:t>
            </a:r>
            <a:endParaRPr lang="da-DK" sz="2800" dirty="0" smtClean="0">
              <a:cs typeface="Arial" pitchFamily="34" charset="0"/>
            </a:endParaRPr>
          </a:p>
          <a:p>
            <a:pPr marL="266700" indent="-266700">
              <a:buFont typeface="Arial" pitchFamily="34" charset="0"/>
              <a:buChar char="•"/>
            </a:pPr>
            <a:r>
              <a:rPr lang="da-DK" sz="2800" dirty="0" smtClean="0">
                <a:cs typeface="Arial" pitchFamily="34" charset="0"/>
              </a:rPr>
              <a:t>Beskyttelsespræceptiv – loven kan ikke fraviges til skade for forbrugeren, FBL § 33.</a:t>
            </a:r>
          </a:p>
          <a:p>
            <a:pPr marL="266700" indent="-266700"/>
            <a:r>
              <a:rPr lang="da-DK" sz="2800" b="1" dirty="0" smtClean="0">
                <a:cs typeface="Arial" pitchFamily="34" charset="0"/>
              </a:rPr>
              <a:t>Forbrugeraftale:</a:t>
            </a:r>
            <a:r>
              <a:rPr lang="da-DK" sz="2800" dirty="0" smtClean="0">
                <a:cs typeface="Arial" pitchFamily="34" charset="0"/>
              </a:rPr>
              <a:t> </a:t>
            </a:r>
            <a:r>
              <a:rPr lang="da-DK" sz="2800" dirty="0" smtClean="0"/>
              <a:t>Indgås mellem to parter, hvor den erhvervsdrivende indgår aftalen som led i sit erhverv, mens den anden part (forbrugeren) handler uden for sit erhverv, jf. FBL § 2, stk. 1.</a:t>
            </a:r>
          </a:p>
          <a:p>
            <a:pPr marL="266700" indent="-266700"/>
            <a:r>
              <a:rPr lang="da-DK" sz="2800" b="1" dirty="0" smtClean="0">
                <a:cs typeface="Arial" pitchFamily="34" charset="0"/>
              </a:rPr>
              <a:t>Erhvervsdrivende formidlere</a:t>
            </a:r>
            <a:r>
              <a:rPr lang="da-DK" sz="2800" dirty="0" smtClean="0">
                <a:cs typeface="Arial" pitchFamily="34" charset="0"/>
              </a:rPr>
              <a:t>: En erhvervsdrivende formidler, der skaber kontakt imellem private handlende, skal også overholde forbrugeraftaleloven – se sag om QXL (internet-auktionsudbyder), s. 114.</a:t>
            </a:r>
            <a:endParaRPr lang="da-DK" sz="2800" dirty="0" smtClean="0"/>
          </a:p>
        </p:txBody>
      </p:sp>
    </p:spTree>
    <p:extLst>
      <p:ext uri="{BB962C8B-B14F-4D97-AF65-F5344CB8AC3E}">
        <p14:creationId xmlns:p14="http://schemas.microsoft.com/office/powerpoint/2010/main" val="2569398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1187624" y="1484784"/>
            <a:ext cx="8098674" cy="4247317"/>
          </a:xfrm>
          <a:prstGeom prst="rect">
            <a:avLst/>
          </a:prstGeom>
          <a:noFill/>
        </p:spPr>
        <p:txBody>
          <a:bodyPr wrap="square" rtlCol="0">
            <a:spAutoFit/>
          </a:bodyPr>
          <a:lstStyle/>
          <a:p>
            <a:pPr marL="177800" indent="-177800"/>
            <a:r>
              <a:rPr lang="da-DK" sz="3000" b="1" dirty="0" smtClean="0">
                <a:cs typeface="Arial" pitchFamily="34" charset="0"/>
              </a:rPr>
              <a:t>Skærpede krav ved B2C </a:t>
            </a:r>
            <a:r>
              <a:rPr lang="da-DK" sz="3000" b="1" dirty="0" err="1" smtClean="0">
                <a:cs typeface="Arial" pitchFamily="34" charset="0"/>
              </a:rPr>
              <a:t>ift</a:t>
            </a:r>
            <a:r>
              <a:rPr lang="da-DK" sz="3000" b="1" dirty="0" smtClean="0">
                <a:cs typeface="Arial" pitchFamily="34" charset="0"/>
              </a:rPr>
              <a:t> B2B</a:t>
            </a:r>
            <a:r>
              <a:rPr lang="da-DK" sz="3000" dirty="0" smtClean="0">
                <a:cs typeface="Arial" pitchFamily="34" charset="0"/>
              </a:rPr>
              <a:t>: Virksomheder, der handler med forbrugere, skal overholde forbrugeraftaleloven.</a:t>
            </a:r>
          </a:p>
          <a:p>
            <a:pPr marL="177800" indent="-177800"/>
            <a:r>
              <a:rPr lang="da-DK" sz="3000" b="1" dirty="0" smtClean="0">
                <a:cs typeface="Arial" pitchFamily="34" charset="0"/>
              </a:rPr>
              <a:t>Bevisbyrde - aftaletype: </a:t>
            </a:r>
            <a:r>
              <a:rPr lang="da-DK" sz="3000" dirty="0" smtClean="0">
                <a:cs typeface="Arial" pitchFamily="34" charset="0"/>
              </a:rPr>
              <a:t>Den erhvervsdrivende, som påstår aftalen ikke er en forbrugeraftale, har bevisbyrden, jf. FBL § 2, stk. 2.</a:t>
            </a:r>
          </a:p>
          <a:p>
            <a:pPr marL="177800" indent="-177800"/>
            <a:r>
              <a:rPr lang="da-DK" sz="3000" b="1" dirty="0" smtClean="0">
                <a:cs typeface="Arial" pitchFamily="34" charset="0"/>
              </a:rPr>
              <a:t>Forbrugerombudsmanden(FOB): </a:t>
            </a:r>
            <a:r>
              <a:rPr lang="da-DK" sz="3000" dirty="0" smtClean="0">
                <a:cs typeface="Arial" pitchFamily="34" charset="0"/>
              </a:rPr>
              <a:t>Særligt FOB fører tilsyn med at forbrugeraftaleloven overholdes – se </a:t>
            </a:r>
            <a:r>
              <a:rPr lang="da-DK" sz="3000" dirty="0" smtClean="0">
                <a:cs typeface="Arial" pitchFamily="34" charset="0"/>
                <a:hlinkClick r:id="rId3"/>
              </a:rPr>
              <a:t>www.forbrug.dk</a:t>
            </a:r>
            <a:endParaRPr lang="da-DK" sz="3200" dirty="0" smtClean="0">
              <a:cs typeface="Arial" pitchFamily="34" charset="0"/>
            </a:endParaRPr>
          </a:p>
        </p:txBody>
      </p:sp>
    </p:spTree>
    <p:extLst>
      <p:ext uri="{BB962C8B-B14F-4D97-AF65-F5344CB8AC3E}">
        <p14:creationId xmlns:p14="http://schemas.microsoft.com/office/powerpoint/2010/main" val="2532057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89591" y="116632"/>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1259632" y="1196752"/>
            <a:ext cx="8098674" cy="5122429"/>
          </a:xfrm>
          <a:prstGeom prst="rect">
            <a:avLst/>
          </a:prstGeom>
          <a:noFill/>
        </p:spPr>
        <p:txBody>
          <a:bodyPr wrap="square" rtlCol="0">
            <a:spAutoFit/>
          </a:bodyPr>
          <a:lstStyle/>
          <a:p>
            <a:pPr>
              <a:lnSpc>
                <a:spcPct val="80000"/>
              </a:lnSpc>
            </a:pPr>
            <a:r>
              <a:rPr lang="da-DK" sz="2800" b="1" dirty="0" smtClean="0"/>
              <a:t>Forbud mod uanmodet telefonisk eller direkte  henvendelse </a:t>
            </a:r>
            <a:r>
              <a:rPr lang="da-DK" sz="2800" dirty="0" smtClean="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1400" b="1" dirty="0" smtClean="0"/>
          </a:p>
          <a:p>
            <a:pPr>
              <a:lnSpc>
                <a:spcPct val="80000"/>
              </a:lnSpc>
            </a:pPr>
            <a:r>
              <a:rPr lang="da-DK" sz="2800" b="1" dirty="0" smtClean="0"/>
              <a:t>Undtagelser: </a:t>
            </a:r>
            <a:r>
              <a:rPr lang="da-DK" sz="2800" dirty="0" smtClean="0"/>
              <a:t>FBL § 4, Stk. 2 – henvendelse må gerne ske hvis det handler om:</a:t>
            </a:r>
          </a:p>
          <a:p>
            <a:pPr marL="266700" indent="-266700">
              <a:lnSpc>
                <a:spcPct val="80000"/>
              </a:lnSpc>
              <a:buFont typeface="Arial" pitchFamily="34" charset="0"/>
              <a:buChar char="•"/>
            </a:pPr>
            <a:r>
              <a:rPr lang="da-DK" sz="2600" dirty="0" smtClean="0"/>
              <a:t>Bestilling af bøger,	</a:t>
            </a:r>
          </a:p>
          <a:p>
            <a:pPr marL="266700" indent="-266700">
              <a:lnSpc>
                <a:spcPct val="80000"/>
              </a:lnSpc>
              <a:buFont typeface="Arial" pitchFamily="34" charset="0"/>
              <a:buChar char="•"/>
            </a:pPr>
            <a:r>
              <a:rPr lang="da-DK" sz="2600" dirty="0" smtClean="0"/>
              <a:t>Tegning af abonnement på aviser, ugeblade og tidsskrifter</a:t>
            </a:r>
          </a:p>
          <a:p>
            <a:pPr marL="266700" indent="-266700">
              <a:lnSpc>
                <a:spcPct val="80000"/>
              </a:lnSpc>
              <a:buFont typeface="Arial" pitchFamily="34" charset="0"/>
              <a:buChar char="•"/>
            </a:pPr>
            <a:r>
              <a:rPr lang="da-DK" sz="2600" dirty="0" smtClean="0"/>
              <a:t>Formidling af forsikringsaftaler og	</a:t>
            </a:r>
          </a:p>
          <a:p>
            <a:pPr marL="266700" indent="-266700">
              <a:lnSpc>
                <a:spcPct val="80000"/>
              </a:lnSpc>
              <a:buFont typeface="Arial" pitchFamily="34" charset="0"/>
              <a:buChar char="•"/>
            </a:pPr>
            <a:r>
              <a:rPr lang="da-DK" sz="2600" dirty="0" smtClean="0"/>
              <a:t>Tegning af abonnement, der omfatter redningstjeneste eller sygetransport.</a:t>
            </a:r>
          </a:p>
          <a:p>
            <a:pPr marL="266700" indent="-266700">
              <a:lnSpc>
                <a:spcPct val="80000"/>
              </a:lnSpc>
              <a:buFont typeface="Arial" pitchFamily="34" charset="0"/>
              <a:buChar char="•"/>
            </a:pPr>
            <a:endParaRPr lang="da-DK" sz="1400" dirty="0" smtClean="0"/>
          </a:p>
        </p:txBody>
      </p:sp>
    </p:spTree>
    <p:extLst>
      <p:ext uri="{BB962C8B-B14F-4D97-AF65-F5344CB8AC3E}">
        <p14:creationId xmlns:p14="http://schemas.microsoft.com/office/powerpoint/2010/main" val="1993133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9983"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           ( telefonsalg)</a:t>
            </a:r>
          </a:p>
        </p:txBody>
      </p:sp>
      <p:sp>
        <p:nvSpPr>
          <p:cNvPr id="3" name="Tekstboks 2"/>
          <p:cNvSpPr txBox="1"/>
          <p:nvPr/>
        </p:nvSpPr>
        <p:spPr>
          <a:xfrm>
            <a:off x="1187624" y="1206972"/>
            <a:ext cx="8244408" cy="5404556"/>
          </a:xfrm>
          <a:prstGeom prst="rect">
            <a:avLst/>
          </a:prstGeom>
          <a:noFill/>
        </p:spPr>
        <p:txBody>
          <a:bodyPr wrap="square" rtlCol="0">
            <a:spAutoFit/>
          </a:bodyPr>
          <a:lstStyle/>
          <a:p>
            <a:pPr>
              <a:lnSpc>
                <a:spcPct val="80000"/>
              </a:lnSpc>
            </a:pPr>
            <a:r>
              <a:rPr lang="da-DK" sz="2600" dirty="0" smtClean="0"/>
              <a:t>Ved henvendelser omfattet af FBL § 4, Stk. 2, bestilling af bøger, abonnementer på aviser mv. skal forbrugeren ved hvert opkald have </a:t>
            </a:r>
            <a:r>
              <a:rPr lang="da-DK" sz="2600" b="1" dirty="0" smtClean="0"/>
              <a:t>oplysning om</a:t>
            </a:r>
            <a:r>
              <a:rPr lang="da-DK" sz="2600" dirty="0" smtClean="0"/>
              <a:t>:</a:t>
            </a:r>
          </a:p>
          <a:p>
            <a:pPr>
              <a:lnSpc>
                <a:spcPct val="80000"/>
              </a:lnSpc>
            </a:pPr>
            <a:endParaRPr lang="da-DK" sz="1000" dirty="0" smtClean="0"/>
          </a:p>
          <a:p>
            <a:pPr marL="266700" lvl="0" indent="-266700">
              <a:buFont typeface="Arial" pitchFamily="34" charset="0"/>
              <a:buChar char="•"/>
            </a:pPr>
            <a:r>
              <a:rPr lang="da-DK" sz="2400" dirty="0" smtClean="0"/>
              <a:t>Den erhvervsdrivendes identitet,</a:t>
            </a:r>
          </a:p>
          <a:p>
            <a:pPr marL="266700" lvl="0" indent="-266700">
              <a:buFont typeface="Arial" pitchFamily="34" charset="0"/>
              <a:buChar char="•"/>
            </a:pPr>
            <a:r>
              <a:rPr lang="da-DK" sz="2400" dirty="0" smtClean="0"/>
              <a:t>Navnet på den person, som forbrugeren er i kontakt med,</a:t>
            </a:r>
          </a:p>
          <a:p>
            <a:pPr marL="266700" lvl="0" indent="-266700">
              <a:buFont typeface="Arial" pitchFamily="34" charset="0"/>
              <a:buChar char="•"/>
            </a:pPr>
            <a:r>
              <a:rPr lang="da-DK" sz="2400" dirty="0" smtClean="0"/>
              <a:t>Telefonsælgerens forbindelse til den erhvervsdrivende, og</a:t>
            </a:r>
          </a:p>
          <a:p>
            <a:pPr marL="266700" lvl="0" indent="-266700">
              <a:buFont typeface="Arial" pitchFamily="34" charset="0"/>
              <a:buChar char="•"/>
            </a:pPr>
            <a:r>
              <a:rPr lang="da-DK" sz="2400" dirty="0" smtClean="0"/>
              <a:t>Det kommercielle formål med henvendelsen.</a:t>
            </a:r>
          </a:p>
          <a:p>
            <a:pPr marL="266700" lvl="0" indent="-266700">
              <a:buFont typeface="Arial" pitchFamily="34" charset="0"/>
              <a:buChar char="•"/>
            </a:pPr>
            <a:endParaRPr lang="da-DK" sz="1000" dirty="0" smtClean="0"/>
          </a:p>
          <a:p>
            <a:pPr lvl="0"/>
            <a:r>
              <a:rPr lang="da-DK" sz="2600" dirty="0" smtClean="0"/>
              <a:t>Virksomheden bør tjekke  </a:t>
            </a:r>
            <a:r>
              <a:rPr lang="da-DK" sz="2600" b="1" dirty="0" smtClean="0"/>
              <a:t>Robinson-listen</a:t>
            </a:r>
            <a:r>
              <a:rPr lang="da-DK" sz="2600" dirty="0" smtClean="0"/>
              <a:t> inden henvendelse</a:t>
            </a:r>
          </a:p>
          <a:p>
            <a:r>
              <a:rPr lang="da-DK" sz="2600" dirty="0" smtClean="0"/>
              <a:t>Derudover gælder </a:t>
            </a:r>
            <a:r>
              <a:rPr lang="da-DK" sz="2600" b="1" dirty="0" smtClean="0"/>
              <a:t>markedsføringslovens § 10, stk. 7</a:t>
            </a:r>
            <a:r>
              <a:rPr lang="da-DK" sz="2600" dirty="0" smtClean="0"/>
              <a:t>: Den erhvervsdrivende skal ved den første henvendelse til forbrugeren, oplyse om retten til at frabede sig uanmodede henvendelser fra den erhvervsdrivende i fremtiden. </a:t>
            </a:r>
            <a:endParaRPr lang="da-DK" sz="2800" dirty="0" smtClean="0"/>
          </a:p>
        </p:txBody>
      </p:sp>
    </p:spTree>
    <p:extLst>
      <p:ext uri="{BB962C8B-B14F-4D97-AF65-F5344CB8AC3E}">
        <p14:creationId xmlns:p14="http://schemas.microsoft.com/office/powerpoint/2010/main" val="1032446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648265" y="-99392"/>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1187624" y="1200329"/>
            <a:ext cx="8242690" cy="5226046"/>
          </a:xfrm>
          <a:prstGeom prst="rect">
            <a:avLst/>
          </a:prstGeom>
          <a:noFill/>
        </p:spPr>
        <p:txBody>
          <a:bodyPr wrap="square" rtlCol="0">
            <a:spAutoFit/>
          </a:bodyPr>
          <a:lstStyle/>
          <a:p>
            <a:pPr marL="177800" indent="-177800">
              <a:lnSpc>
                <a:spcPct val="80000"/>
              </a:lnSpc>
            </a:pPr>
            <a:r>
              <a:rPr lang="da-DK" sz="3200" b="1" dirty="0" smtClean="0"/>
              <a:t>Henvendelse må gerne ske:</a:t>
            </a:r>
          </a:p>
          <a:p>
            <a:pPr marL="266700" lvl="0" indent="-266700">
              <a:buFont typeface="Arial" pitchFamily="34" charset="0"/>
              <a:buChar char="•"/>
            </a:pPr>
            <a:r>
              <a:rPr lang="da-DK" sz="2800" dirty="0" smtClean="0"/>
              <a:t>På offentlige steder, hvortil der er almindelig adgang, fx gader, veje, pladser og andre steder som fx togstationer og restauranter.</a:t>
            </a:r>
          </a:p>
          <a:p>
            <a:pPr marL="266700" lvl="0" indent="-266700">
              <a:buFont typeface="Arial" pitchFamily="34" charset="0"/>
              <a:buChar char="•"/>
            </a:pPr>
            <a:r>
              <a:rPr lang="da-DK" sz="2800" dirty="0" smtClean="0"/>
              <a:t>Til virksomheder og offentlige institutioner, hvis henvendelse vedrører tilbud om bestilling af varer og ydelser, der anvendes i virksomheden/institutionen.</a:t>
            </a:r>
          </a:p>
          <a:p>
            <a:pPr marL="266700" lvl="0" indent="-266700">
              <a:buFont typeface="Arial" pitchFamily="34" charset="0"/>
              <a:buChar char="•"/>
            </a:pPr>
            <a:r>
              <a:rPr lang="da-DK" sz="2800" dirty="0" smtClean="0"/>
              <a:t>På bopælen, hvis det ikke har med erhvervsmæssigt salg at gøre, fx henvendelser vedrørende religion, indsamlinger til velgørende formål, salg af lodsedler, spørgsmål i forbindelse med markedsundersøgelser mv.</a:t>
            </a:r>
          </a:p>
        </p:txBody>
      </p:sp>
    </p:spTree>
    <p:extLst>
      <p:ext uri="{BB962C8B-B14F-4D97-AF65-F5344CB8AC3E}">
        <p14:creationId xmlns:p14="http://schemas.microsoft.com/office/powerpoint/2010/main" val="1430726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93908"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1205275" y="1628800"/>
            <a:ext cx="8170682" cy="4786951"/>
          </a:xfrm>
          <a:prstGeom prst="rect">
            <a:avLst/>
          </a:prstGeom>
          <a:noFill/>
        </p:spPr>
        <p:txBody>
          <a:bodyPr wrap="square" rtlCol="0">
            <a:spAutoFit/>
          </a:bodyPr>
          <a:lstStyle/>
          <a:p>
            <a:pPr marL="177800" indent="-177800">
              <a:lnSpc>
                <a:spcPct val="80000"/>
              </a:lnSpc>
            </a:pPr>
            <a:r>
              <a:rPr lang="da-DK" sz="3200" b="1" dirty="0" smtClean="0"/>
              <a:t>Aftalen er ugyldig: </a:t>
            </a:r>
            <a:r>
              <a:rPr lang="da-DK" sz="3200" dirty="0" smtClean="0"/>
              <a:t>Aftaler indgået i strid med FBL § 4 er ugyldig, jf. FBL § 5. </a:t>
            </a:r>
          </a:p>
          <a:p>
            <a:pPr marL="177800" indent="-177800">
              <a:lnSpc>
                <a:spcPct val="80000"/>
              </a:lnSpc>
            </a:pPr>
            <a:endParaRPr lang="da-DK" sz="1400" b="1" dirty="0" smtClean="0">
              <a:cs typeface="Arial" pitchFamily="34" charset="0"/>
            </a:endParaRPr>
          </a:p>
          <a:p>
            <a:pPr marL="177800" indent="-177800">
              <a:lnSpc>
                <a:spcPct val="80000"/>
              </a:lnSpc>
            </a:pPr>
            <a:r>
              <a:rPr lang="da-DK" sz="3200" b="1" dirty="0" smtClean="0">
                <a:cs typeface="Arial" pitchFamily="34" charset="0"/>
              </a:rPr>
              <a:t>Bødestraf:</a:t>
            </a:r>
            <a:r>
              <a:rPr lang="da-DK" sz="3200" dirty="0" smtClean="0">
                <a:cs typeface="Arial" pitchFamily="34" charset="0"/>
              </a:rPr>
              <a:t> Det kan være forbundet med bødestraf, for virksomheden, at handle i strid med forbrugeraftaleloven, jf. FBL § 34 - </a:t>
            </a:r>
            <a:r>
              <a:rPr lang="da-DK" sz="3200" dirty="0" smtClean="0"/>
              <a:t>se H&amp;M sag om opringninger på mobiltelefoner.</a:t>
            </a:r>
          </a:p>
          <a:p>
            <a:pPr marL="177800" indent="-177800">
              <a:lnSpc>
                <a:spcPct val="80000"/>
              </a:lnSpc>
            </a:pPr>
            <a:endParaRPr lang="da-DK" sz="1400" b="1" dirty="0" smtClean="0"/>
          </a:p>
          <a:p>
            <a:pPr marL="177800" indent="-177800">
              <a:lnSpc>
                <a:spcPct val="80000"/>
              </a:lnSpc>
            </a:pPr>
            <a:r>
              <a:rPr lang="da-DK" sz="3200" b="1" dirty="0" smtClean="0"/>
              <a:t>Robinson-listen:</a:t>
            </a:r>
            <a:r>
              <a:rPr lang="da-DK" sz="3200" dirty="0" smtClean="0"/>
              <a:t> 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19465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12984" y="-17140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Forbud mod negativ aftalebinding</a:t>
            </a:r>
          </a:p>
        </p:txBody>
      </p:sp>
      <p:sp>
        <p:nvSpPr>
          <p:cNvPr id="3" name="Tekstboks 2"/>
          <p:cNvSpPr txBox="1"/>
          <p:nvPr/>
        </p:nvSpPr>
        <p:spPr>
          <a:xfrm>
            <a:off x="1115616" y="1200329"/>
            <a:ext cx="8170682" cy="5238357"/>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En forbruger kan som udgangspunkt ikke blive bundet ved sin </a:t>
            </a:r>
            <a:r>
              <a:rPr lang="da-DK" sz="2900" b="1" dirty="0" smtClean="0"/>
              <a:t>passivitet</a:t>
            </a:r>
            <a:r>
              <a:rPr lang="da-DK" sz="2900" dirty="0" smtClean="0"/>
              <a:t>.</a:t>
            </a:r>
          </a:p>
          <a:p>
            <a:pPr marL="723900" lvl="2" indent="-266700">
              <a:lnSpc>
                <a:spcPct val="80000"/>
              </a:lnSpc>
              <a:buFont typeface="Arial" pitchFamily="34" charset="0"/>
              <a:buChar char="•"/>
            </a:pPr>
            <a:r>
              <a:rPr lang="da-DK" sz="2900" dirty="0" smtClean="0"/>
              <a:t>Ses særligt inden for TV/</a:t>
            </a:r>
            <a:r>
              <a:rPr lang="da-DK" sz="2900" dirty="0" err="1" smtClean="0"/>
              <a:t>sattelitaftaler</a:t>
            </a:r>
            <a:r>
              <a:rPr lang="da-DK" sz="2900" dirty="0" smtClean="0"/>
              <a:t>, IT/internetforbindelser, avis- og blad abonnementer</a:t>
            </a:r>
          </a:p>
          <a:p>
            <a:pPr marL="723900" lvl="2" indent="-266700">
              <a:lnSpc>
                <a:spcPct val="80000"/>
              </a:lnSpc>
              <a:buFont typeface="Arial" pitchFamily="34" charset="0"/>
              <a:buChar char="•"/>
            </a:pPr>
            <a:endParaRPr lang="da-DK" sz="1200" dirty="0" smtClean="0"/>
          </a:p>
          <a:p>
            <a:pPr marL="266700" indent="-266700">
              <a:lnSpc>
                <a:spcPct val="80000"/>
              </a:lnSpc>
              <a:buFont typeface="Arial" pitchFamily="34" charset="0"/>
              <a:buChar char="•"/>
            </a:pPr>
            <a:r>
              <a:rPr lang="da-DK" sz="2900" dirty="0" smtClean="0"/>
              <a:t>Hvis en forbruger modtager en vare fra en </a:t>
            </a:r>
            <a:r>
              <a:rPr lang="da-DK" sz="2900" dirty="0" err="1" smtClean="0"/>
              <a:t>virksom-hed</a:t>
            </a:r>
            <a:r>
              <a:rPr lang="da-DK" sz="2900" dirty="0" smtClean="0"/>
              <a:t>, som han </a:t>
            </a:r>
            <a:r>
              <a:rPr lang="da-DK" sz="2900" b="1" dirty="0" smtClean="0"/>
              <a:t>ikke har bestilt</a:t>
            </a:r>
            <a:r>
              <a:rPr lang="da-DK" sz="2900" dirty="0" smtClean="0"/>
              <a:t>, og det ikke skyldes en fejl, kan forbrugeren beholde varen uden at skulle betale.</a:t>
            </a:r>
          </a:p>
          <a:p>
            <a:pPr marL="266700" indent="-266700">
              <a:lnSpc>
                <a:spcPct val="80000"/>
              </a:lnSpc>
              <a:buFont typeface="Arial" pitchFamily="34" charset="0"/>
              <a:buChar char="•"/>
            </a:pPr>
            <a:r>
              <a:rPr lang="da-DK" sz="2900" dirty="0" smtClean="0"/>
              <a:t>Det samme gælder for tjenesteydelser/arbejde som en erhvervsdrivende udfører, uden at forbrugeren har bedt om det.</a:t>
            </a:r>
          </a:p>
          <a:p>
            <a:pPr marL="266700" indent="-266700">
              <a:lnSpc>
                <a:spcPct val="80000"/>
              </a:lnSpc>
              <a:buFont typeface="Arial" pitchFamily="34" charset="0"/>
              <a:buChar char="•"/>
            </a:pPr>
            <a:r>
              <a:rPr lang="da-DK" sz="2900" dirty="0" smtClean="0"/>
              <a:t>Området er tæt forbundet med princippet om </a:t>
            </a:r>
            <a:r>
              <a:rPr lang="da-DK" sz="2900" b="1" dirty="0" smtClean="0"/>
              <a:t>god markedsføringsskik</a:t>
            </a:r>
            <a:r>
              <a:rPr lang="da-DK" sz="2900" dirty="0"/>
              <a:t> </a:t>
            </a:r>
            <a:r>
              <a:rPr lang="da-DK" sz="2900" dirty="0" smtClean="0"/>
              <a:t>og </a:t>
            </a:r>
            <a:r>
              <a:rPr lang="da-DK" sz="2900" b="1" dirty="0" smtClean="0"/>
              <a:t>god erhvervsskik</a:t>
            </a:r>
          </a:p>
        </p:txBody>
      </p:sp>
    </p:spTree>
    <p:extLst>
      <p:ext uri="{BB962C8B-B14F-4D97-AF65-F5344CB8AC3E}">
        <p14:creationId xmlns:p14="http://schemas.microsoft.com/office/powerpoint/2010/main" val="2160090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1883</Words>
  <Application>Microsoft Office PowerPoint</Application>
  <PresentationFormat>Skærmshow (4:3)</PresentationFormat>
  <Paragraphs>192</Paragraphs>
  <Slides>25</Slides>
  <Notes>25</Notes>
  <HiddenSlides>0</HiddenSlides>
  <MMClips>0</MMClips>
  <ScaleCrop>false</ScaleCrop>
  <HeadingPairs>
    <vt:vector size="4" baseType="variant">
      <vt:variant>
        <vt:lpstr>Tema</vt:lpstr>
      </vt:variant>
      <vt:variant>
        <vt:i4>2</vt:i4>
      </vt:variant>
      <vt:variant>
        <vt:lpstr>Diastitler</vt:lpstr>
      </vt:variant>
      <vt:variant>
        <vt:i4>25</vt:i4>
      </vt:variant>
    </vt:vector>
  </HeadingPairs>
  <TitlesOfParts>
    <vt:vector size="27" baseType="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Peter Schmalz</cp:lastModifiedBy>
  <cp:revision>29</cp:revision>
  <dcterms:created xsi:type="dcterms:W3CDTF">2015-07-14T11:20:10Z</dcterms:created>
  <dcterms:modified xsi:type="dcterms:W3CDTF">2018-08-16T13:25:26Z</dcterms:modified>
</cp:coreProperties>
</file>