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21-08-2018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789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7964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8721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04009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73230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8626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25002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79946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91309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400439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514611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72318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037652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34897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086294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21-08-2018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21-08-2018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21-08-2018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331640" y="2276872"/>
            <a:ext cx="73437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17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Tingsretlige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konflikter – hvem har ret til aktivet?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5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7338"/>
            <a:ext cx="8002587" cy="3455987"/>
          </a:xfrm>
        </p:spPr>
        <p:txBody>
          <a:bodyPr/>
          <a:lstStyle/>
          <a:p>
            <a:r>
              <a:rPr lang="da-DK" dirty="0"/>
              <a:t>Konflikter mellem rettigheder over fast ejendom (tilbehør) og rettigheder over løsøre </a:t>
            </a:r>
            <a:r>
              <a:rPr lang="da-DK" sz="1800" dirty="0"/>
              <a:t>(Se skema afsnit 4)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Særskilte rettigheder over løsøre, skal aftales før løsøret kommer ind på ejendommen og sikringsakten skal foretages med det samme</a:t>
            </a:r>
          </a:p>
          <a:p>
            <a:pPr lvl="1"/>
            <a:r>
              <a:rPr lang="da-DK" dirty="0"/>
              <a:t>TL § 37 vinder altid over virksomhedspant</a:t>
            </a:r>
          </a:p>
          <a:p>
            <a:pPr lvl="1"/>
            <a:r>
              <a:rPr lang="da-DK" dirty="0"/>
              <a:t>Ingen særskilte rettigheder over løsøre omfattet af TL § 38</a:t>
            </a:r>
          </a:p>
        </p:txBody>
      </p:sp>
    </p:spTree>
    <p:extLst>
      <p:ext uri="{BB962C8B-B14F-4D97-AF65-F5344CB8AC3E}">
        <p14:creationId xmlns:p14="http://schemas.microsoft.com/office/powerpoint/2010/main" val="424798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Børsnoterede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25538"/>
            <a:ext cx="8002587" cy="3959225"/>
          </a:xfrm>
        </p:spPr>
        <p:txBody>
          <a:bodyPr/>
          <a:lstStyle/>
          <a:p>
            <a:r>
              <a:rPr lang="da-DK" sz="3000" dirty="0"/>
              <a:t>Konflikten mellem B og C skal løses efter </a:t>
            </a:r>
            <a:r>
              <a:rPr lang="da-DK" sz="3000" dirty="0" smtClean="0"/>
              <a:t>kapitalmarkedslovens § 184:</a:t>
            </a:r>
            <a:endParaRPr lang="da-DK" sz="3000" dirty="0"/>
          </a:p>
          <a:p>
            <a:pPr lvl="1"/>
            <a:r>
              <a:rPr lang="da-DK" sz="2600" b="1" dirty="0"/>
              <a:t>HR: Først i tid bedst i ret</a:t>
            </a:r>
            <a:r>
              <a:rPr lang="da-DK" sz="2600" dirty="0"/>
              <a:t> – B har indgået aftalen med A først </a:t>
            </a:r>
            <a:r>
              <a:rPr lang="da-DK" sz="2600" dirty="0" smtClean="0"/>
              <a:t>eller </a:t>
            </a:r>
            <a:r>
              <a:rPr lang="da-DK" sz="2600" dirty="0"/>
              <a:t>har først fået </a:t>
            </a:r>
            <a:r>
              <a:rPr lang="da-DK" sz="2600" dirty="0" smtClean="0"/>
              <a:t>foretaget udlæg og </a:t>
            </a:r>
            <a:r>
              <a:rPr lang="da-DK" sz="2600" dirty="0"/>
              <a:t>har derfor først fået rettighed over </a:t>
            </a:r>
            <a:r>
              <a:rPr lang="da-DK" sz="2600" dirty="0" smtClean="0"/>
              <a:t>værdipapiret</a:t>
            </a:r>
            <a:endParaRPr lang="da-DK" sz="2600" b="1" dirty="0"/>
          </a:p>
          <a:p>
            <a:pPr lvl="1"/>
            <a:r>
              <a:rPr lang="da-DK" sz="2600" b="1" dirty="0"/>
              <a:t>U: </a:t>
            </a:r>
            <a:r>
              <a:rPr lang="da-DK" sz="2600" dirty="0"/>
              <a:t>C kan fortrænge </a:t>
            </a:r>
            <a:r>
              <a:rPr lang="da-DK" sz="2600" dirty="0" err="1"/>
              <a:t>Bs</a:t>
            </a:r>
            <a:r>
              <a:rPr lang="da-DK" sz="2600" dirty="0"/>
              <a:t> ret hvis:</a:t>
            </a:r>
          </a:p>
          <a:p>
            <a:pPr lvl="2"/>
            <a:r>
              <a:rPr lang="da-DK" sz="2600" dirty="0"/>
              <a:t>B ikke har </a:t>
            </a:r>
            <a:r>
              <a:rPr lang="da-DK" sz="2600" dirty="0" smtClean="0"/>
              <a:t>registreret </a:t>
            </a:r>
            <a:r>
              <a:rPr lang="da-DK" sz="2600" dirty="0"/>
              <a:t>sin </a:t>
            </a:r>
            <a:r>
              <a:rPr lang="da-DK" sz="2600" dirty="0" smtClean="0"/>
              <a:t>ret i VP </a:t>
            </a:r>
            <a:r>
              <a:rPr lang="da-DK" sz="2600" dirty="0" err="1" smtClean="0"/>
              <a:t>securities</a:t>
            </a:r>
            <a:endParaRPr lang="da-DK" sz="2600" dirty="0"/>
          </a:p>
          <a:p>
            <a:pPr lvl="2"/>
            <a:r>
              <a:rPr lang="da-DK" sz="2600" dirty="0"/>
              <a:t>C har registreret sin ret i VP </a:t>
            </a:r>
            <a:r>
              <a:rPr lang="da-DK" sz="2600" dirty="0" err="1"/>
              <a:t>securities</a:t>
            </a:r>
            <a:endParaRPr lang="da-DK" sz="2600" dirty="0"/>
          </a:p>
          <a:p>
            <a:pPr lvl="2"/>
            <a:r>
              <a:rPr lang="da-DK" sz="2600" dirty="0" smtClean="0"/>
              <a:t>Hvis </a:t>
            </a:r>
            <a:r>
              <a:rPr lang="da-DK" sz="2600" dirty="0"/>
              <a:t>C er aftaleerhverver skal C være i god tro om Bs ret på tidspunktet for </a:t>
            </a:r>
            <a:r>
              <a:rPr lang="da-DK" sz="2600" dirty="0" smtClean="0"/>
              <a:t>registrering i VP </a:t>
            </a:r>
            <a:r>
              <a:rPr lang="da-DK" sz="2600" dirty="0" err="1" smtClean="0"/>
              <a:t>securities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366753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58913"/>
            <a:ext cx="8002587" cy="2519362"/>
          </a:xfrm>
        </p:spPr>
        <p:txBody>
          <a:bodyPr/>
          <a:lstStyle/>
          <a:p>
            <a:r>
              <a:rPr lang="da-DK" sz="2800" dirty="0"/>
              <a:t>Hvis B overdrager en rettighed over et aktiv til C. </a:t>
            </a:r>
          </a:p>
          <a:p>
            <a:r>
              <a:rPr lang="da-DK" sz="2800" dirty="0"/>
              <a:t>A havde oprindeligt rettigheden over aktivet og har en indsigelse mod </a:t>
            </a:r>
            <a:r>
              <a:rPr lang="da-DK" sz="2800" dirty="0" err="1"/>
              <a:t>Bs</a:t>
            </a:r>
            <a:r>
              <a:rPr lang="da-DK" sz="2800" dirty="0"/>
              <a:t> ret.</a:t>
            </a:r>
          </a:p>
          <a:p>
            <a:r>
              <a:rPr lang="da-DK" sz="2800" dirty="0"/>
              <a:t>Nu er konflikten om rettigheden mellem A og C </a:t>
            </a:r>
            <a:r>
              <a:rPr lang="da-DK" sz="1800" dirty="0"/>
              <a:t>(Se fig. </a:t>
            </a:r>
            <a:r>
              <a:rPr lang="da-DK" sz="1800" dirty="0" smtClean="0"/>
              <a:t>17.7</a:t>
            </a:r>
            <a:r>
              <a:rPr lang="da-DK" sz="1800" dirty="0"/>
              <a:t>)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xmlns="" id="{CE834889-4683-42DF-90C4-DCB0B93B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71" y="3782843"/>
            <a:ext cx="7182849" cy="2614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679950"/>
          </a:xfrm>
        </p:spPr>
        <p:txBody>
          <a:bodyPr/>
          <a:lstStyle/>
          <a:p>
            <a:r>
              <a:rPr lang="da-DK" sz="2400" b="1" dirty="0"/>
              <a:t>HR: </a:t>
            </a:r>
            <a:r>
              <a:rPr lang="da-DK" sz="2400" dirty="0"/>
              <a:t>Kan A gøre indsigelsen gældende overfor B, kan samme indsigelse gøres gældende overfor C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C kan fortrænge As ret, hvis:</a:t>
            </a:r>
          </a:p>
          <a:p>
            <a:pPr lvl="1"/>
            <a:r>
              <a:rPr lang="da-DK" sz="2400" dirty="0"/>
              <a:t>C er aftaleerhverver</a:t>
            </a:r>
          </a:p>
          <a:p>
            <a:pPr lvl="1"/>
            <a:r>
              <a:rPr lang="da-DK" sz="2400" dirty="0"/>
              <a:t>A har ikke foretaget sikringsakt fx  tinglyst indsigelsen</a:t>
            </a:r>
          </a:p>
          <a:p>
            <a:pPr lvl="1"/>
            <a:r>
              <a:rPr lang="da-DK" sz="2400" dirty="0"/>
              <a:t>C er i god tro om indsigelsen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As indsigelse er ikke en stærk ugyldighedsgrund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</p:txBody>
      </p:sp>
    </p:spTree>
    <p:extLst>
      <p:ext uri="{BB962C8B-B14F-4D97-AF65-F5344CB8AC3E}">
        <p14:creationId xmlns:p14="http://schemas.microsoft.com/office/powerpoint/2010/main" val="58512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70000"/>
            <a:ext cx="8002587" cy="4967288"/>
          </a:xfrm>
        </p:spPr>
        <p:txBody>
          <a:bodyPr/>
          <a:lstStyle/>
          <a:p>
            <a:r>
              <a:rPr lang="da-DK" sz="2800" dirty="0"/>
              <a:t>Konflikten mellem A og C løses efter TL § 27, stk. 1. </a:t>
            </a:r>
            <a:br>
              <a:rPr lang="da-DK" sz="2800" dirty="0"/>
            </a:br>
            <a:r>
              <a:rPr lang="da-DK" sz="2800" dirty="0"/>
              <a:t>C kan fortrænge As ret over ejendommen, hvis:</a:t>
            </a:r>
          </a:p>
          <a:p>
            <a:pPr lvl="2"/>
            <a:r>
              <a:rPr lang="da-DK" dirty="0"/>
              <a:t>Aftalen mellem A og B er tinglyst</a:t>
            </a:r>
          </a:p>
          <a:p>
            <a:pPr lvl="2"/>
            <a:r>
              <a:rPr lang="da-DK" dirty="0"/>
              <a:t>C er aftaleerhverver</a:t>
            </a:r>
          </a:p>
          <a:p>
            <a:pPr lvl="2"/>
            <a:r>
              <a:rPr lang="da-DK" dirty="0"/>
              <a:t>C har tinglyst sin ret</a:t>
            </a:r>
          </a:p>
          <a:p>
            <a:pPr lvl="2"/>
            <a:r>
              <a:rPr lang="da-DK" dirty="0"/>
              <a:t>C er i god tro om As ret på tidspunktet for anmeldelse til tinglysning</a:t>
            </a:r>
          </a:p>
          <a:p>
            <a:pPr lvl="2"/>
            <a:r>
              <a:rPr lang="da-DK" dirty="0"/>
              <a:t>As indsigelse ikke er en stærk ugyldighedsgrund, jf. TL § 27, stk. 2</a:t>
            </a:r>
          </a:p>
          <a:p>
            <a:r>
              <a:rPr lang="da-DK" sz="2800" dirty="0"/>
              <a:t>Hvis C mister sin ret til ejendommen efter TL § 27, stk. 2, kan han søge erstatning af staten, jf. TL § 31</a:t>
            </a:r>
          </a:p>
        </p:txBody>
      </p:sp>
    </p:spTree>
    <p:extLst>
      <p:ext uri="{BB962C8B-B14F-4D97-AF65-F5344CB8AC3E}">
        <p14:creationId xmlns:p14="http://schemas.microsoft.com/office/powerpoint/2010/main" val="203304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3600450"/>
          </a:xfrm>
        </p:spPr>
        <p:txBody>
          <a:bodyPr/>
          <a:lstStyle/>
          <a:p>
            <a:r>
              <a:rPr lang="da-DK" b="1" dirty="0"/>
              <a:t>HR: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lvl="1"/>
            <a:r>
              <a:rPr lang="da-DK" b="1" dirty="0"/>
              <a:t>U2: </a:t>
            </a:r>
            <a:r>
              <a:rPr lang="da-DK" dirty="0"/>
              <a:t>Hvis A har ejendomsforbehold i bilen men ikke tinglyst det, vil C fortrænge As ejendomsforbehold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8439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93838"/>
            <a:ext cx="8002587" cy="4022725"/>
          </a:xfrm>
        </p:spPr>
        <p:txBody>
          <a:bodyPr/>
          <a:lstStyle/>
          <a:p>
            <a:r>
              <a:rPr lang="da-DK" b="1"/>
              <a:t>HR</a:t>
            </a:r>
            <a:r>
              <a:rPr lang="da-DK" b="1" dirty="0"/>
              <a:t>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b="1" dirty="0"/>
              <a:t>Ejendomsforbehold</a:t>
            </a:r>
            <a:r>
              <a:rPr lang="da-DK" dirty="0"/>
              <a:t> i løsøre skal som udgangspunkt respekteres af senere rettighedshavere – selvom det ikke er tinglyst</a:t>
            </a:r>
          </a:p>
        </p:txBody>
      </p:sp>
    </p:spTree>
    <p:extLst>
      <p:ext uri="{BB962C8B-B14F-4D97-AF65-F5344CB8AC3E}">
        <p14:creationId xmlns:p14="http://schemas.microsoft.com/office/powerpoint/2010/main" val="3636447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Børsnoterede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70000"/>
            <a:ext cx="8002587" cy="4967288"/>
          </a:xfrm>
        </p:spPr>
        <p:txBody>
          <a:bodyPr/>
          <a:lstStyle/>
          <a:p>
            <a:r>
              <a:rPr lang="da-DK" sz="2800" dirty="0"/>
              <a:t>Konflikten mellem A og C løses efter </a:t>
            </a:r>
            <a:r>
              <a:rPr lang="da-DK" sz="2800" dirty="0" smtClean="0"/>
              <a:t>kapitalmarkedslovens § 186. 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/>
              <a:t>C kan fortrænge As ret over </a:t>
            </a:r>
            <a:r>
              <a:rPr lang="da-DK" sz="2800" dirty="0" smtClean="0"/>
              <a:t>værdipapiret, </a:t>
            </a:r>
            <a:r>
              <a:rPr lang="da-DK" sz="2800" dirty="0"/>
              <a:t>hvis:</a:t>
            </a:r>
          </a:p>
          <a:p>
            <a:pPr lvl="2"/>
            <a:r>
              <a:rPr lang="da-DK" dirty="0"/>
              <a:t>Aftalen mellem A og B er </a:t>
            </a:r>
            <a:r>
              <a:rPr lang="da-DK" dirty="0" smtClean="0"/>
              <a:t>registreret i VP </a:t>
            </a:r>
            <a:r>
              <a:rPr lang="da-DK" dirty="0" err="1" smtClean="0"/>
              <a:t>securities</a:t>
            </a:r>
            <a:endParaRPr lang="da-DK" dirty="0"/>
          </a:p>
          <a:p>
            <a:pPr lvl="2"/>
            <a:r>
              <a:rPr lang="da-DK" dirty="0"/>
              <a:t>C er aftaleerhverver</a:t>
            </a:r>
          </a:p>
          <a:p>
            <a:pPr lvl="2"/>
            <a:r>
              <a:rPr lang="da-DK" dirty="0"/>
              <a:t>C har </a:t>
            </a:r>
            <a:r>
              <a:rPr lang="da-DK" dirty="0" smtClean="0"/>
              <a:t>registreret </a:t>
            </a:r>
            <a:r>
              <a:rPr lang="da-DK" dirty="0"/>
              <a:t>sin </a:t>
            </a:r>
            <a:r>
              <a:rPr lang="da-DK" dirty="0" smtClean="0"/>
              <a:t>ret </a:t>
            </a:r>
            <a:r>
              <a:rPr lang="da-DK" dirty="0"/>
              <a:t>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C er i god tro om As ret på tidspunktet for registrering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As indsigelse ikke er en stærk </a:t>
            </a:r>
            <a:r>
              <a:rPr lang="da-DK" dirty="0" smtClean="0"/>
              <a:t>indsigelse (falsk, umyndig, voldelig tvang)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80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22920" y="5578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Tingsretlige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–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hvem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har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ret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aktivet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?</a:t>
            </a: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1242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</a:t>
            </a:r>
            <a:r>
              <a:rPr lang="da-DK" b="1" dirty="0" smtClean="0"/>
              <a:t>17 </a:t>
            </a:r>
            <a:r>
              <a:rPr lang="da-DK" b="1" dirty="0"/>
              <a:t>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Parter og forskellige rettighedskonflikter</a:t>
            </a:r>
          </a:p>
          <a:p>
            <a:pPr eaLnBrk="1" hangingPunct="1"/>
            <a:r>
              <a:rPr lang="da-DK" dirty="0"/>
              <a:t>Dobbeltoverdragelser</a:t>
            </a:r>
          </a:p>
          <a:p>
            <a:pPr lvl="1"/>
            <a:r>
              <a:rPr lang="da-DK" dirty="0"/>
              <a:t>Fast ejendom</a:t>
            </a:r>
          </a:p>
          <a:p>
            <a:pPr lvl="1"/>
            <a:r>
              <a:rPr lang="da-DK" dirty="0"/>
              <a:t>Bil</a:t>
            </a:r>
          </a:p>
          <a:p>
            <a:pPr lvl="1"/>
            <a:r>
              <a:rPr lang="da-DK" dirty="0"/>
              <a:t>Løsøre</a:t>
            </a:r>
          </a:p>
          <a:p>
            <a:pPr lvl="1"/>
            <a:r>
              <a:rPr lang="da-DK" dirty="0"/>
              <a:t>Børsnoterede værdipapirer</a:t>
            </a:r>
          </a:p>
          <a:p>
            <a:r>
              <a:rPr lang="da-DK" dirty="0"/>
              <a:t>Kædeoverdragelse</a:t>
            </a:r>
          </a:p>
        </p:txBody>
      </p:sp>
    </p:spTree>
    <p:extLst>
      <p:ext uri="{BB962C8B-B14F-4D97-AF65-F5344CB8AC3E}">
        <p14:creationId xmlns:p14="http://schemas.microsoft.com/office/powerpoint/2010/main" val="20103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341438"/>
            <a:ext cx="8004175" cy="3887787"/>
          </a:xfrm>
        </p:spPr>
        <p:txBody>
          <a:bodyPr/>
          <a:lstStyle/>
          <a:p>
            <a:r>
              <a:rPr lang="da-DK" sz="2400" b="1" dirty="0"/>
              <a:t>Aftaleerhverver</a:t>
            </a:r>
            <a:r>
              <a:rPr lang="da-DK" sz="2400" dirty="0"/>
              <a:t> har indgået en aftale om overdragelse af aktivet fx salg eller pantsætning</a:t>
            </a:r>
          </a:p>
          <a:p>
            <a:r>
              <a:rPr lang="da-DK" sz="2400" b="1" dirty="0"/>
              <a:t>Retsforfølgende kreditor</a:t>
            </a:r>
            <a:r>
              <a:rPr lang="da-DK" sz="2400" dirty="0"/>
              <a:t> tvinger sit krav igennem uden aftale fx udlæg</a:t>
            </a:r>
          </a:p>
          <a:p>
            <a:r>
              <a:rPr lang="da-DK" sz="2400" b="1" dirty="0"/>
              <a:t>Arv</a:t>
            </a:r>
            <a:r>
              <a:rPr lang="da-DK" sz="2400" dirty="0"/>
              <a:t>  - en arving er hverken aftaleerhverver eller retsforfølgende kreditor</a:t>
            </a:r>
          </a:p>
          <a:p>
            <a:r>
              <a:rPr lang="da-DK" sz="2400" b="1" dirty="0"/>
              <a:t>Lovbestemt pant</a:t>
            </a:r>
            <a:r>
              <a:rPr lang="da-DK" sz="2400" dirty="0"/>
              <a:t> er fx Skats førsteprioritet til ejendomsskat, jf. TL § 4</a:t>
            </a:r>
          </a:p>
          <a:p>
            <a:r>
              <a:rPr lang="da-DK" sz="2400" b="1" dirty="0"/>
              <a:t>Dobbeltoverdragelse</a:t>
            </a:r>
            <a:r>
              <a:rPr lang="da-DK" sz="2400" dirty="0"/>
              <a:t> – når samme rettighedshaver disponerer over samme ret mere end en gang</a:t>
            </a:r>
          </a:p>
          <a:p>
            <a:r>
              <a:rPr lang="da-DK" sz="2400" b="1" dirty="0"/>
              <a:t>Kædeoverdragelse </a:t>
            </a:r>
            <a:r>
              <a:rPr lang="da-DK" sz="2400" dirty="0"/>
              <a:t>– når rettigheden først overdrages til B, som overdrager den videre til C</a:t>
            </a:r>
          </a:p>
          <a:p>
            <a:endParaRPr lang="da-DK" sz="2800" dirty="0"/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23992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3743325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har ret til den pågældende rettighed i tilfælde af konflikt?</a:t>
            </a:r>
            <a:br>
              <a:rPr lang="da-DK" dirty="0"/>
            </a:br>
            <a:endParaRPr lang="da-DK" dirty="0"/>
          </a:p>
          <a:p>
            <a:pPr>
              <a:buFont typeface="Arial" charset="0"/>
              <a:buNone/>
            </a:pPr>
            <a:r>
              <a:rPr lang="da-DK" sz="2800" b="1" dirty="0"/>
              <a:t>Følgende skal afklares, før konflikten kan løses:</a:t>
            </a:r>
          </a:p>
          <a:p>
            <a:r>
              <a:rPr lang="da-DK" sz="2800" dirty="0"/>
              <a:t>Aktivtype</a:t>
            </a:r>
          </a:p>
          <a:p>
            <a:r>
              <a:rPr lang="da-DK" sz="2800" dirty="0"/>
              <a:t>Rettighedstype</a:t>
            </a:r>
          </a:p>
          <a:p>
            <a:r>
              <a:rPr lang="da-DK" sz="2800" dirty="0"/>
              <a:t>Sikringsakt</a:t>
            </a:r>
          </a:p>
          <a:p>
            <a:r>
              <a:rPr lang="da-DK" sz="2800" dirty="0"/>
              <a:t>Type af konflikt</a:t>
            </a:r>
          </a:p>
        </p:txBody>
      </p:sp>
    </p:spTree>
    <p:extLst>
      <p:ext uri="{BB962C8B-B14F-4D97-AF65-F5344CB8AC3E}">
        <p14:creationId xmlns:p14="http://schemas.microsoft.com/office/powerpoint/2010/main" val="427411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84288" y="1341438"/>
            <a:ext cx="7859712" cy="2303462"/>
          </a:xfrm>
        </p:spPr>
        <p:txBody>
          <a:bodyPr/>
          <a:lstStyle/>
          <a:p>
            <a:r>
              <a:rPr lang="da-DK" sz="2800" dirty="0"/>
              <a:t>Hvis en rettighedshaver (A) disponerer mere end en gang over den samme rettighed, er der en rettighedskonflikt mellem de to erhververe (B og C)</a:t>
            </a:r>
            <a:br>
              <a:rPr lang="da-DK" sz="2800" dirty="0"/>
            </a:br>
            <a:r>
              <a:rPr lang="da-DK" sz="1800" dirty="0"/>
              <a:t>(se fig. </a:t>
            </a:r>
            <a:r>
              <a:rPr lang="da-DK" sz="1800" dirty="0" smtClean="0"/>
              <a:t>17.2</a:t>
            </a:r>
            <a:r>
              <a:rPr lang="da-DK" sz="1800" dirty="0"/>
              <a:t>)</a:t>
            </a:r>
            <a:br>
              <a:rPr lang="da-DK" sz="1800" dirty="0"/>
            </a:br>
            <a:endParaRPr lang="da-DK" sz="1800" dirty="0"/>
          </a:p>
          <a:p>
            <a:pPr>
              <a:buFont typeface="Arial" charset="0"/>
              <a:buNone/>
            </a:pP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xmlns="" id="{DBD8E95B-B269-44EF-A1E2-2EA59C364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487" y="3501008"/>
            <a:ext cx="7220961" cy="2710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70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824413"/>
          </a:xfrm>
        </p:spPr>
        <p:txBody>
          <a:bodyPr/>
          <a:lstStyle/>
          <a:p>
            <a:r>
              <a:rPr lang="da-DK" sz="2400" b="1" dirty="0"/>
              <a:t>HR:</a:t>
            </a:r>
            <a:r>
              <a:rPr lang="da-DK" sz="2400" dirty="0"/>
              <a:t> </a:t>
            </a:r>
            <a:r>
              <a:rPr lang="da-DK" sz="2400" b="1" dirty="0"/>
              <a:t>Først i tid bedst i ret</a:t>
            </a:r>
            <a:r>
              <a:rPr lang="da-DK" sz="2400" dirty="0"/>
              <a:t> – B fik en rettighed over aktivet før C gjorde, og derfor har B som udgangspunkt bedst ret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b="1" dirty="0"/>
              <a:t>U:</a:t>
            </a:r>
            <a:r>
              <a:rPr lang="da-DK" sz="2400" dirty="0"/>
              <a:t> C kan fortrænge </a:t>
            </a:r>
            <a:r>
              <a:rPr lang="da-DK" sz="2400" dirty="0" err="1"/>
              <a:t>Bs</a:t>
            </a:r>
            <a:r>
              <a:rPr lang="da-DK" sz="2400" dirty="0"/>
              <a:t> ret, hvis:</a:t>
            </a:r>
          </a:p>
          <a:p>
            <a:pPr lvl="1"/>
            <a:r>
              <a:rPr lang="da-DK" sz="2400" dirty="0"/>
              <a:t>B ikke har foretaget sin sikringsakt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Er C aftaleerhverver, skal C være i god tro om </a:t>
            </a:r>
            <a:r>
              <a:rPr lang="da-DK" sz="2400" dirty="0" err="1"/>
              <a:t>Bs</a:t>
            </a:r>
            <a:r>
              <a:rPr lang="da-DK" sz="2400" dirty="0"/>
              <a:t> ret på det tidspunkt han foretager sikringsakten	</a:t>
            </a:r>
          </a:p>
          <a:p>
            <a:pPr marL="5715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  <a:p>
            <a:pPr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01423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25538"/>
            <a:ext cx="8002587" cy="3959225"/>
          </a:xfrm>
        </p:spPr>
        <p:txBody>
          <a:bodyPr/>
          <a:lstStyle/>
          <a:p>
            <a:r>
              <a:rPr lang="da-DK" sz="3000" dirty="0"/>
              <a:t>Konflikten mellem B og C skal løses efter TL § 1, stk. 2</a:t>
            </a:r>
            <a:r>
              <a:rPr lang="da-DK" sz="1600" dirty="0"/>
              <a:t>(se fig. </a:t>
            </a:r>
            <a:r>
              <a:rPr lang="da-DK" sz="1600" dirty="0" smtClean="0"/>
              <a:t>17.3</a:t>
            </a:r>
            <a:r>
              <a:rPr lang="da-DK" sz="1600" dirty="0"/>
              <a:t>)</a:t>
            </a:r>
            <a:r>
              <a:rPr lang="da-DK" sz="3000" dirty="0"/>
              <a:t>:</a:t>
            </a:r>
          </a:p>
          <a:p>
            <a:pPr lvl="1"/>
            <a:r>
              <a:rPr lang="da-DK" sz="2600" b="1" dirty="0"/>
              <a:t>HR: Først i tid bedst i ret</a:t>
            </a:r>
            <a:r>
              <a:rPr lang="da-DK" sz="2600" dirty="0"/>
              <a:t> – B har indgået aftalen med A først og har derfor først fået rettighed over ejendommen</a:t>
            </a:r>
            <a:endParaRPr lang="da-DK" sz="2600" b="1" dirty="0"/>
          </a:p>
          <a:p>
            <a:pPr lvl="1"/>
            <a:r>
              <a:rPr lang="da-DK" sz="2600" b="1" dirty="0"/>
              <a:t>U: </a:t>
            </a:r>
            <a:r>
              <a:rPr lang="da-DK" sz="2600" dirty="0"/>
              <a:t>C kan fortrænge </a:t>
            </a:r>
            <a:r>
              <a:rPr lang="da-DK" sz="2600" dirty="0" err="1"/>
              <a:t>Bs</a:t>
            </a:r>
            <a:r>
              <a:rPr lang="da-DK" sz="2600" dirty="0"/>
              <a:t> ret hvis:</a:t>
            </a:r>
          </a:p>
          <a:p>
            <a:pPr lvl="2"/>
            <a:r>
              <a:rPr lang="da-DK" sz="2600" dirty="0"/>
              <a:t>B ikke har tinglyst sin ret</a:t>
            </a:r>
          </a:p>
          <a:p>
            <a:pPr lvl="2"/>
            <a:r>
              <a:rPr lang="da-DK" sz="2600" dirty="0"/>
              <a:t>C har tinglyst sin ret</a:t>
            </a:r>
          </a:p>
          <a:p>
            <a:pPr lvl="2"/>
            <a:r>
              <a:rPr lang="da-DK" sz="2600" dirty="0"/>
              <a:t>Hvis C er aftaleerhverver skal C være i god tro om </a:t>
            </a:r>
            <a:r>
              <a:rPr lang="da-DK" sz="2600" dirty="0" err="1"/>
              <a:t>Bs</a:t>
            </a:r>
            <a:r>
              <a:rPr lang="da-DK" sz="2600" dirty="0"/>
              <a:t> ret på tidspunktet for anmeldelse til tinglysning</a:t>
            </a:r>
          </a:p>
        </p:txBody>
      </p:sp>
    </p:spTree>
    <p:extLst>
      <p:ext uri="{BB962C8B-B14F-4D97-AF65-F5344CB8AC3E}">
        <p14:creationId xmlns:p14="http://schemas.microsoft.com/office/powerpoint/2010/main" val="7274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dirty="0"/>
              <a:t>Konflikten mellem B og C skal løses afhængig af, om parterne er køber, panthaver/ har ejendomsforbehold eller er udlægshaver</a:t>
            </a:r>
          </a:p>
          <a:p>
            <a:pPr lvl="1"/>
            <a:r>
              <a:rPr lang="da-DK" dirty="0"/>
              <a:t>C kan fortrænge </a:t>
            </a:r>
            <a:r>
              <a:rPr lang="da-DK" dirty="0" err="1"/>
              <a:t>Bs</a:t>
            </a:r>
            <a:r>
              <a:rPr lang="da-DK" dirty="0"/>
              <a:t> ret:</a:t>
            </a:r>
          </a:p>
          <a:p>
            <a:pPr lvl="2"/>
            <a:r>
              <a:rPr lang="da-DK" dirty="0"/>
              <a:t>Som køber, hvis C får udleveret bilen først i god tro</a:t>
            </a:r>
            <a:r>
              <a:rPr lang="da-DK" sz="2200" dirty="0"/>
              <a:t> </a:t>
            </a:r>
            <a:r>
              <a:rPr lang="da-DK" sz="1800" dirty="0"/>
              <a:t>(se fig. </a:t>
            </a:r>
            <a:r>
              <a:rPr lang="da-DK" sz="1800" dirty="0" smtClean="0"/>
              <a:t>17.4</a:t>
            </a:r>
            <a:r>
              <a:rPr lang="da-DK" sz="1800" dirty="0"/>
              <a:t>)</a:t>
            </a:r>
          </a:p>
          <a:p>
            <a:pPr lvl="2"/>
            <a:r>
              <a:rPr lang="da-DK" dirty="0"/>
              <a:t>Som panthaver eller indehaver af ejendomsforbehold, hvis C først har tinglyst rettigheden i Bilbogen i god tro om Bs ret </a:t>
            </a:r>
            <a:r>
              <a:rPr lang="da-DK" sz="1800" dirty="0"/>
              <a:t>(Se fig. </a:t>
            </a:r>
            <a:r>
              <a:rPr lang="da-DK" sz="1800" dirty="0" smtClean="0"/>
              <a:t>17.5</a:t>
            </a:r>
            <a:r>
              <a:rPr lang="da-DK" sz="1800" dirty="0"/>
              <a:t>)</a:t>
            </a:r>
            <a:endParaRPr lang="da-DK" dirty="0"/>
          </a:p>
          <a:p>
            <a:pPr lvl="2"/>
            <a:r>
              <a:rPr lang="da-DK" dirty="0"/>
              <a:t>Som udlægshaver, hvis C først har tinglyst rettigheden i Bilbogen</a:t>
            </a:r>
          </a:p>
        </p:txBody>
      </p:sp>
    </p:spTree>
    <p:extLst>
      <p:ext uri="{BB962C8B-B14F-4D97-AF65-F5344CB8AC3E}">
        <p14:creationId xmlns:p14="http://schemas.microsoft.com/office/powerpoint/2010/main" val="150754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279525"/>
            <a:ext cx="8004175" cy="4957763"/>
          </a:xfrm>
        </p:spPr>
        <p:txBody>
          <a:bodyPr/>
          <a:lstStyle/>
          <a:p>
            <a:r>
              <a:rPr lang="da-DK" sz="2800" b="1" dirty="0"/>
              <a:t>HR: Først i tid bedst i ret</a:t>
            </a:r>
            <a:endParaRPr lang="da-DK" sz="2800" dirty="0"/>
          </a:p>
          <a:p>
            <a:pPr lvl="1"/>
            <a:r>
              <a:rPr lang="da-DK" sz="2000" b="1" dirty="0"/>
              <a:t>U:</a:t>
            </a:r>
            <a:r>
              <a:rPr lang="da-DK" sz="2000" dirty="0"/>
              <a:t> Pant skal tinglyses for at være beskyttet mod senere rettigheder, jf. TL § 47</a:t>
            </a:r>
          </a:p>
          <a:p>
            <a:pPr lvl="1"/>
            <a:r>
              <a:rPr lang="da-DK" sz="2000" dirty="0"/>
              <a:t>Udlæg er beskyttet uden tinglysning</a:t>
            </a:r>
          </a:p>
          <a:p>
            <a:pPr lvl="1"/>
            <a:r>
              <a:rPr lang="da-DK" sz="2000" dirty="0"/>
              <a:t>Særskilte rettigheder over løsøre skal tinglyses før det kommer ind i virksomheden, hvis der også er givet flydende pant i virksomhedens aktiver</a:t>
            </a:r>
          </a:p>
          <a:p>
            <a:pPr lvl="1"/>
            <a:r>
              <a:rPr lang="da-DK" sz="2000" dirty="0"/>
              <a:t>Køber af aktiver, som er omfattet af flydende pant, kan fortrænge panthavers ret, hvis han er i god tro om panthavers ret</a:t>
            </a:r>
          </a:p>
          <a:p>
            <a:pPr lvl="1"/>
            <a:r>
              <a:rPr lang="da-DK" sz="2000" dirty="0"/>
              <a:t>Udlæg fortrænger virksomhedspant, hvis udlægshaver har sendt meddelelse til panthaver inden tre dage.</a:t>
            </a:r>
          </a:p>
        </p:txBody>
      </p:sp>
    </p:spTree>
    <p:extLst>
      <p:ext uri="{BB962C8B-B14F-4D97-AF65-F5344CB8AC3E}">
        <p14:creationId xmlns:p14="http://schemas.microsoft.com/office/powerpoint/2010/main" val="102272289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918</Words>
  <Application>Microsoft Office PowerPoint</Application>
  <PresentationFormat>Skærmshow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17</vt:i4>
      </vt:variant>
    </vt:vector>
  </HeadingPairs>
  <TitlesOfParts>
    <vt:vector size="1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24</cp:revision>
  <dcterms:created xsi:type="dcterms:W3CDTF">2015-07-14T11:20:10Z</dcterms:created>
  <dcterms:modified xsi:type="dcterms:W3CDTF">2018-08-21T10:05:54Z</dcterms:modified>
</cp:coreProperties>
</file>