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9" r:id="rId15"/>
    <p:sldId id="270" r:id="rId16"/>
    <p:sldId id="274" r:id="rId17"/>
    <p:sldId id="271" r:id="rId18"/>
    <p:sldId id="272" r:id="rId19"/>
    <p:sldId id="276" r:id="rId20"/>
    <p:sldId id="277" r:id="rId2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78" y="-11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08-01-2019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08-01-2019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08-01-2019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08-01-2019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08-01-2019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92030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6426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5707862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4826800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697585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150762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ERHVERVSRET – Finans –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58"/>
          <a:stretch/>
        </p:blipFill>
        <p:spPr bwMode="auto">
          <a:xfrm>
            <a:off x="-33859" y="-12948"/>
            <a:ext cx="1152525" cy="688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8408283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607329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3921279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2058724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1515922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3887053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6160949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8451674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599858"/>
      </p:ext>
    </p:extLst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691752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08-01-2019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08-01-2019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08-01-2019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08-01-2019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08-01-2019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08-01-2019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08-01-2019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08-01-2019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08-01-2019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08-01-2019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08-01-2019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08-01-2019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08-01-2019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08-01-2019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08-01-2019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>
            <a:spLocks noChangeArrowheads="1"/>
          </p:cNvSpPr>
          <p:nvPr/>
        </p:nvSpPr>
        <p:spPr bwMode="auto">
          <a:xfrm>
            <a:off x="1063625" y="2228850"/>
            <a:ext cx="73437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Kapitel </a:t>
            </a: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19</a:t>
            </a:r>
            <a:endParaRPr lang="da-DK" sz="3600" b="1" dirty="0">
              <a:solidFill>
                <a:schemeClr val="accent1">
                  <a:lumMod val="75000"/>
                </a:schemeClr>
              </a:solidFill>
              <a:cs typeface="Arial" charset="0"/>
            </a:endParaRP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Rådgiveransvar</a:t>
            </a:r>
            <a:endParaRPr lang="da-DK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299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78904" y="-273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Erstatning for dårlig rådgivning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39825" y="1123950"/>
            <a:ext cx="8004175" cy="48244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sz="2400" b="1" dirty="0"/>
              <a:t>Årsagsforbindelse og påregnelighed</a:t>
            </a:r>
          </a:p>
          <a:p>
            <a:pPr eaLnBrk="1" hangingPunct="1"/>
            <a:r>
              <a:rPr lang="da-DK" sz="2400" dirty="0"/>
              <a:t>Der skal være sammenhæng mellem den mangelfulde rådgivning og det økonomiske tab</a:t>
            </a:r>
          </a:p>
          <a:p>
            <a:pPr eaLnBrk="1" hangingPunct="1"/>
            <a:r>
              <a:rPr lang="da-DK" sz="2400" dirty="0"/>
              <a:t>Det skal være muligt for rådgiveren at forudse det økonomiske tab</a:t>
            </a:r>
          </a:p>
          <a:p>
            <a:pPr eaLnBrk="1" hangingPunct="1">
              <a:buFont typeface="Arial" charset="0"/>
              <a:buNone/>
            </a:pPr>
            <a:r>
              <a:rPr lang="da-DK" sz="2400" b="1" dirty="0"/>
              <a:t>Ansvarsfrihedsgrunde</a:t>
            </a:r>
          </a:p>
          <a:p>
            <a:pPr eaLnBrk="1" hangingPunct="1"/>
            <a:r>
              <a:rPr lang="da-DK" sz="2400" dirty="0"/>
              <a:t>Hvis kunden udviser egen skyld kan erstatningen nedsættes eller bortfalde</a:t>
            </a:r>
          </a:p>
          <a:p>
            <a:pPr eaLnBrk="1" hangingPunct="1"/>
            <a:r>
              <a:rPr lang="da-DK" sz="2400" dirty="0"/>
              <a:t>Fx hvis kunden let kunne have set en regnefejl, ikke har kontrolleret kontoudtog eller udtrykkeligt har bedt om den mest risikofyldte investering</a:t>
            </a:r>
          </a:p>
        </p:txBody>
      </p:sp>
    </p:spTree>
    <p:extLst>
      <p:ext uri="{BB962C8B-B14F-4D97-AF65-F5344CB8AC3E}">
        <p14:creationId xmlns:p14="http://schemas.microsoft.com/office/powerpoint/2010/main" val="2282693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55576" y="4487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 God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skik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979488"/>
            <a:ext cx="8002587" cy="5186362"/>
          </a:xfrm>
        </p:spPr>
        <p:txBody>
          <a:bodyPr/>
          <a:lstStyle/>
          <a:p>
            <a:pPr eaLnBrk="1" hangingPunct="1"/>
            <a:r>
              <a:rPr lang="da-DK" sz="2600" dirty="0"/>
              <a:t>Bekendtgørelse nr. 330  af 7. april 2016 om god skik for finansielle virksomheder</a:t>
            </a:r>
          </a:p>
          <a:p>
            <a:pPr eaLnBrk="1" hangingPunct="1"/>
            <a:r>
              <a:rPr lang="da-DK" sz="2600" dirty="0"/>
              <a:t>Beskytter primært forbrugere</a:t>
            </a:r>
          </a:p>
          <a:p>
            <a:pPr eaLnBrk="1" hangingPunct="1"/>
            <a:r>
              <a:rPr lang="da-DK" sz="2600" dirty="0"/>
              <a:t>Virksomheden skal handle redeligt og loyalt overfor sine kunder i overensstemmelse med god forretningsskik</a:t>
            </a:r>
          </a:p>
          <a:p>
            <a:pPr eaLnBrk="1" hangingPunct="1"/>
            <a:r>
              <a:rPr lang="da-DK" sz="2600" dirty="0"/>
              <a:t>Alle væsentlige aftaler skal indgås på papir eller andet varigt medie, jf. Bek. § 6</a:t>
            </a:r>
          </a:p>
          <a:p>
            <a:pPr eaLnBrk="1" hangingPunct="1"/>
            <a:r>
              <a:rPr lang="da-DK" sz="2600" dirty="0"/>
              <a:t>Krav til rådgivning er beskrevet i Bek. § 8 ff.</a:t>
            </a:r>
          </a:p>
          <a:p>
            <a:pPr eaLnBrk="1" hangingPunct="1"/>
            <a:r>
              <a:rPr lang="da-DK" sz="2600" dirty="0"/>
              <a:t>Rådgivning skal bl.a. tage udgangspunkt i den enkelte kunde – ”kend din kunde”</a:t>
            </a:r>
          </a:p>
          <a:p>
            <a:pPr eaLnBrk="1" hangingPunct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83557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-273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 God skik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764704"/>
            <a:ext cx="8002587" cy="49688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 smtClean="0"/>
              <a:t>Særligt for boligkreditaftaler/boliglån:</a:t>
            </a:r>
            <a:endParaRPr lang="da-DK" b="1" dirty="0"/>
          </a:p>
          <a:p>
            <a:pPr eaLnBrk="1" hangingPunct="1"/>
            <a:r>
              <a:rPr lang="da-DK" sz="2400" dirty="0" smtClean="0"/>
              <a:t>Her gælder bekendtgørelse nr. 1581 af 17.12.2018 </a:t>
            </a:r>
            <a:r>
              <a:rPr lang="da-DK" sz="2400" dirty="0"/>
              <a:t>om </a:t>
            </a:r>
            <a:r>
              <a:rPr lang="da-DK" sz="2400" b="1" dirty="0"/>
              <a:t>god skik for </a:t>
            </a:r>
            <a:r>
              <a:rPr lang="da-DK" sz="2400" b="1" dirty="0" smtClean="0"/>
              <a:t>boligkredit</a:t>
            </a:r>
          </a:p>
          <a:p>
            <a:pPr eaLnBrk="1" hangingPunct="1"/>
            <a:r>
              <a:rPr lang="da-DK" sz="2400" dirty="0" smtClean="0"/>
              <a:t>Den finansielle virksomhed er omfattet af reglerne, hvis den yder lån til en forbruger mod pant i fast ejendom og andelsbolig</a:t>
            </a:r>
          </a:p>
          <a:p>
            <a:pPr eaLnBrk="1" hangingPunct="1"/>
            <a:r>
              <a:rPr lang="da-DK" sz="2400" dirty="0" smtClean="0"/>
              <a:t>Ved </a:t>
            </a:r>
            <a:r>
              <a:rPr lang="da-DK" sz="2400" b="1" dirty="0" smtClean="0"/>
              <a:t>boligrådgivning</a:t>
            </a:r>
            <a:r>
              <a:rPr lang="da-DK" sz="2400" dirty="0" smtClean="0"/>
              <a:t> (§ 17) forstås en </a:t>
            </a:r>
            <a:r>
              <a:rPr lang="da-DK" sz="2400" b="1" dirty="0" smtClean="0"/>
              <a:t>personlig anbefaling </a:t>
            </a:r>
            <a:r>
              <a:rPr lang="da-DK" sz="2400" dirty="0" smtClean="0"/>
              <a:t>til en kunde om et boliglån. Anbefalingen er personlig, når den tager afsæt i kundens </a:t>
            </a:r>
            <a:r>
              <a:rPr lang="da-DK" sz="2400" b="1" dirty="0" smtClean="0"/>
              <a:t>personlige forhold og præferencer</a:t>
            </a:r>
          </a:p>
          <a:p>
            <a:pPr eaLnBrk="1" hangingPunct="1"/>
            <a:r>
              <a:rPr lang="da-DK" sz="2400" dirty="0" smtClean="0"/>
              <a:t>Der er ikke pligt til at rådgive en kunde</a:t>
            </a:r>
          </a:p>
          <a:p>
            <a:pPr eaLnBrk="1" hangingPunct="1"/>
            <a:r>
              <a:rPr lang="da-DK" sz="2400" dirty="0" smtClean="0"/>
              <a:t>Den finansielle virksomhed har til gengæld en </a:t>
            </a:r>
            <a:r>
              <a:rPr lang="da-DK" sz="2400" b="1" dirty="0" smtClean="0"/>
              <a:t>vejledningspligt</a:t>
            </a:r>
            <a:r>
              <a:rPr lang="da-DK" sz="2400" dirty="0" smtClean="0"/>
              <a:t> (§ 16) overfor en kunde, som vil optage et boliglån</a:t>
            </a:r>
            <a:endParaRPr lang="da-DK" sz="2400" dirty="0"/>
          </a:p>
          <a:p>
            <a:pPr eaLnBrk="1" hangingPunct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50756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-273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 God skik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764704"/>
            <a:ext cx="8002587" cy="49688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 smtClean="0"/>
              <a:t>Særligt for boligkreditaftaler/boliglån:</a:t>
            </a:r>
            <a:endParaRPr lang="da-DK" b="1" dirty="0"/>
          </a:p>
          <a:p>
            <a:pPr eaLnBrk="1" hangingPunct="1"/>
            <a:r>
              <a:rPr lang="da-DK" sz="2400" dirty="0" smtClean="0"/>
              <a:t>Vejledningen består i at bringe et boliglånsprodukt i </a:t>
            </a:r>
            <a:r>
              <a:rPr lang="da-DK" sz="2400" b="1" dirty="0" smtClean="0"/>
              <a:t>forslag</a:t>
            </a:r>
            <a:r>
              <a:rPr lang="da-DK" sz="2400" dirty="0" smtClean="0"/>
              <a:t>, som passer på kundens </a:t>
            </a:r>
            <a:r>
              <a:rPr lang="da-DK" sz="2400" b="1" dirty="0" smtClean="0"/>
              <a:t>behov og finansielle situation </a:t>
            </a:r>
            <a:r>
              <a:rPr lang="da-DK" sz="2400" dirty="0" smtClean="0"/>
              <a:t>(ikke give en personlig anbefaling)</a:t>
            </a:r>
          </a:p>
          <a:p>
            <a:pPr eaLnBrk="1" hangingPunct="1"/>
            <a:r>
              <a:rPr lang="da-DK" sz="2400" dirty="0" smtClean="0"/>
              <a:t>For de egnede lån, som bringes i forslag skal kunden have følgende oplysninger:</a:t>
            </a:r>
          </a:p>
          <a:p>
            <a:pPr lvl="1"/>
            <a:r>
              <a:rPr lang="da-DK" sz="2000" dirty="0" smtClean="0"/>
              <a:t>Opl. iht. kreditaftalelovens § 7a</a:t>
            </a:r>
          </a:p>
          <a:p>
            <a:pPr lvl="1"/>
            <a:r>
              <a:rPr lang="da-DK" sz="2000" dirty="0" smtClean="0"/>
              <a:t>Væsentligste karakteristika ved de foreslåede produkter</a:t>
            </a:r>
          </a:p>
          <a:p>
            <a:pPr lvl="1"/>
            <a:r>
              <a:rPr lang="da-DK" sz="2000" dirty="0" smtClean="0"/>
              <a:t>Opl. om konsekvenser for kunden, hvis kunden misligholder</a:t>
            </a:r>
          </a:p>
          <a:p>
            <a:r>
              <a:rPr lang="da-DK" sz="2400" dirty="0" smtClean="0"/>
              <a:t>Krav om </a:t>
            </a:r>
            <a:r>
              <a:rPr lang="da-DK" sz="2400" b="1" dirty="0" smtClean="0"/>
              <a:t>skriftlighed</a:t>
            </a:r>
            <a:r>
              <a:rPr lang="da-DK" sz="2400" dirty="0" smtClean="0"/>
              <a:t> i § 10 – væsentlige aftaler bekræftes skriftligt</a:t>
            </a:r>
          </a:p>
          <a:p>
            <a:r>
              <a:rPr lang="da-DK" sz="2400" dirty="0" smtClean="0"/>
              <a:t>Krav om vurdering af kundens </a:t>
            </a:r>
            <a:r>
              <a:rPr lang="da-DK" sz="2400" b="1" dirty="0" smtClean="0"/>
              <a:t>kreditværdighed</a:t>
            </a:r>
            <a:r>
              <a:rPr lang="da-DK" sz="2400" dirty="0" smtClean="0"/>
              <a:t> (§ 18 + 19)</a:t>
            </a:r>
          </a:p>
          <a:p>
            <a:r>
              <a:rPr lang="da-DK" sz="2400" dirty="0" smtClean="0"/>
              <a:t>Krav til </a:t>
            </a:r>
            <a:r>
              <a:rPr lang="da-DK" sz="2400" b="1" dirty="0" smtClean="0"/>
              <a:t>budget/rådighedsbeløb</a:t>
            </a:r>
            <a:r>
              <a:rPr lang="da-DK" sz="2400" dirty="0" smtClean="0"/>
              <a:t> og til </a:t>
            </a:r>
            <a:r>
              <a:rPr lang="da-DK" sz="2400" b="1" dirty="0" smtClean="0"/>
              <a:t>passende </a:t>
            </a:r>
            <a:r>
              <a:rPr lang="da-DK" sz="2400" b="1" dirty="0" err="1" smtClean="0"/>
              <a:t>udb</a:t>
            </a:r>
            <a:r>
              <a:rPr lang="da-DK" sz="2400" b="1" dirty="0" smtClean="0"/>
              <a:t>.</a:t>
            </a:r>
            <a:r>
              <a:rPr lang="da-DK" sz="2400" dirty="0" smtClean="0"/>
              <a:t> </a:t>
            </a:r>
            <a:r>
              <a:rPr lang="da-DK" sz="2400" dirty="0"/>
              <a:t>v</a:t>
            </a:r>
            <a:r>
              <a:rPr lang="da-DK" sz="2400" dirty="0" smtClean="0"/>
              <a:t>ed boligkøb (§ 20)</a:t>
            </a:r>
          </a:p>
          <a:p>
            <a:pPr lvl="1"/>
            <a:endParaRPr lang="da-DK" sz="2000" dirty="0"/>
          </a:p>
          <a:p>
            <a:pPr lvl="1"/>
            <a:endParaRPr lang="da-DK" sz="2000" dirty="0" smtClean="0"/>
          </a:p>
          <a:p>
            <a:pPr marL="457200" lvl="1" indent="0">
              <a:buNone/>
            </a:pPr>
            <a:endParaRPr lang="da-DK" sz="2000" dirty="0"/>
          </a:p>
          <a:p>
            <a:pPr marL="0" indent="0" eaLnBrk="1" hangingPunct="1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11408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Investering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i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værdipapirer</a:t>
            </a:r>
            <a:endParaRPr lang="en-GB" sz="3600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r>
              <a:rPr lang="en-GB" sz="32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Kundekategorisering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412875"/>
            <a:ext cx="8002587" cy="4824413"/>
          </a:xfrm>
        </p:spPr>
        <p:txBody>
          <a:bodyPr/>
          <a:lstStyle/>
          <a:p>
            <a:pPr eaLnBrk="1" hangingPunct="1"/>
            <a:r>
              <a:rPr lang="da-DK" sz="2400" dirty="0"/>
              <a:t>Bekendtgørelse nr. </a:t>
            </a:r>
            <a:r>
              <a:rPr lang="da-DK" sz="2400" dirty="0" smtClean="0"/>
              <a:t>747 </a:t>
            </a:r>
            <a:r>
              <a:rPr lang="da-DK" sz="2400" dirty="0"/>
              <a:t>af </a:t>
            </a:r>
            <a:r>
              <a:rPr lang="da-DK" sz="2400" dirty="0" smtClean="0"/>
              <a:t>7. juni 2017 </a:t>
            </a:r>
            <a:r>
              <a:rPr lang="da-DK" sz="2400" dirty="0"/>
              <a:t>om investorbeskyttelse ved </a:t>
            </a:r>
            <a:r>
              <a:rPr lang="da-DK" sz="2400" dirty="0" smtClean="0"/>
              <a:t>værdipapirhandel (herefter </a:t>
            </a:r>
            <a:r>
              <a:rPr lang="da-DK" sz="2400" dirty="0" err="1" smtClean="0"/>
              <a:t>bkg</a:t>
            </a:r>
            <a:r>
              <a:rPr lang="da-DK" sz="2400" dirty="0" smtClean="0"/>
              <a:t>.)</a:t>
            </a:r>
            <a:endParaRPr lang="da-DK" sz="2400" dirty="0"/>
          </a:p>
          <a:p>
            <a:pPr eaLnBrk="1" hangingPunct="1"/>
            <a:r>
              <a:rPr lang="da-DK" sz="2400" dirty="0" smtClean="0"/>
              <a:t>Investeringskunder </a:t>
            </a:r>
            <a:r>
              <a:rPr lang="da-DK" sz="2400" dirty="0"/>
              <a:t>skal </a:t>
            </a:r>
            <a:r>
              <a:rPr lang="da-DK" sz="2400" dirty="0" smtClean="0"/>
              <a:t>iflg. </a:t>
            </a:r>
            <a:r>
              <a:rPr lang="da-DK" sz="2400" dirty="0" err="1" smtClean="0"/>
              <a:t>bkg</a:t>
            </a:r>
            <a:r>
              <a:rPr lang="da-DK" sz="2400" dirty="0" smtClean="0"/>
              <a:t>. § 4 opdeles i følgende 3 kategorier:</a:t>
            </a:r>
            <a:endParaRPr lang="da-DK" sz="2400" dirty="0"/>
          </a:p>
          <a:p>
            <a:pPr lvl="1"/>
            <a:r>
              <a:rPr lang="da-DK" sz="2400" dirty="0"/>
              <a:t>Godkendte modparter (andre finansielle virksomheder fx pensionsinstitut)</a:t>
            </a:r>
          </a:p>
          <a:p>
            <a:pPr lvl="1" eaLnBrk="1" hangingPunct="1"/>
            <a:r>
              <a:rPr lang="da-DK" sz="2400" dirty="0" smtClean="0"/>
              <a:t>Professionelle </a:t>
            </a:r>
            <a:r>
              <a:rPr lang="da-DK" sz="2400" dirty="0"/>
              <a:t>kunder (større virksomheder)</a:t>
            </a:r>
          </a:p>
          <a:p>
            <a:pPr lvl="1" eaLnBrk="1" hangingPunct="1"/>
            <a:r>
              <a:rPr lang="da-DK" sz="2400" dirty="0" smtClean="0"/>
              <a:t>Detailkunder </a:t>
            </a:r>
            <a:r>
              <a:rPr lang="da-DK" sz="2400" dirty="0"/>
              <a:t>(resten – dvs. de fleste </a:t>
            </a:r>
            <a:r>
              <a:rPr lang="da-DK" sz="2400" dirty="0" smtClean="0"/>
              <a:t>kunder – både virksomheder og privatpersoner)</a:t>
            </a:r>
            <a:endParaRPr lang="da-DK" sz="2400" dirty="0"/>
          </a:p>
          <a:p>
            <a:pPr marL="0" indent="0" eaLnBrk="1" hangingPunct="1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82210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Investering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i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værdipapirer</a:t>
            </a:r>
            <a:endParaRPr lang="en-GB" sz="3600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God </a:t>
            </a:r>
            <a:r>
              <a:rPr lang="en-GB" sz="32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skik</a:t>
            </a:r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og</a:t>
            </a:r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informationskrav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412875"/>
            <a:ext cx="8002587" cy="4824413"/>
          </a:xfrm>
        </p:spPr>
        <p:txBody>
          <a:bodyPr/>
          <a:lstStyle/>
          <a:p>
            <a:pPr eaLnBrk="1" hangingPunct="1"/>
            <a:r>
              <a:rPr lang="da-DK" sz="2400" dirty="0" smtClean="0"/>
              <a:t>Værdipapirhandleren skal </a:t>
            </a:r>
            <a:r>
              <a:rPr lang="da-DK" sz="2400" b="1" dirty="0" smtClean="0"/>
              <a:t>handle ærligt, redeligt og professionelt</a:t>
            </a:r>
            <a:r>
              <a:rPr lang="da-DK" sz="2400" dirty="0" smtClean="0"/>
              <a:t> og i sine kunders bedste interesse. Det følger af § 3 i </a:t>
            </a:r>
            <a:r>
              <a:rPr lang="da-DK" sz="2400" dirty="0" err="1" smtClean="0"/>
              <a:t>bkg</a:t>
            </a:r>
            <a:r>
              <a:rPr lang="da-DK" sz="2400" dirty="0" smtClean="0"/>
              <a:t>.</a:t>
            </a:r>
            <a:endParaRPr lang="da-DK" sz="2400" dirty="0"/>
          </a:p>
          <a:p>
            <a:pPr eaLnBrk="1" hangingPunct="1"/>
            <a:r>
              <a:rPr lang="da-DK" sz="2400" dirty="0" smtClean="0"/>
              <a:t>Al kommunikation med kunderne skal være tydelig, ikke-vildledende og forståelig. Informationen skal kunne forstås af en almindelig forbruger.</a:t>
            </a:r>
          </a:p>
          <a:p>
            <a:pPr eaLnBrk="1" hangingPunct="1"/>
            <a:r>
              <a:rPr lang="da-DK" sz="2400" dirty="0" smtClean="0"/>
              <a:t>Information om investeringsprodukter/investeringsstrategi, skal have særlig fokus på risici og ikke kun fokusere på mulighed for gevinst.</a:t>
            </a:r>
            <a:endParaRPr lang="da-DK" sz="2400" dirty="0"/>
          </a:p>
          <a:p>
            <a:pPr marL="0" indent="0" eaLnBrk="1" hangingPunct="1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43364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Investering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i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værdipapirer</a:t>
            </a:r>
            <a:endParaRPr lang="en-GB" sz="3600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r>
              <a:rPr lang="en-GB" sz="32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Risikomærkningsordningen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423988"/>
            <a:ext cx="8002587" cy="4525962"/>
          </a:xfrm>
        </p:spPr>
        <p:txBody>
          <a:bodyPr/>
          <a:lstStyle/>
          <a:p>
            <a:pPr eaLnBrk="1" hangingPunct="1"/>
            <a:r>
              <a:rPr lang="da-DK" sz="2400" dirty="0" smtClean="0"/>
              <a:t>Som et supplement til informationskravene i </a:t>
            </a:r>
            <a:r>
              <a:rPr lang="da-DK" sz="2400" dirty="0" err="1" smtClean="0"/>
              <a:t>bkg</a:t>
            </a:r>
            <a:r>
              <a:rPr lang="da-DK" sz="2400" smtClean="0"/>
              <a:t>. </a:t>
            </a:r>
            <a:r>
              <a:rPr lang="da-DK" sz="2400" dirty="0" smtClean="0"/>
              <a:t>skal detailkunder desuden </a:t>
            </a:r>
            <a:r>
              <a:rPr lang="da-DK" sz="2400" dirty="0"/>
              <a:t>i forbindelse med investeringsrådgivning have </a:t>
            </a:r>
            <a:r>
              <a:rPr lang="da-DK" sz="2400" dirty="0" smtClean="0"/>
              <a:t>oplysninger </a:t>
            </a:r>
            <a:r>
              <a:rPr lang="da-DK" sz="2400" dirty="0"/>
              <a:t>om </a:t>
            </a:r>
            <a:r>
              <a:rPr lang="da-DK" sz="2400" b="1" dirty="0" smtClean="0"/>
              <a:t>risikomærkningen </a:t>
            </a:r>
            <a:r>
              <a:rPr lang="da-DK" sz="2400" dirty="0" smtClean="0"/>
              <a:t>af</a:t>
            </a:r>
            <a:r>
              <a:rPr lang="da-DK" sz="2400" b="1" dirty="0" smtClean="0"/>
              <a:t> </a:t>
            </a:r>
            <a:r>
              <a:rPr lang="da-DK" sz="2400" dirty="0" smtClean="0"/>
              <a:t>det produkt, der investeres i:</a:t>
            </a:r>
            <a:endParaRPr lang="da-DK" sz="2400" dirty="0"/>
          </a:p>
          <a:p>
            <a:pPr lvl="1" eaLnBrk="1" hangingPunct="1"/>
            <a:r>
              <a:rPr lang="da-DK" sz="2400" b="1" dirty="0"/>
              <a:t>Grøn</a:t>
            </a:r>
            <a:r>
              <a:rPr lang="da-DK" sz="2400" dirty="0"/>
              <a:t>: Risiko for at tabe hele det investerede beløb er lille</a:t>
            </a:r>
          </a:p>
          <a:p>
            <a:pPr lvl="1" eaLnBrk="1" hangingPunct="1"/>
            <a:r>
              <a:rPr lang="da-DK" sz="2400" b="1" dirty="0"/>
              <a:t>Gul</a:t>
            </a:r>
            <a:r>
              <a:rPr lang="da-DK" sz="2400" dirty="0"/>
              <a:t>: Risiko for at tabe hele det investerede beløb, men produktet er gennemskueligt</a:t>
            </a:r>
          </a:p>
          <a:p>
            <a:pPr lvl="1" eaLnBrk="1" hangingPunct="1"/>
            <a:r>
              <a:rPr lang="da-DK" sz="2400" b="1" dirty="0"/>
              <a:t>Rød</a:t>
            </a:r>
            <a:r>
              <a:rPr lang="da-DK" sz="2400" dirty="0"/>
              <a:t>: Risiko for at tabe mere end det investerede beløb eller vanskeligt at gennemskue produktet</a:t>
            </a:r>
          </a:p>
          <a:p>
            <a:pPr marL="0" indent="0" eaLnBrk="1" hangingPunct="1">
              <a:buNone/>
            </a:pPr>
            <a:endParaRPr lang="da-DK" sz="2200" dirty="0"/>
          </a:p>
        </p:txBody>
      </p:sp>
    </p:spTree>
    <p:extLst>
      <p:ext uri="{BB962C8B-B14F-4D97-AF65-F5344CB8AC3E}">
        <p14:creationId xmlns:p14="http://schemas.microsoft.com/office/powerpoint/2010/main" val="24487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4462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Investering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i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værdipapirer</a:t>
            </a:r>
            <a:endParaRPr lang="en-GB" sz="3600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r>
              <a:rPr lang="en-GB" sz="32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Kend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din </a:t>
            </a:r>
            <a:r>
              <a:rPr lang="en-GB" sz="32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kunde</a:t>
            </a:r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princip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39825" y="1052736"/>
            <a:ext cx="8004175" cy="5040312"/>
          </a:xfrm>
        </p:spPr>
        <p:txBody>
          <a:bodyPr/>
          <a:lstStyle/>
          <a:p>
            <a:r>
              <a:rPr lang="da-DK" sz="2400" dirty="0" smtClean="0"/>
              <a:t>Kunden har følgende muligheder for at handle værdipapirer:</a:t>
            </a:r>
            <a:endParaRPr lang="da-DK" sz="2400" dirty="0"/>
          </a:p>
          <a:p>
            <a:pPr marL="914400" lvl="1" indent="-457200">
              <a:buFont typeface="+mj-lt"/>
              <a:buAutoNum type="arabicParenR"/>
            </a:pPr>
            <a:r>
              <a:rPr lang="da-DK" sz="2000" dirty="0"/>
              <a:t>Kunden kan beslutte sig for at købe værdipapirer på grundlag af </a:t>
            </a:r>
            <a:r>
              <a:rPr lang="da-DK" sz="2000" dirty="0" smtClean="0"/>
              <a:t>investeringsrådgivning (</a:t>
            </a:r>
            <a:r>
              <a:rPr lang="da-DK" sz="2000" i="1" dirty="0" smtClean="0"/>
              <a:t>personlig</a:t>
            </a:r>
            <a:r>
              <a:rPr lang="da-DK" sz="2000" dirty="0" smtClean="0"/>
              <a:t> anbefaling om at købe, sælge eller beholde et bestemt investeringsprodukt).</a:t>
            </a:r>
            <a:endParaRPr lang="da-DK" sz="2000" dirty="0"/>
          </a:p>
          <a:p>
            <a:pPr marL="914400" lvl="1" indent="-457200">
              <a:buFont typeface="+mj-lt"/>
              <a:buAutoNum type="arabicParenR"/>
            </a:pPr>
            <a:r>
              <a:rPr lang="da-DK" sz="2000" dirty="0"/>
              <a:t>Kunden kan bede banken om at udføre en ordre uden at modtage investeringsrådgivning.</a:t>
            </a:r>
          </a:p>
          <a:p>
            <a:pPr marL="914400" lvl="1" indent="-457200">
              <a:buFont typeface="+mj-lt"/>
              <a:buAutoNum type="arabicParenR"/>
            </a:pPr>
            <a:r>
              <a:rPr lang="da-DK" sz="2000" dirty="0"/>
              <a:t>Kunden kan bede banken om at udføre en ordre som en ”</a:t>
            </a:r>
            <a:r>
              <a:rPr lang="da-DK" sz="2000" dirty="0" err="1"/>
              <a:t>execution-only</a:t>
            </a:r>
            <a:r>
              <a:rPr lang="da-DK" sz="2000" dirty="0"/>
              <a:t>” (”udelukkende ordreudførelse”) transaktion </a:t>
            </a:r>
            <a:r>
              <a:rPr lang="da-DK" sz="2000" dirty="0" smtClean="0"/>
              <a:t>uden </a:t>
            </a:r>
            <a:r>
              <a:rPr lang="da-DK" sz="2000" dirty="0"/>
              <a:t>at modtage investeringsrådgivning</a:t>
            </a:r>
            <a:r>
              <a:rPr lang="da-DK" sz="2000" dirty="0" smtClean="0"/>
              <a:t>. Kun ikke-komplekse produkter.</a:t>
            </a:r>
            <a:endParaRPr lang="da-DK" sz="2000" dirty="0"/>
          </a:p>
          <a:p>
            <a:r>
              <a:rPr lang="da-DK" sz="2400" dirty="0" smtClean="0"/>
              <a:t>Ved 1) og 2) skal </a:t>
            </a:r>
            <a:r>
              <a:rPr lang="da-DK" sz="2400" dirty="0"/>
              <a:t>værdipapirhandleren indhente oplysninger om kundens </a:t>
            </a:r>
            <a:r>
              <a:rPr lang="da-DK" sz="2400" dirty="0" smtClean="0"/>
              <a:t>forhold og udarbejde en investeringsprofil. </a:t>
            </a:r>
          </a:p>
          <a:p>
            <a:r>
              <a:rPr lang="da-DK" sz="2400" dirty="0" smtClean="0"/>
              <a:t>Ved 1) skal der udføres en egnethedstest og udarbejdes en egnethedserklæring.</a:t>
            </a:r>
          </a:p>
          <a:p>
            <a:r>
              <a:rPr lang="da-DK" sz="2400" dirty="0" smtClean="0"/>
              <a:t>Ved 2) skal der udføres en hensigtsmæssighedstest</a:t>
            </a:r>
            <a:endParaRPr lang="da-DK" sz="2400" dirty="0"/>
          </a:p>
          <a:p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14643287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frundet rektangel 1"/>
          <p:cNvSpPr>
            <a:spLocks noChangeArrowheads="1"/>
          </p:cNvSpPr>
          <p:nvPr/>
        </p:nvSpPr>
        <p:spPr bwMode="auto">
          <a:xfrm>
            <a:off x="2131385" y="1574520"/>
            <a:ext cx="1133475" cy="594122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GB" altLang="da-DK" sz="788">
              <a:latin typeface="+mn-lt"/>
            </a:endParaRPr>
          </a:p>
        </p:txBody>
      </p:sp>
      <p:sp>
        <p:nvSpPr>
          <p:cNvPr id="27651" name="Tekstboks 2"/>
          <p:cNvSpPr txBox="1">
            <a:spLocks noChangeArrowheads="1"/>
          </p:cNvSpPr>
          <p:nvPr/>
        </p:nvSpPr>
        <p:spPr bwMode="auto">
          <a:xfrm>
            <a:off x="2152267" y="1629408"/>
            <a:ext cx="1220940" cy="4560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b="1" dirty="0">
                <a:latin typeface="+mn-lt"/>
              </a:rPr>
              <a:t>Investeringsrådgivning/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b="1" dirty="0">
                <a:latin typeface="+mn-lt"/>
              </a:rPr>
              <a:t>personlig investerings-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b="1" dirty="0">
                <a:latin typeface="+mn-lt"/>
              </a:rPr>
              <a:t>anbefaling</a:t>
            </a:r>
            <a:endParaRPr lang="en-GB" altLang="da-DK" sz="788" b="1" dirty="0">
              <a:latin typeface="+mn-lt"/>
            </a:endParaRPr>
          </a:p>
        </p:txBody>
      </p:sp>
      <p:sp>
        <p:nvSpPr>
          <p:cNvPr id="27652" name="Afrundet rektangel 3"/>
          <p:cNvSpPr>
            <a:spLocks noChangeArrowheads="1"/>
          </p:cNvSpPr>
          <p:nvPr/>
        </p:nvSpPr>
        <p:spPr bwMode="auto">
          <a:xfrm>
            <a:off x="5749694" y="1522997"/>
            <a:ext cx="1133475" cy="641157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 eaLnBrk="1" hangingPunct="1">
              <a:defRPr/>
            </a:pPr>
            <a:endParaRPr lang="en-GB" altLang="da-DK" sz="788">
              <a:ea typeface="ＭＳ Ｐゴシック" charset="-128"/>
              <a:cs typeface="Arial" charset="0"/>
            </a:endParaRPr>
          </a:p>
        </p:txBody>
      </p:sp>
      <p:sp>
        <p:nvSpPr>
          <p:cNvPr id="27653" name="Afrundet rektangel 4"/>
          <p:cNvSpPr>
            <a:spLocks noChangeArrowheads="1"/>
          </p:cNvSpPr>
          <p:nvPr/>
        </p:nvSpPr>
        <p:spPr bwMode="auto">
          <a:xfrm>
            <a:off x="3913750" y="1574520"/>
            <a:ext cx="1133475" cy="594122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 eaLnBrk="1" hangingPunct="1">
              <a:defRPr/>
            </a:pPr>
            <a:endParaRPr lang="en-GB" altLang="da-DK" sz="788">
              <a:ea typeface="ＭＳ Ｐゴシック" charset="-128"/>
              <a:cs typeface="Arial" charset="0"/>
            </a:endParaRPr>
          </a:p>
        </p:txBody>
      </p:sp>
      <p:sp>
        <p:nvSpPr>
          <p:cNvPr id="27654" name="Afrundet rektangel 5"/>
          <p:cNvSpPr>
            <a:spLocks noChangeArrowheads="1"/>
          </p:cNvSpPr>
          <p:nvPr/>
        </p:nvSpPr>
        <p:spPr bwMode="auto">
          <a:xfrm>
            <a:off x="2131385" y="2978268"/>
            <a:ext cx="1133475" cy="594122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 eaLnBrk="1" hangingPunct="1">
              <a:defRPr/>
            </a:pPr>
            <a:endParaRPr lang="en-GB" altLang="da-DK" sz="788">
              <a:ea typeface="ＭＳ Ｐゴシック" charset="-128"/>
              <a:cs typeface="Arial" charset="0"/>
            </a:endParaRPr>
          </a:p>
        </p:txBody>
      </p:sp>
      <p:sp>
        <p:nvSpPr>
          <p:cNvPr id="27655" name="Afrundet rektangel 6"/>
          <p:cNvSpPr>
            <a:spLocks noChangeArrowheads="1"/>
          </p:cNvSpPr>
          <p:nvPr/>
        </p:nvSpPr>
        <p:spPr bwMode="auto">
          <a:xfrm>
            <a:off x="2131385" y="4490362"/>
            <a:ext cx="1133475" cy="594122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 eaLnBrk="1" hangingPunct="1">
              <a:defRPr/>
            </a:pPr>
            <a:endParaRPr lang="en-GB" altLang="da-DK" sz="788">
              <a:ea typeface="ＭＳ Ｐゴシック" charset="-128"/>
              <a:cs typeface="Arial" charset="0"/>
            </a:endParaRPr>
          </a:p>
        </p:txBody>
      </p:sp>
      <p:sp>
        <p:nvSpPr>
          <p:cNvPr id="27658" name="Tekstboks 9"/>
          <p:cNvSpPr txBox="1">
            <a:spLocks noChangeArrowheads="1"/>
          </p:cNvSpPr>
          <p:nvPr/>
        </p:nvSpPr>
        <p:spPr bwMode="auto">
          <a:xfrm>
            <a:off x="2265926" y="3101543"/>
            <a:ext cx="864394" cy="33483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b="1">
                <a:latin typeface="+mn-lt"/>
              </a:rPr>
              <a:t>Komplekse produkter</a:t>
            </a:r>
            <a:endParaRPr lang="en-GB" altLang="da-DK" sz="788" b="1">
              <a:latin typeface="+mn-lt"/>
            </a:endParaRPr>
          </a:p>
        </p:txBody>
      </p:sp>
      <p:cxnSp>
        <p:nvCxnSpPr>
          <p:cNvPr id="39955" name="Lige pilforbindelse 12"/>
          <p:cNvCxnSpPr>
            <a:cxnSpLocks noChangeShapeType="1"/>
          </p:cNvCxnSpPr>
          <p:nvPr/>
        </p:nvCxnSpPr>
        <p:spPr bwMode="auto">
          <a:xfrm>
            <a:off x="3264861" y="1870436"/>
            <a:ext cx="64889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6" name="Lige pilforbindelse 14"/>
          <p:cNvCxnSpPr>
            <a:cxnSpLocks noChangeShapeType="1"/>
          </p:cNvCxnSpPr>
          <p:nvPr/>
        </p:nvCxnSpPr>
        <p:spPr bwMode="auto">
          <a:xfrm>
            <a:off x="5047226" y="1870436"/>
            <a:ext cx="702469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7" name="Lige pilforbindelse 19"/>
          <p:cNvCxnSpPr>
            <a:cxnSpLocks noChangeShapeType="1"/>
          </p:cNvCxnSpPr>
          <p:nvPr/>
        </p:nvCxnSpPr>
        <p:spPr bwMode="auto">
          <a:xfrm>
            <a:off x="2698122" y="2168092"/>
            <a:ext cx="0" cy="80962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6" name="Afrundet rektangel 26"/>
          <p:cNvSpPr>
            <a:spLocks noChangeArrowheads="1"/>
          </p:cNvSpPr>
          <p:nvPr/>
        </p:nvSpPr>
        <p:spPr bwMode="auto">
          <a:xfrm>
            <a:off x="3858981" y="2978268"/>
            <a:ext cx="1134666" cy="594122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 eaLnBrk="1" hangingPunct="1">
              <a:defRPr/>
            </a:pPr>
            <a:endParaRPr lang="en-GB" altLang="da-DK" sz="788">
              <a:ea typeface="ＭＳ Ｐゴシック" charset="-128"/>
              <a:cs typeface="Arial" charset="0"/>
            </a:endParaRPr>
          </a:p>
        </p:txBody>
      </p:sp>
      <p:sp>
        <p:nvSpPr>
          <p:cNvPr id="27667" name="Afrundet rektangel 27"/>
          <p:cNvSpPr>
            <a:spLocks noChangeArrowheads="1"/>
          </p:cNvSpPr>
          <p:nvPr/>
        </p:nvSpPr>
        <p:spPr bwMode="auto">
          <a:xfrm>
            <a:off x="3858981" y="3667639"/>
            <a:ext cx="1134666" cy="594122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 eaLnBrk="1" hangingPunct="1">
              <a:defRPr/>
            </a:pPr>
            <a:endParaRPr lang="en-GB" altLang="da-DK" sz="788">
              <a:ea typeface="ＭＳ Ｐゴシック" charset="-128"/>
              <a:cs typeface="Arial" charset="0"/>
            </a:endParaRPr>
          </a:p>
        </p:txBody>
      </p:sp>
      <p:sp>
        <p:nvSpPr>
          <p:cNvPr id="27668" name="Afrundet rektangel 28"/>
          <p:cNvSpPr>
            <a:spLocks noChangeArrowheads="1"/>
          </p:cNvSpPr>
          <p:nvPr/>
        </p:nvSpPr>
        <p:spPr bwMode="auto">
          <a:xfrm>
            <a:off x="5741361" y="3667639"/>
            <a:ext cx="1134665" cy="594122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 eaLnBrk="1" hangingPunct="1">
              <a:defRPr/>
            </a:pPr>
            <a:endParaRPr lang="en-GB" altLang="da-DK" sz="788">
              <a:ea typeface="ＭＳ Ｐゴシック" charset="-128"/>
              <a:cs typeface="Arial" charset="0"/>
            </a:endParaRPr>
          </a:p>
        </p:txBody>
      </p:sp>
      <p:sp>
        <p:nvSpPr>
          <p:cNvPr id="27669" name="Afrundet rektangel 29"/>
          <p:cNvSpPr>
            <a:spLocks noChangeArrowheads="1"/>
          </p:cNvSpPr>
          <p:nvPr/>
        </p:nvSpPr>
        <p:spPr bwMode="auto">
          <a:xfrm>
            <a:off x="5749694" y="2978268"/>
            <a:ext cx="1133475" cy="594122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 eaLnBrk="1" hangingPunct="1">
              <a:defRPr/>
            </a:pPr>
            <a:endParaRPr lang="en-GB" altLang="da-DK" sz="788">
              <a:ea typeface="ＭＳ Ｐゴシック" charset="-128"/>
              <a:cs typeface="Arial" charset="0"/>
            </a:endParaRPr>
          </a:p>
        </p:txBody>
      </p:sp>
      <p:sp>
        <p:nvSpPr>
          <p:cNvPr id="27670" name="Afrundet rektangel 30"/>
          <p:cNvSpPr>
            <a:spLocks noChangeArrowheads="1"/>
          </p:cNvSpPr>
          <p:nvPr/>
        </p:nvSpPr>
        <p:spPr bwMode="auto">
          <a:xfrm>
            <a:off x="5749694" y="2265082"/>
            <a:ext cx="1133475" cy="594122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 eaLnBrk="1" hangingPunct="1">
              <a:defRPr/>
            </a:pPr>
            <a:endParaRPr lang="en-GB" altLang="da-DK" sz="788">
              <a:ea typeface="ＭＳ Ｐゴシック" charset="-128"/>
              <a:cs typeface="Arial" charset="0"/>
            </a:endParaRPr>
          </a:p>
        </p:txBody>
      </p:sp>
      <p:sp>
        <p:nvSpPr>
          <p:cNvPr id="27671" name="Afrundet rektangel 31"/>
          <p:cNvSpPr>
            <a:spLocks noChangeArrowheads="1"/>
          </p:cNvSpPr>
          <p:nvPr/>
        </p:nvSpPr>
        <p:spPr bwMode="auto">
          <a:xfrm>
            <a:off x="3866125" y="4490362"/>
            <a:ext cx="3009900" cy="750734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 eaLnBrk="1" hangingPunct="1">
              <a:defRPr/>
            </a:pPr>
            <a:endParaRPr lang="en-GB" altLang="da-DK" sz="788">
              <a:ea typeface="ＭＳ Ｐゴシック" charset="-128"/>
              <a:cs typeface="Arial" charset="0"/>
            </a:endParaRPr>
          </a:p>
        </p:txBody>
      </p:sp>
      <p:cxnSp>
        <p:nvCxnSpPr>
          <p:cNvPr id="39976" name="Lige pilforbindelse 33"/>
          <p:cNvCxnSpPr>
            <a:cxnSpLocks noChangeShapeType="1"/>
          </p:cNvCxnSpPr>
          <p:nvPr/>
        </p:nvCxnSpPr>
        <p:spPr bwMode="auto">
          <a:xfrm>
            <a:off x="3264859" y="3275373"/>
            <a:ext cx="594122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77" name="Lige pilforbindelse 35"/>
          <p:cNvCxnSpPr>
            <a:cxnSpLocks noChangeShapeType="1"/>
          </p:cNvCxnSpPr>
          <p:nvPr/>
        </p:nvCxnSpPr>
        <p:spPr bwMode="auto">
          <a:xfrm>
            <a:off x="3264859" y="3275374"/>
            <a:ext cx="594122" cy="688181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78" name="Lige pilforbindelse 37"/>
          <p:cNvCxnSpPr>
            <a:cxnSpLocks noChangeShapeType="1"/>
          </p:cNvCxnSpPr>
          <p:nvPr/>
        </p:nvCxnSpPr>
        <p:spPr bwMode="auto">
          <a:xfrm>
            <a:off x="4993647" y="3275373"/>
            <a:ext cx="756047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79" name="Lige pilforbindelse 41"/>
          <p:cNvCxnSpPr>
            <a:cxnSpLocks noChangeShapeType="1"/>
          </p:cNvCxnSpPr>
          <p:nvPr/>
        </p:nvCxnSpPr>
        <p:spPr bwMode="auto">
          <a:xfrm>
            <a:off x="4993647" y="3963554"/>
            <a:ext cx="747713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80" name="Lige pilforbindelse 44"/>
          <p:cNvCxnSpPr>
            <a:cxnSpLocks noChangeShapeType="1"/>
          </p:cNvCxnSpPr>
          <p:nvPr/>
        </p:nvCxnSpPr>
        <p:spPr bwMode="auto">
          <a:xfrm>
            <a:off x="3264861" y="4787468"/>
            <a:ext cx="601265" cy="78581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77" name="Tekstboks 45"/>
          <p:cNvSpPr txBox="1">
            <a:spLocks noChangeArrowheads="1"/>
          </p:cNvSpPr>
          <p:nvPr/>
        </p:nvSpPr>
        <p:spPr bwMode="auto">
          <a:xfrm>
            <a:off x="4000025" y="1714624"/>
            <a:ext cx="972741" cy="3116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>
            <a:defPPr>
              <a:defRPr lang="da-DK"/>
            </a:defPPr>
            <a:lvl1pPr eaLnBrk="1" hangingPunct="1">
              <a:buFontTx/>
              <a:buNone/>
              <a:defRPr sz="1050">
                <a:latin typeface="+mn-lt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da-DK" altLang="da-DK" sz="788" b="1" dirty="0">
                <a:ea typeface="ＭＳ Ｐゴシック" charset="-128"/>
              </a:rPr>
              <a:t>Investeringsprofil og</a:t>
            </a:r>
          </a:p>
          <a:p>
            <a:pPr algn="ctr">
              <a:defRPr/>
            </a:pPr>
            <a:r>
              <a:rPr lang="da-DK" altLang="da-DK" sz="788" b="1" dirty="0">
                <a:ea typeface="ＭＳ Ｐゴシック" charset="-128"/>
              </a:rPr>
              <a:t>Egnethedstest</a:t>
            </a:r>
          </a:p>
          <a:p>
            <a:pPr algn="ctr">
              <a:defRPr/>
            </a:pPr>
            <a:r>
              <a:rPr lang="da-DK" altLang="da-DK" sz="788" b="1" dirty="0">
                <a:ea typeface="ＭＳ Ｐゴシック" charset="-128"/>
              </a:rPr>
              <a:t>+</a:t>
            </a:r>
          </a:p>
          <a:p>
            <a:pPr algn="ctr">
              <a:defRPr/>
            </a:pPr>
            <a:r>
              <a:rPr lang="da-DK" altLang="da-DK" sz="788" b="1" dirty="0">
                <a:ea typeface="ＭＳ Ｐゴシック" charset="-128"/>
              </a:rPr>
              <a:t>Egnethedserklæring</a:t>
            </a:r>
            <a:endParaRPr lang="en-GB" altLang="da-DK" sz="788" b="1" dirty="0">
              <a:ea typeface="ＭＳ Ｐゴシック" charset="-128"/>
            </a:endParaRPr>
          </a:p>
        </p:txBody>
      </p:sp>
      <p:sp>
        <p:nvSpPr>
          <p:cNvPr id="27678" name="Tekstboks 46"/>
          <p:cNvSpPr txBox="1">
            <a:spLocks noChangeArrowheads="1"/>
          </p:cNvSpPr>
          <p:nvPr/>
        </p:nvSpPr>
        <p:spPr bwMode="auto">
          <a:xfrm>
            <a:off x="5785413" y="1548546"/>
            <a:ext cx="1125140" cy="5773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b="1" dirty="0">
                <a:latin typeface="+mn-lt"/>
              </a:rPr>
              <a:t>Detailkunde: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dirty="0">
                <a:latin typeface="+mn-lt"/>
              </a:rPr>
              <a:t>-Investeringsformål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dirty="0">
                <a:latin typeface="+mn-lt"/>
              </a:rPr>
              <a:t>-Finansiel situation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dirty="0">
                <a:latin typeface="+mn-lt"/>
              </a:rPr>
              <a:t>-Kendskab og erfaring</a:t>
            </a:r>
          </a:p>
        </p:txBody>
      </p:sp>
      <p:cxnSp>
        <p:nvCxnSpPr>
          <p:cNvPr id="39985" name="Lige pilforbindelse 48"/>
          <p:cNvCxnSpPr>
            <a:cxnSpLocks noChangeShapeType="1"/>
          </p:cNvCxnSpPr>
          <p:nvPr/>
        </p:nvCxnSpPr>
        <p:spPr bwMode="auto">
          <a:xfrm>
            <a:off x="5047226" y="1870437"/>
            <a:ext cx="702469" cy="691753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80" name="Tekstboks 49"/>
          <p:cNvSpPr txBox="1">
            <a:spLocks noChangeArrowheads="1"/>
          </p:cNvSpPr>
          <p:nvPr/>
        </p:nvSpPr>
        <p:spPr bwMode="auto">
          <a:xfrm>
            <a:off x="5803272" y="2366927"/>
            <a:ext cx="1089422" cy="3348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b="1" dirty="0">
                <a:latin typeface="+mn-lt"/>
              </a:rPr>
              <a:t>Professionel kunde: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dirty="0">
                <a:latin typeface="+mn-lt"/>
              </a:rPr>
              <a:t>Investeringsformål</a:t>
            </a:r>
            <a:endParaRPr lang="en-GB" altLang="da-DK" sz="788" dirty="0">
              <a:latin typeface="+mn-lt"/>
            </a:endParaRPr>
          </a:p>
        </p:txBody>
      </p:sp>
      <p:sp>
        <p:nvSpPr>
          <p:cNvPr id="27681" name="Tekstboks 50"/>
          <p:cNvSpPr txBox="1">
            <a:spLocks noChangeArrowheads="1"/>
          </p:cNvSpPr>
          <p:nvPr/>
        </p:nvSpPr>
        <p:spPr bwMode="auto">
          <a:xfrm>
            <a:off x="3926847" y="3188457"/>
            <a:ext cx="998934" cy="21358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b="1">
                <a:latin typeface="+mn-lt"/>
              </a:rPr>
              <a:t>Detailkunde</a:t>
            </a:r>
          </a:p>
        </p:txBody>
      </p:sp>
      <p:sp>
        <p:nvSpPr>
          <p:cNvPr id="27682" name="Tekstboks 51"/>
          <p:cNvSpPr txBox="1">
            <a:spLocks noChangeArrowheads="1"/>
          </p:cNvSpPr>
          <p:nvPr/>
        </p:nvSpPr>
        <p:spPr bwMode="auto">
          <a:xfrm>
            <a:off x="3939945" y="3876639"/>
            <a:ext cx="998935" cy="21358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b="1">
                <a:latin typeface="+mn-lt"/>
              </a:rPr>
              <a:t>Professionel kunde</a:t>
            </a:r>
          </a:p>
        </p:txBody>
      </p:sp>
      <p:sp>
        <p:nvSpPr>
          <p:cNvPr id="27683" name="Tekstboks 52"/>
          <p:cNvSpPr txBox="1">
            <a:spLocks noChangeArrowheads="1"/>
          </p:cNvSpPr>
          <p:nvPr/>
        </p:nvSpPr>
        <p:spPr bwMode="auto">
          <a:xfrm>
            <a:off x="5816964" y="3746861"/>
            <a:ext cx="998935" cy="4560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dirty="0">
                <a:latin typeface="+mn-lt"/>
              </a:rPr>
              <a:t>Ingen test.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dirty="0">
                <a:latin typeface="+mn-lt"/>
              </a:rPr>
              <a:t>Ordren udføres for kunden.</a:t>
            </a:r>
          </a:p>
        </p:txBody>
      </p:sp>
      <p:sp>
        <p:nvSpPr>
          <p:cNvPr id="27685" name="Tekstboks 54"/>
          <p:cNvSpPr txBox="1">
            <a:spLocks noChangeArrowheads="1"/>
          </p:cNvSpPr>
          <p:nvPr/>
        </p:nvSpPr>
        <p:spPr bwMode="auto">
          <a:xfrm>
            <a:off x="5749695" y="3061061"/>
            <a:ext cx="1241822" cy="4560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b="1">
                <a:latin typeface="+mn-lt"/>
              </a:rPr>
              <a:t>Investeringsprofil + hensigtsmæssighedstest: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dirty="0">
                <a:latin typeface="+mn-lt"/>
              </a:rPr>
              <a:t>Kendskab og erfaring</a:t>
            </a:r>
            <a:endParaRPr lang="en-GB" altLang="da-DK" sz="788" dirty="0">
              <a:latin typeface="+mn-lt"/>
            </a:endParaRPr>
          </a:p>
        </p:txBody>
      </p:sp>
      <p:sp>
        <p:nvSpPr>
          <p:cNvPr id="27686" name="Tekstboks 55"/>
          <p:cNvSpPr txBox="1">
            <a:spLocks noChangeArrowheads="1"/>
          </p:cNvSpPr>
          <p:nvPr/>
        </p:nvSpPr>
        <p:spPr bwMode="auto">
          <a:xfrm>
            <a:off x="2184963" y="4625542"/>
            <a:ext cx="985838" cy="33483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b="1" dirty="0" err="1">
                <a:latin typeface="+mn-lt"/>
              </a:rPr>
              <a:t>Execution</a:t>
            </a:r>
            <a:r>
              <a:rPr lang="da-DK" altLang="da-DK" sz="788" b="1" dirty="0">
                <a:latin typeface="+mn-lt"/>
              </a:rPr>
              <a:t> </a:t>
            </a:r>
            <a:r>
              <a:rPr lang="da-DK" altLang="da-DK" sz="788" b="1" dirty="0" err="1">
                <a:latin typeface="+mn-lt"/>
              </a:rPr>
              <a:t>only</a:t>
            </a:r>
            <a:r>
              <a:rPr lang="da-DK" altLang="da-DK" sz="788" b="1" dirty="0">
                <a:latin typeface="+mn-lt"/>
              </a:rPr>
              <a:t> transaktion</a:t>
            </a:r>
            <a:endParaRPr lang="en-GB" altLang="da-DK" sz="788" b="1" dirty="0">
              <a:latin typeface="+mn-lt"/>
            </a:endParaRPr>
          </a:p>
        </p:txBody>
      </p:sp>
      <p:sp>
        <p:nvSpPr>
          <p:cNvPr id="27687" name="Tekstboks 57"/>
          <p:cNvSpPr txBox="1">
            <a:spLocks noChangeArrowheads="1"/>
          </p:cNvSpPr>
          <p:nvPr/>
        </p:nvSpPr>
        <p:spPr bwMode="auto">
          <a:xfrm rot="10800000" flipV="1">
            <a:off x="3913750" y="4725112"/>
            <a:ext cx="3017045" cy="361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anchor="ctr"/>
          <a:lstStyle>
            <a:defPPr>
              <a:defRPr lang="da-DK"/>
            </a:defPPr>
            <a:lvl1pPr eaLnBrk="1" hangingPunct="1">
              <a:buFontTx/>
              <a:buNone/>
              <a:defRPr sz="1050">
                <a:latin typeface="+mn-lt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da-DK" altLang="da-DK" sz="788" dirty="0">
                <a:ea typeface="ＭＳ Ｐゴシック" charset="-128"/>
              </a:rPr>
              <a:t>Ordren udføres for kunden </a:t>
            </a:r>
            <a:r>
              <a:rPr lang="da-DK" altLang="da-DK" sz="788" b="1" dirty="0">
                <a:ea typeface="ＭＳ Ｐゴシック" charset="-128"/>
              </a:rPr>
              <a:t>uden at fastlægge  investeringsprofil og uden at udføre test</a:t>
            </a:r>
            <a:r>
              <a:rPr lang="da-DK" altLang="da-DK" sz="788" dirty="0">
                <a:ea typeface="ＭＳ Ｐゴシック" charset="-128"/>
              </a:rPr>
              <a:t>, hvis der er tale om  </a:t>
            </a:r>
            <a:br>
              <a:rPr lang="da-DK" altLang="da-DK" sz="788" dirty="0">
                <a:ea typeface="ＭＳ Ｐゴシック" charset="-128"/>
              </a:rPr>
            </a:br>
            <a:r>
              <a:rPr lang="da-DK" altLang="da-DK" sz="788" dirty="0">
                <a:ea typeface="ＭＳ Ｐゴシック" charset="-128"/>
              </a:rPr>
              <a:t>a) ikke-komplekse produkter </a:t>
            </a:r>
            <a:br>
              <a:rPr lang="da-DK" altLang="da-DK" sz="788" dirty="0">
                <a:ea typeface="ＭＳ Ｐゴシック" charset="-128"/>
              </a:rPr>
            </a:br>
            <a:r>
              <a:rPr lang="da-DK" altLang="da-DK" sz="788" dirty="0">
                <a:ea typeface="ＭＳ Ｐゴシック" charset="-128"/>
              </a:rPr>
              <a:t>b) kunden er initiativtager </a:t>
            </a:r>
            <a:br>
              <a:rPr lang="da-DK" altLang="da-DK" sz="788" dirty="0">
                <a:ea typeface="ＭＳ Ｐゴシック" charset="-128"/>
              </a:rPr>
            </a:br>
            <a:r>
              <a:rPr lang="da-DK" altLang="da-DK" sz="788" dirty="0">
                <a:ea typeface="ＭＳ Ｐゴシック" charset="-128"/>
              </a:rPr>
              <a:t>c) kunden oplyses om, at hensigtsmæssighedstest ikke foretages </a:t>
            </a:r>
            <a:br>
              <a:rPr lang="da-DK" altLang="da-DK" sz="788" dirty="0">
                <a:ea typeface="ＭＳ Ｐゴシック" charset="-128"/>
              </a:rPr>
            </a:br>
            <a:endParaRPr lang="da-DK" altLang="da-DK" sz="788" dirty="0">
              <a:ea typeface="ＭＳ Ｐゴシック" charset="-128"/>
            </a:endParaRPr>
          </a:p>
        </p:txBody>
      </p:sp>
      <p:sp>
        <p:nvSpPr>
          <p:cNvPr id="27689" name="Tekstboks 1"/>
          <p:cNvSpPr txBox="1">
            <a:spLocks noChangeArrowheads="1"/>
          </p:cNvSpPr>
          <p:nvPr/>
        </p:nvSpPr>
        <p:spPr bwMode="auto">
          <a:xfrm>
            <a:off x="3426784" y="1776376"/>
            <a:ext cx="270272" cy="213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b="1">
                <a:solidFill>
                  <a:srgbClr val="92D050"/>
                </a:solidFill>
                <a:latin typeface="+mn-lt"/>
              </a:rPr>
              <a:t>Ja</a:t>
            </a:r>
          </a:p>
        </p:txBody>
      </p:sp>
      <p:sp>
        <p:nvSpPr>
          <p:cNvPr id="27657" name="Tekstboks 8"/>
          <p:cNvSpPr txBox="1">
            <a:spLocks noChangeArrowheads="1"/>
          </p:cNvSpPr>
          <p:nvPr/>
        </p:nvSpPr>
        <p:spPr bwMode="auto">
          <a:xfrm>
            <a:off x="2184963" y="2453321"/>
            <a:ext cx="1026319" cy="190437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>
            <a:defPPr>
              <a:defRPr lang="da-DK"/>
            </a:defPPr>
            <a:lvl1pPr eaLnBrk="1" hangingPunct="1">
              <a:buFontTx/>
              <a:buNone/>
              <a:defRPr sz="1050">
                <a:latin typeface="+mn-lt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da-DK" altLang="da-DK" sz="788" b="1" dirty="0">
                <a:solidFill>
                  <a:srgbClr val="FF0000"/>
                </a:solidFill>
                <a:ea typeface="ＭＳ Ｐゴシック" charset="-128"/>
              </a:rPr>
              <a:t>Nej</a:t>
            </a:r>
            <a:endParaRPr lang="en-GB" altLang="da-DK" sz="788" b="1" dirty="0">
              <a:solidFill>
                <a:srgbClr val="FF0000"/>
              </a:solidFill>
              <a:ea typeface="ＭＳ Ｐゴシック" charset="-128"/>
            </a:endParaRPr>
          </a:p>
        </p:txBody>
      </p:sp>
      <p:cxnSp>
        <p:nvCxnSpPr>
          <p:cNvPr id="39999" name="Lige pilforbindelse 19"/>
          <p:cNvCxnSpPr>
            <a:cxnSpLocks noChangeShapeType="1"/>
          </p:cNvCxnSpPr>
          <p:nvPr/>
        </p:nvCxnSpPr>
        <p:spPr bwMode="auto">
          <a:xfrm>
            <a:off x="2698122" y="3571840"/>
            <a:ext cx="0" cy="917972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Tekstboks 8"/>
          <p:cNvSpPr txBox="1">
            <a:spLocks noChangeArrowheads="1"/>
          </p:cNvSpPr>
          <p:nvPr/>
        </p:nvSpPr>
        <p:spPr bwMode="auto">
          <a:xfrm>
            <a:off x="2185187" y="3926597"/>
            <a:ext cx="1026319" cy="190437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>
            <a:defPPr>
              <a:defRPr lang="da-DK"/>
            </a:defPPr>
            <a:lvl1pPr eaLnBrk="1" hangingPunct="1">
              <a:buFontTx/>
              <a:buNone/>
              <a:defRPr sz="1050">
                <a:latin typeface="+mn-lt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da-DK" altLang="da-DK" sz="788" b="1" dirty="0">
                <a:solidFill>
                  <a:srgbClr val="FF0000"/>
                </a:solidFill>
                <a:ea typeface="ＭＳ Ｐゴシック" charset="-128"/>
              </a:rPr>
              <a:t>Nej</a:t>
            </a:r>
            <a:endParaRPr lang="en-GB" altLang="da-DK" sz="788" b="1" dirty="0">
              <a:solidFill>
                <a:srgbClr val="FF0000"/>
              </a:solidFill>
              <a:ea typeface="ＭＳ Ｐゴシック" charset="-128"/>
            </a:endParaRPr>
          </a:p>
        </p:txBody>
      </p:sp>
      <p:sp>
        <p:nvSpPr>
          <p:cNvPr id="50" name="Tekstboks 1"/>
          <p:cNvSpPr txBox="1">
            <a:spLocks noChangeArrowheads="1"/>
          </p:cNvSpPr>
          <p:nvPr/>
        </p:nvSpPr>
        <p:spPr bwMode="auto">
          <a:xfrm>
            <a:off x="3426784" y="3167027"/>
            <a:ext cx="270272" cy="213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b="1">
                <a:solidFill>
                  <a:srgbClr val="92D050"/>
                </a:solidFill>
                <a:latin typeface="+mn-lt"/>
              </a:rPr>
              <a:t>Ja</a:t>
            </a:r>
          </a:p>
        </p:txBody>
      </p:sp>
      <p:sp>
        <p:nvSpPr>
          <p:cNvPr id="51" name="Tekstboks 1"/>
          <p:cNvSpPr txBox="1">
            <a:spLocks noChangeArrowheads="1"/>
          </p:cNvSpPr>
          <p:nvPr/>
        </p:nvSpPr>
        <p:spPr bwMode="auto">
          <a:xfrm>
            <a:off x="3426784" y="3533739"/>
            <a:ext cx="270272" cy="213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b="1">
                <a:solidFill>
                  <a:srgbClr val="92D050"/>
                </a:solidFill>
                <a:latin typeface="+mn-lt"/>
              </a:rPr>
              <a:t>Ja</a:t>
            </a:r>
          </a:p>
        </p:txBody>
      </p:sp>
      <p:sp>
        <p:nvSpPr>
          <p:cNvPr id="52" name="Tekstboks 1"/>
          <p:cNvSpPr txBox="1">
            <a:spLocks noChangeArrowheads="1"/>
          </p:cNvSpPr>
          <p:nvPr/>
        </p:nvSpPr>
        <p:spPr bwMode="auto">
          <a:xfrm>
            <a:off x="3426784" y="4746986"/>
            <a:ext cx="270272" cy="213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b="1">
                <a:solidFill>
                  <a:srgbClr val="92D050"/>
                </a:solidFill>
                <a:latin typeface="+mn-lt"/>
              </a:rPr>
              <a:t>Ja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61385" y="332115"/>
            <a:ext cx="71287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Figur</a:t>
            </a:r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19.2 </a:t>
            </a:r>
            <a:r>
              <a:rPr lang="en-GB" sz="20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</a:t>
            </a:r>
            <a:r>
              <a:rPr lang="en-GB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versigt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over </a:t>
            </a:r>
            <a:r>
              <a:rPr lang="en-GB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kend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din 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kunde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princippet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52773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Investering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i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værdipapirer</a:t>
            </a:r>
            <a:endParaRPr lang="en-GB" sz="3600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r>
              <a:rPr lang="en-GB" sz="32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Kompetencekrav</a:t>
            </a:r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til</a:t>
            </a:r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inv.rådgivere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556792"/>
            <a:ext cx="8002587" cy="4525962"/>
          </a:xfrm>
        </p:spPr>
        <p:txBody>
          <a:bodyPr/>
          <a:lstStyle/>
          <a:p>
            <a:r>
              <a:rPr lang="da-DK" sz="2000" dirty="0"/>
              <a:t>Alle ansatte i en finansiel virksomhed, som yder investeringsrådgivning til detailkunder, </a:t>
            </a:r>
            <a:r>
              <a:rPr lang="da-DK" sz="2000" dirty="0" smtClean="0"/>
              <a:t>eller </a:t>
            </a:r>
            <a:r>
              <a:rPr lang="da-DK" sz="2000" dirty="0"/>
              <a:t>som giver en detailkunde information om investeringsprodukter, skal opfylde nogle særlige </a:t>
            </a:r>
            <a:r>
              <a:rPr lang="da-DK" sz="2000" dirty="0" smtClean="0"/>
              <a:t>kompetencekrav.</a:t>
            </a:r>
          </a:p>
          <a:p>
            <a:r>
              <a:rPr lang="da-DK" sz="2000" dirty="0"/>
              <a:t>A</a:t>
            </a:r>
            <a:r>
              <a:rPr lang="da-DK" sz="2000" dirty="0" smtClean="0"/>
              <a:t>nsatte </a:t>
            </a:r>
            <a:r>
              <a:rPr lang="da-DK" sz="2000" dirty="0"/>
              <a:t>i en finansiel virksomhed ikke må yde </a:t>
            </a:r>
            <a:r>
              <a:rPr lang="da-DK" sz="2000" dirty="0" smtClean="0"/>
              <a:t>investeringsrådgivning eller give information om investeringsprodukter, </a:t>
            </a:r>
            <a:r>
              <a:rPr lang="da-DK" sz="2000" dirty="0"/>
              <a:t>før de har 6 måneders praktisk erfaring med investeringsområdet. </a:t>
            </a:r>
            <a:endParaRPr lang="da-DK" sz="2000" dirty="0" smtClean="0"/>
          </a:p>
          <a:p>
            <a:r>
              <a:rPr lang="da-DK" sz="2000" dirty="0"/>
              <a:t>A</a:t>
            </a:r>
            <a:r>
              <a:rPr lang="da-DK" sz="2000" dirty="0" smtClean="0"/>
              <a:t>nsatte</a:t>
            </a:r>
            <a:r>
              <a:rPr lang="da-DK" sz="2000" dirty="0"/>
              <a:t>, der skal </a:t>
            </a:r>
            <a:r>
              <a:rPr lang="da-DK" sz="2000" dirty="0" smtClean="0"/>
              <a:t>rådgive eller give information </a:t>
            </a:r>
            <a:r>
              <a:rPr lang="da-DK" sz="2000" dirty="0"/>
              <a:t>om investeringsprodukter, der er risikomærket grønne eller gule, skal gennemgå et særligt </a:t>
            </a:r>
            <a:r>
              <a:rPr lang="da-DK" sz="2000" dirty="0" smtClean="0"/>
              <a:t>uddannelsesforløb.</a:t>
            </a:r>
          </a:p>
          <a:p>
            <a:r>
              <a:rPr lang="da-DK" sz="2000" dirty="0"/>
              <a:t>Ansatte, der skal rådgive om investeringsprodukter, der er risikomærket røde, skal derimod have bestået en </a:t>
            </a:r>
            <a:r>
              <a:rPr lang="da-DK" sz="2000" dirty="0" smtClean="0"/>
              <a:t>prøve.</a:t>
            </a:r>
          </a:p>
        </p:txBody>
      </p:sp>
    </p:spTree>
    <p:extLst>
      <p:ext uri="{BB962C8B-B14F-4D97-AF65-F5344CB8AC3E}">
        <p14:creationId xmlns:p14="http://schemas.microsoft.com/office/powerpoint/2010/main" val="2333769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188640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Rådgiveransvar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782763"/>
            <a:ext cx="7931150" cy="4525962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/>
              <a:t>I kapitel </a:t>
            </a:r>
            <a:r>
              <a:rPr lang="da-DK" b="1" dirty="0" smtClean="0"/>
              <a:t>19 </a:t>
            </a:r>
            <a:r>
              <a:rPr lang="da-DK" b="1" dirty="0"/>
              <a:t>gennemgås</a:t>
            </a:r>
            <a:r>
              <a:rPr lang="da-DK" dirty="0"/>
              <a:t>:</a:t>
            </a:r>
          </a:p>
          <a:p>
            <a:pPr eaLnBrk="1" hangingPunct="1"/>
            <a:r>
              <a:rPr lang="da-DK" dirty="0"/>
              <a:t>Regler og definitioner</a:t>
            </a:r>
          </a:p>
          <a:p>
            <a:pPr eaLnBrk="1" hangingPunct="1"/>
            <a:r>
              <a:rPr lang="da-DK" dirty="0"/>
              <a:t>Professionsansvar</a:t>
            </a:r>
          </a:p>
          <a:p>
            <a:pPr eaLnBrk="1" hangingPunct="1"/>
            <a:r>
              <a:rPr lang="da-DK" dirty="0"/>
              <a:t>Erstatning for dårlig rådgivning</a:t>
            </a:r>
          </a:p>
          <a:p>
            <a:pPr eaLnBrk="1" hangingPunct="1"/>
            <a:r>
              <a:rPr lang="da-DK" dirty="0"/>
              <a:t>God skik</a:t>
            </a:r>
          </a:p>
          <a:p>
            <a:pPr eaLnBrk="1" hangingPunct="1"/>
            <a:r>
              <a:rPr lang="da-DK" dirty="0"/>
              <a:t>Investering i værdipapirer</a:t>
            </a:r>
          </a:p>
          <a:p>
            <a:pPr eaLnBrk="1" hangingPunct="1">
              <a:buFont typeface="Arial" charset="0"/>
              <a:buNone/>
            </a:pPr>
            <a:endParaRPr lang="da-DK" dirty="0"/>
          </a:p>
          <a:p>
            <a:pPr eaLnBrk="1" hangingPunct="1">
              <a:buFont typeface="Arial" charset="0"/>
              <a:buNone/>
            </a:pPr>
            <a:r>
              <a:rPr lang="da-DK" sz="2000" dirty="0"/>
              <a:t>(Erstatning - se kapitel </a:t>
            </a:r>
            <a:r>
              <a:rPr lang="da-DK" sz="2000" dirty="0" smtClean="0"/>
              <a:t>5)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229587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78904" y="261367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Regler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og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definitioner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96297" y="1556792"/>
            <a:ext cx="7931150" cy="4167187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da-DK" sz="2400" dirty="0"/>
              <a:t>Lov om finansiel virksomhed § 43</a:t>
            </a:r>
          </a:p>
          <a:p>
            <a:pPr eaLnBrk="1" hangingPunct="1"/>
            <a:r>
              <a:rPr lang="da-DK" sz="2400" dirty="0"/>
              <a:t>Bekendtgørelse om god skik for finansielle virksomheder</a:t>
            </a:r>
          </a:p>
          <a:p>
            <a:pPr eaLnBrk="1" hangingPunct="1"/>
            <a:r>
              <a:rPr lang="da-DK" sz="2400" dirty="0"/>
              <a:t>Bekendtgørelse om god skik for boligkredit</a:t>
            </a:r>
          </a:p>
          <a:p>
            <a:pPr eaLnBrk="1" hangingPunct="1"/>
            <a:r>
              <a:rPr lang="da-DK" sz="2400" dirty="0"/>
              <a:t>Bekendtgørelse om investorbeskyttelse ved værdipapirhandel</a:t>
            </a:r>
          </a:p>
          <a:p>
            <a:pPr eaLnBrk="1" hangingPunct="1"/>
            <a:r>
              <a:rPr lang="da-DK" sz="2400" dirty="0"/>
              <a:t>Bekendtgørelse om risikomærkning af investeringsprodukter</a:t>
            </a:r>
          </a:p>
          <a:p>
            <a:pPr eaLnBrk="1" hangingPunct="1"/>
            <a:r>
              <a:rPr lang="da-DK" sz="2400" dirty="0"/>
              <a:t>Bekendtgørelse om kompetencekrav til </a:t>
            </a:r>
            <a:r>
              <a:rPr lang="da-DK" sz="2400" dirty="0" smtClean="0"/>
              <a:t>ansatte, </a:t>
            </a:r>
            <a:r>
              <a:rPr lang="da-DK" sz="2400" dirty="0"/>
              <a:t>der yder </a:t>
            </a:r>
            <a:r>
              <a:rPr lang="da-DK" sz="2400" dirty="0" smtClean="0"/>
              <a:t>investeringsrådgivning og formidler information om </a:t>
            </a:r>
            <a:r>
              <a:rPr lang="da-DK" sz="2400" dirty="0"/>
              <a:t>visse </a:t>
            </a:r>
            <a:r>
              <a:rPr lang="da-DK" sz="2400" dirty="0" smtClean="0"/>
              <a:t>investeringsprodukter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1662730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Regler og definitioner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350963"/>
            <a:ext cx="7931150" cy="452596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da-DK" dirty="0"/>
              <a:t>Erstatningsansvar for rådgivning kræver at almindelige erstatningsansvarsbetingelser er opfyldt, jf. kapitel 6</a:t>
            </a:r>
          </a:p>
          <a:p>
            <a:pPr eaLnBrk="1" hangingPunct="1"/>
            <a:endParaRPr lang="da-D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67037" y="2362200"/>
            <a:ext cx="3024187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67037" y="5337175"/>
            <a:ext cx="302418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1936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55576" y="2606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Regler og definitioner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341438"/>
            <a:ext cx="7931150" cy="4021137"/>
          </a:xfrm>
        </p:spPr>
        <p:txBody>
          <a:bodyPr/>
          <a:lstStyle/>
          <a:p>
            <a:pPr eaLnBrk="1" hangingPunct="1"/>
            <a:r>
              <a:rPr lang="da-DK" sz="2800" dirty="0"/>
              <a:t>Hvis en rådgiver </a:t>
            </a:r>
            <a:r>
              <a:rPr lang="da-DK" sz="2800" dirty="0" smtClean="0"/>
              <a:t>nogle af reglerne har </a:t>
            </a:r>
            <a:r>
              <a:rPr lang="da-DK" sz="2800" dirty="0"/>
              <a:t>det indflydelse på vurderingen af ansvarsgrundlaget, jf. FIL § 43a</a:t>
            </a:r>
          </a:p>
          <a:p>
            <a:pPr eaLnBrk="1" hangingPunct="1"/>
            <a:r>
              <a:rPr lang="da-DK" sz="2800" dirty="0"/>
              <a:t>Manglende overholdelse af reglerne betyder ikke nødvendigvis, at rådgiveren er erstatningsansvarlig</a:t>
            </a:r>
          </a:p>
          <a:p>
            <a:pPr eaLnBrk="1" hangingPunct="1"/>
            <a:r>
              <a:rPr lang="da-DK" sz="2800" dirty="0"/>
              <a:t>Manglende overholdelse af reglerne vil have en afsmittende effekt på culpa-bedømmelsen</a:t>
            </a:r>
          </a:p>
          <a:p>
            <a:pPr eaLnBrk="1" hangingPunct="1"/>
            <a:r>
              <a:rPr lang="da-DK" sz="2800" dirty="0"/>
              <a:t>Men husk at alle erstatningsansvarsbetingelserne skal være opfyldt</a:t>
            </a:r>
          </a:p>
        </p:txBody>
      </p:sp>
    </p:spTree>
    <p:extLst>
      <p:ext uri="{BB962C8B-B14F-4D97-AF65-F5344CB8AC3E}">
        <p14:creationId xmlns:p14="http://schemas.microsoft.com/office/powerpoint/2010/main" val="681525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Professionsansvar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/>
          </p:cNvSpPr>
          <p:nvPr/>
        </p:nvSpPr>
        <p:spPr bwMode="auto">
          <a:xfrm>
            <a:off x="1188681" y="1700808"/>
            <a:ext cx="7931224" cy="4165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da-DK" sz="2600" dirty="0">
                <a:latin typeface="Calibri" pitchFamily="34" charset="0"/>
              </a:rPr>
              <a:t>En professionel part kan pådrage sig </a:t>
            </a:r>
            <a:r>
              <a:rPr lang="da-DK" sz="2600" dirty="0" smtClean="0">
                <a:latin typeface="Calibri" pitchFamily="34" charset="0"/>
              </a:rPr>
              <a:t>et professionsansvar </a:t>
            </a:r>
            <a:r>
              <a:rPr lang="da-DK" sz="2600" dirty="0">
                <a:latin typeface="Calibri" pitchFamily="34" charset="0"/>
              </a:rPr>
              <a:t>– indenfor alle brancher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da-DK" sz="2600" dirty="0">
                <a:latin typeface="Calibri" pitchFamily="34" charset="0"/>
              </a:rPr>
              <a:t>Ikke et resultatansvar men </a:t>
            </a:r>
            <a:r>
              <a:rPr lang="da-DK" sz="2600" dirty="0" smtClean="0">
                <a:latin typeface="Calibri" pitchFamily="34" charset="0"/>
              </a:rPr>
              <a:t>et bestræbelsesansvar</a:t>
            </a:r>
            <a:endParaRPr lang="da-DK" sz="26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da-DK" sz="2600" dirty="0">
                <a:latin typeface="Calibri" pitchFamily="34" charset="0"/>
              </a:rPr>
              <a:t>Skærpet culpa-bedømmelse og sammenligningsgrundlag er branchenormen (god pengeinstitutpraksis, god advokatskik osv.)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da-DK" sz="2600" dirty="0">
                <a:latin typeface="Calibri" pitchFamily="34" charset="0"/>
              </a:rPr>
              <a:t>Konflikt mellem den professionelle og en forbruger kan ofte afgøres i et ankenævn (fx </a:t>
            </a:r>
            <a:r>
              <a:rPr lang="da-DK" sz="2600" dirty="0" smtClean="0">
                <a:latin typeface="Calibri" pitchFamily="34" charset="0"/>
              </a:rPr>
              <a:t>Pengeinstitutankenævnet</a:t>
            </a:r>
            <a:r>
              <a:rPr lang="da-DK" sz="2600" dirty="0">
                <a:latin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53666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78904" y="-9939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Professionsansvar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/>
          </p:cNvSpPr>
          <p:nvPr/>
        </p:nvSpPr>
        <p:spPr bwMode="auto">
          <a:xfrm>
            <a:off x="1094159" y="1278558"/>
            <a:ext cx="8003232" cy="4597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da-DK" sz="2600" dirty="0">
                <a:latin typeface="Calibri" pitchFamily="34" charset="0"/>
              </a:rPr>
              <a:t>En af betingelserne for erstatningsansvar er, at skadelidte skal have lidt et økonomisk tab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da-DK" sz="2600" dirty="0">
                <a:latin typeface="Calibri" pitchFamily="34" charset="0"/>
              </a:rPr>
              <a:t>Tabet kan opgøres som 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da-DK" sz="2400" dirty="0">
                <a:latin typeface="Calibri" pitchFamily="34" charset="0"/>
              </a:rPr>
              <a:t>positiv opfyldelsesinteresse – skadelidte stilles som om der var givet rigtig rådgivning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da-DK" sz="2400" dirty="0">
                <a:latin typeface="Calibri" pitchFamily="34" charset="0"/>
              </a:rPr>
              <a:t>Negativ kontraktsinteresse – skadelidte stilles som før rådgivningen fandt sted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da-DK" sz="2600" dirty="0">
                <a:latin typeface="Calibri" pitchFamily="34" charset="0"/>
              </a:rPr>
              <a:t>Der er ingen erstatning for skuffede forventninger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da-DK" sz="2600" dirty="0">
              <a:latin typeface="Calibri" pitchFamily="34" charset="0"/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 rot="6155968">
            <a:off x="6091834" y="4297190"/>
            <a:ext cx="1511300" cy="2303463"/>
          </a:xfrm>
          <a:prstGeom prst="cloudCallout">
            <a:avLst>
              <a:gd name="adj1" fmla="val -28815"/>
              <a:gd name="adj2" fmla="val 71138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/>
          <a:lstStyle/>
          <a:p>
            <a:pPr algn="ctr"/>
            <a:r>
              <a:rPr lang="da-DK" sz="1600" dirty="0">
                <a:solidFill>
                  <a:schemeClr val="bg1"/>
                </a:solidFill>
              </a:rPr>
              <a:t>Mere om skuffede forventninger senere</a:t>
            </a:r>
          </a:p>
        </p:txBody>
      </p:sp>
    </p:spTree>
    <p:extLst>
      <p:ext uri="{BB962C8B-B14F-4D97-AF65-F5344CB8AC3E}">
        <p14:creationId xmlns:p14="http://schemas.microsoft.com/office/powerpoint/2010/main" val="3759871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Erstatning for dårlig rådgivning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195388"/>
            <a:ext cx="8002587" cy="49688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sz="2400" b="1" dirty="0"/>
              <a:t>Ansvar for resultatet:</a:t>
            </a:r>
          </a:p>
          <a:p>
            <a:pPr eaLnBrk="1" hangingPunct="1"/>
            <a:r>
              <a:rPr lang="da-DK" sz="2400" dirty="0"/>
              <a:t>Risikoen for at opnå et bestemt resultat er kundens</a:t>
            </a:r>
          </a:p>
          <a:p>
            <a:pPr eaLnBrk="1" hangingPunct="1"/>
            <a:r>
              <a:rPr lang="da-DK" sz="2400" dirty="0"/>
              <a:t>Hvis rådgiver har tilsikret et bestemt resultat, er rådgiveren resultatansvarlig</a:t>
            </a:r>
          </a:p>
          <a:p>
            <a:pPr eaLnBrk="1" hangingPunct="1">
              <a:buFont typeface="Arial" charset="0"/>
              <a:buNone/>
            </a:pPr>
            <a:r>
              <a:rPr lang="da-DK" sz="2400" b="1" dirty="0"/>
              <a:t>Ansvarsgrundlag:</a:t>
            </a:r>
          </a:p>
          <a:p>
            <a:pPr eaLnBrk="1" hangingPunct="1"/>
            <a:r>
              <a:rPr lang="da-DK" sz="2400" dirty="0"/>
              <a:t>Skærpet culpa-bedømmelse</a:t>
            </a:r>
          </a:p>
          <a:p>
            <a:pPr eaLnBrk="1" hangingPunct="1"/>
            <a:r>
              <a:rPr lang="da-DK" sz="2400" dirty="0"/>
              <a:t>Sammenligningsgrundlag er den gode rådgiver</a:t>
            </a:r>
          </a:p>
          <a:p>
            <a:pPr eaLnBrk="1" hangingPunct="1"/>
            <a:r>
              <a:rPr lang="da-DK" sz="2400" dirty="0"/>
              <a:t>Bliver sammenlignet med rådgiver indenfor emnet – rådgiver man om arveret er sammenligningsgrundlaget en advokat</a:t>
            </a:r>
          </a:p>
          <a:p>
            <a:pPr eaLnBrk="1" hangingPunct="1"/>
            <a:r>
              <a:rPr lang="da-DK" sz="2400" dirty="0"/>
              <a:t>Det har indflydelse på bedømmelsen, om god-skik regler er overholdt – men det er ikke afgørende</a:t>
            </a:r>
          </a:p>
        </p:txBody>
      </p:sp>
    </p:spTree>
    <p:extLst>
      <p:ext uri="{BB962C8B-B14F-4D97-AF65-F5344CB8AC3E}">
        <p14:creationId xmlns:p14="http://schemas.microsoft.com/office/powerpoint/2010/main" val="3872102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Erstatning for dårlig rådgivning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68388" y="979488"/>
            <a:ext cx="8075612" cy="511333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sz="2400" b="1" dirty="0"/>
              <a:t>Økonomisk tab:</a:t>
            </a:r>
          </a:p>
          <a:p>
            <a:pPr eaLnBrk="1" hangingPunct="1"/>
            <a:r>
              <a:rPr lang="da-DK" sz="2400" dirty="0"/>
              <a:t>Kunden skal have et realiseret økonomisk tab for at få erstatning</a:t>
            </a:r>
          </a:p>
          <a:p>
            <a:pPr eaLnBrk="1" hangingPunct="1"/>
            <a:r>
              <a:rPr lang="da-DK" sz="2400" dirty="0"/>
              <a:t>Skuffede forventninger erstattes ikke,</a:t>
            </a:r>
          </a:p>
          <a:p>
            <a:pPr lvl="1" eaLnBrk="1" hangingPunct="1"/>
            <a:r>
              <a:rPr lang="da-DK" sz="2000" dirty="0"/>
              <a:t>Fx forventninger om et bestemt låneprovenu (kunden skulle have lånt et større beløb for at få det ønskede provenu)</a:t>
            </a:r>
          </a:p>
          <a:p>
            <a:pPr lvl="1" eaLnBrk="1" hangingPunct="1"/>
            <a:r>
              <a:rPr lang="da-DK" sz="2000" dirty="0"/>
              <a:t>Forventninger om et bestemt rådighedsbeløb (kunden har ikke fået færre penge af det manglende rådighedsbeløb)</a:t>
            </a:r>
          </a:p>
          <a:p>
            <a:pPr lvl="1" eaLnBrk="1" hangingPunct="1"/>
            <a:r>
              <a:rPr lang="da-DK" sz="2000" dirty="0"/>
              <a:t>Forventninger til at værdipapirernes kurs stiger</a:t>
            </a:r>
          </a:p>
          <a:p>
            <a:pPr eaLnBrk="1" hangingPunct="1"/>
            <a:r>
              <a:rPr lang="da-DK" sz="2400" dirty="0"/>
              <a:t>Men hvis rådgiveren har garanteret et bestemt rådighedsbeløb, vil kunden have et økonomisk tab</a:t>
            </a:r>
          </a:p>
          <a:p>
            <a:pPr eaLnBrk="1" hangingPunct="1"/>
            <a:r>
              <a:rPr lang="da-DK" sz="2400" dirty="0"/>
              <a:t>Ejendomsmægler kan være erstatningsansvarlig for skuffede forventninger, jf. LOFE § 47, se mere i kapitel </a:t>
            </a:r>
            <a:r>
              <a:rPr lang="da-DK" sz="2400" dirty="0" smtClean="0"/>
              <a:t>18</a:t>
            </a:r>
            <a:endParaRPr lang="da-DK" sz="2400" dirty="0"/>
          </a:p>
          <a:p>
            <a:pPr eaLnBrk="1" hangingPunct="1">
              <a:buFont typeface="Arial" charset="0"/>
              <a:buNone/>
            </a:pP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1436462130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2661</TotalTime>
  <Words>1304</Words>
  <Application>Microsoft Office PowerPoint</Application>
  <PresentationFormat>Skærmshow (4:3)</PresentationFormat>
  <Paragraphs>150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19</vt:i4>
      </vt:variant>
    </vt:vector>
  </HeadingPairs>
  <TitlesOfParts>
    <vt:vector size="21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54</cp:revision>
  <dcterms:created xsi:type="dcterms:W3CDTF">2015-07-14T11:20:10Z</dcterms:created>
  <dcterms:modified xsi:type="dcterms:W3CDTF">2019-01-08T10:55:44Z</dcterms:modified>
</cp:coreProperties>
</file>