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87" r:id="rId18"/>
    <p:sldId id="273" r:id="rId19"/>
    <p:sldId id="274" r:id="rId20"/>
    <p:sldId id="275" r:id="rId21"/>
    <p:sldId id="289" r:id="rId22"/>
    <p:sldId id="288" r:id="rId23"/>
    <p:sldId id="290" r:id="rId24"/>
    <p:sldId id="277" r:id="rId25"/>
    <p:sldId id="278" r:id="rId26"/>
    <p:sldId id="280" r:id="rId27"/>
    <p:sldId id="282" r:id="rId28"/>
    <p:sldId id="284" r:id="rId29"/>
    <p:sldId id="285" r:id="rId3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16257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– Finans – 1. udgave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58"/>
          <a:stretch/>
        </p:blipFill>
        <p:spPr bwMode="auto">
          <a:xfrm>
            <a:off x="-33859" y="-12948"/>
            <a:ext cx="1152525" cy="688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09-08-2018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74" r:id="rId14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09-08-2018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</a:t>
            </a:r>
            <a:r>
              <a:rPr lang="da-DK" sz="3600" b="1" dirty="0">
                <a:solidFill>
                  <a:srgbClr val="7030A0"/>
                </a:solidFill>
                <a:cs typeface="Arial" charset="0"/>
              </a:rPr>
              <a:t> </a:t>
            </a: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10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Insolvens og rekonstruktion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37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Tvangsauktion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9825" y="1125538"/>
            <a:ext cx="8004175" cy="53276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/>
              <a:t>Kreditor kan begære tvangsauktion</a:t>
            </a:r>
          </a:p>
          <a:p>
            <a:r>
              <a:rPr lang="da-DK" sz="2400" dirty="0"/>
              <a:t>Kun aktiver, som kreditor i forvejen har udlæg i</a:t>
            </a:r>
          </a:p>
          <a:p>
            <a:r>
              <a:rPr lang="da-DK" sz="2400" dirty="0"/>
              <a:t>Begæring indgives til Fogedretten sammen med fogedgebyr</a:t>
            </a:r>
          </a:p>
          <a:p>
            <a:r>
              <a:rPr lang="da-DK" sz="2400" dirty="0"/>
              <a:t>Auktionen skal annonceres, fast ejendom bekendtgøres i Statstidende</a:t>
            </a:r>
          </a:p>
          <a:p>
            <a:r>
              <a:rPr lang="da-DK" sz="2400" dirty="0"/>
              <a:t>Auktionen holdes i Fogedretten, og aktivet bliver solgt til den, der byder højest </a:t>
            </a:r>
          </a:p>
          <a:p>
            <a:r>
              <a:rPr lang="da-DK" sz="2400" dirty="0"/>
              <a:t>Provenuet fra auktionen går til at betale gælden hos kreditor efter omkostningerne ved auktionen er betalt</a:t>
            </a:r>
          </a:p>
          <a:p>
            <a:r>
              <a:rPr lang="da-DK" sz="2400" dirty="0"/>
              <a:t>Panterettigheder i aktivet bliver slettet efter tvangsauktionen er holdt</a:t>
            </a:r>
          </a:p>
        </p:txBody>
      </p:sp>
    </p:spTree>
    <p:extLst>
      <p:ext uri="{BB962C8B-B14F-4D97-AF65-F5344CB8AC3E}">
        <p14:creationId xmlns:p14="http://schemas.microsoft.com/office/powerpoint/2010/main" val="1626079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Konkurs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84313"/>
            <a:ext cx="8002587" cy="4824412"/>
          </a:xfrm>
        </p:spPr>
        <p:txBody>
          <a:bodyPr/>
          <a:lstStyle/>
          <a:p>
            <a:r>
              <a:rPr lang="da-DK" sz="2600" dirty="0"/>
              <a:t>Konkurs er en universalforfølgning, formålet er at dele skyldners aktiver ud til kreditorerne, så alle kreditorer stilles lige</a:t>
            </a:r>
          </a:p>
          <a:p>
            <a:r>
              <a:rPr lang="da-DK" sz="2600" dirty="0"/>
              <a:t>Begæring kan indgives til skifteretten af skyldner eller kreditor, jf. KL § 17, stk. 1  </a:t>
            </a:r>
          </a:p>
          <a:p>
            <a:r>
              <a:rPr lang="da-DK" sz="2600" dirty="0"/>
              <a:t>Skyldner mister rådighed over sine aktiver ved dekretets afsigelse, jf. KL § 29</a:t>
            </a:r>
          </a:p>
          <a:p>
            <a:r>
              <a:rPr lang="da-DK" sz="2600" dirty="0"/>
              <a:t>Skifteretten udpeger kurator (advokat), som handler på vegne af konkursboet</a:t>
            </a:r>
          </a:p>
          <a:p>
            <a:r>
              <a:rPr lang="da-DK" sz="2600" dirty="0"/>
              <a:t>Annoncering i Statstidende - virkning for enhver </a:t>
            </a:r>
            <a:br>
              <a:rPr lang="da-DK" sz="2600" dirty="0"/>
            </a:br>
            <a:r>
              <a:rPr lang="da-DK" sz="2600" dirty="0"/>
              <a:t>jf. KL § 30</a:t>
            </a:r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224805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5.3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Konkursbehandling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052513"/>
            <a:ext cx="8002587" cy="4824412"/>
          </a:xfrm>
        </p:spPr>
        <p:txBody>
          <a:bodyPr/>
          <a:lstStyle/>
          <a:p>
            <a:r>
              <a:rPr lang="da-DK" sz="2400" dirty="0"/>
              <a:t>Separatistkrav bliver fyldestgjort før konkursmassen gøres op </a:t>
            </a:r>
          </a:p>
          <a:p>
            <a:r>
              <a:rPr lang="da-DK" sz="2400" dirty="0"/>
              <a:t>Kurator skal sælge og opgøre alle konkursboets aktiver</a:t>
            </a:r>
          </a:p>
          <a:p>
            <a:r>
              <a:rPr lang="da-DK" sz="2400" dirty="0"/>
              <a:t>Konkursboet skal overveje, om det vil indtræde i gensidigt bebyrdende aftaler</a:t>
            </a:r>
          </a:p>
          <a:p>
            <a:r>
              <a:rPr lang="da-DK" sz="2400" dirty="0"/>
              <a:t>Konkursboet vurderer, om der kan være omstødelige dispositioner</a:t>
            </a:r>
          </a:p>
          <a:p>
            <a:r>
              <a:rPr lang="da-DK" sz="2400" dirty="0"/>
              <a:t>Kurator opgør alle kreditorernes krav og placerer dem i konkursordenen</a:t>
            </a:r>
          </a:p>
          <a:p>
            <a:r>
              <a:rPr lang="da-DK" sz="2400" dirty="0"/>
              <a:t>Når konkursboets aktiver og passiver er gjort op bliver kreditorerne fyldestgjort efter konkursordenen</a:t>
            </a: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848107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5.4 </a:t>
            </a:r>
            <a:r>
              <a:rPr lang="en-GB" sz="40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Konkursmassen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123950"/>
            <a:ext cx="7931150" cy="48958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400" b="1" dirty="0"/>
              <a:t>Boets aktiver (konkursmassen) omfatter: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HR: 	</a:t>
            </a:r>
            <a:r>
              <a:rPr lang="da-DK" sz="2400" dirty="0"/>
              <a:t>Alt hvad skyldner ejer ved konkursdekrets afsigelse 	og 	under konkursen tilfalder ham, jf. KL § 32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U1:	</a:t>
            </a:r>
            <a:r>
              <a:rPr lang="da-DK" sz="2400" dirty="0"/>
              <a:t>Aktiver, som kreditor ikke kan få udlæg i, KL § 36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U2:	</a:t>
            </a:r>
            <a:r>
              <a:rPr lang="da-DK" sz="2400" dirty="0"/>
              <a:t>Skyldners arbejdsindtægter under konkursen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U3:	</a:t>
            </a:r>
            <a:r>
              <a:rPr lang="da-DK" sz="2400" dirty="0"/>
              <a:t>Separatistkrav (fx aktiver solgt med 	ejendomsforbehold)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Boets passiver omfatter:</a:t>
            </a:r>
          </a:p>
          <a:p>
            <a:r>
              <a:rPr lang="da-DK" sz="2400" dirty="0"/>
              <a:t>Alle kreditorer kan anmelde deres krav, uanset om kravet er forfaldent, jf. KL § 38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0593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5.5 Konkursordenen </a:t>
            </a:r>
            <a:r>
              <a:rPr lang="da-DK" sz="20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(se skema afsnit 5.6)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12875"/>
            <a:ext cx="8002587" cy="3589338"/>
          </a:xfrm>
        </p:spPr>
        <p:txBody>
          <a:bodyPr/>
          <a:lstStyle/>
          <a:p>
            <a:r>
              <a:rPr lang="da-DK" sz="2800" dirty="0"/>
              <a:t>Konkursordenen inddeler alle boets kreditorer i klasser  </a:t>
            </a:r>
          </a:p>
          <a:p>
            <a:r>
              <a:rPr lang="da-DK" sz="2800" dirty="0"/>
              <a:t>Hver konkursklasse bliver fyldestgjort fuldt ud, før der udloddes til næste klasse</a:t>
            </a:r>
          </a:p>
          <a:p>
            <a:r>
              <a:rPr lang="da-DK" sz="2800" dirty="0"/>
              <a:t>Først dækkes omkostninger i forbindelse med konkursen (massekrav), og herefter de øvrige klasser</a:t>
            </a:r>
          </a:p>
          <a:p>
            <a:r>
              <a:rPr lang="da-DK" sz="2800" dirty="0"/>
              <a:t>Hvis der ikke er dækning til hele klassen, fx de simple krav, bliver der udloddet en dividende. Efterstående konkursklasser får ingen dækning.</a:t>
            </a:r>
          </a:p>
        </p:txBody>
      </p:sp>
    </p:spTree>
    <p:extLst>
      <p:ext uri="{BB962C8B-B14F-4D97-AF65-F5344CB8AC3E}">
        <p14:creationId xmlns:p14="http://schemas.microsoft.com/office/powerpoint/2010/main" val="1913266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5.7 Udlodning af dividende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268413"/>
            <a:ext cx="8002587" cy="4525962"/>
          </a:xfrm>
        </p:spPr>
        <p:txBody>
          <a:bodyPr/>
          <a:lstStyle/>
          <a:p>
            <a:r>
              <a:rPr lang="da-DK" sz="2400" dirty="0"/>
              <a:t>En dividende på 10 % til simple krav betyder, at kreditor med et krav på 100.000 kr. får en dækning på 10.000 kr.</a:t>
            </a:r>
          </a:p>
          <a:p>
            <a:pPr>
              <a:buFont typeface="Arial" charset="0"/>
              <a:buNone/>
            </a:pPr>
            <a:endParaRPr lang="da-DK" sz="2400" b="1" dirty="0"/>
          </a:p>
          <a:p>
            <a:pPr>
              <a:buFont typeface="Arial" charset="0"/>
              <a:buNone/>
            </a:pPr>
            <a:r>
              <a:rPr lang="da-DK" sz="2400" b="1" dirty="0"/>
              <a:t>Udækket gæld</a:t>
            </a:r>
          </a:p>
          <a:p>
            <a:r>
              <a:rPr lang="da-DK" sz="2400" dirty="0"/>
              <a:t>Kreditor har stadig et restkrav på 90.000 kr. efter konkursen er afsluttet</a:t>
            </a:r>
          </a:p>
          <a:p>
            <a:r>
              <a:rPr lang="da-DK" sz="2400" dirty="0"/>
              <a:t>Kreditorernes udækkede gæld følger skyldner, hvis skyldner er en fysisk person</a:t>
            </a:r>
          </a:p>
          <a:p>
            <a:r>
              <a:rPr lang="da-DK" sz="2400" dirty="0"/>
              <a:t>Hvis skyldner er et selskab har kreditor ingen at rette kravet mod efter konkursen. Den udækkede gæld kan ikke blive fyldestgjort</a:t>
            </a:r>
          </a:p>
        </p:txBody>
      </p:sp>
    </p:spTree>
    <p:extLst>
      <p:ext uri="{BB962C8B-B14F-4D97-AF65-F5344CB8AC3E}">
        <p14:creationId xmlns:p14="http://schemas.microsoft.com/office/powerpoint/2010/main" val="381898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5.8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Konkurskarantæne</a:t>
            </a:r>
            <a:endParaRPr lang="en-GB" sz="36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268413"/>
            <a:ext cx="8002587" cy="4525962"/>
          </a:xfrm>
        </p:spPr>
        <p:txBody>
          <a:bodyPr/>
          <a:lstStyle/>
          <a:p>
            <a:r>
              <a:rPr lang="da-DK" sz="2400" dirty="0"/>
              <a:t>Formål: At forhindre personer i gentagne gange at spekulere i at tjene penge ved hjælp af en virksomheds konkurs</a:t>
            </a:r>
          </a:p>
          <a:p>
            <a:r>
              <a:rPr lang="da-DK" sz="2400" dirty="0"/>
              <a:t>Personen må ikke i karantæneperioden deltage i ledelsen af en virksomhed, medmindre personen hæfter personligt og ubegrænset</a:t>
            </a:r>
          </a:p>
          <a:p>
            <a:r>
              <a:rPr lang="da-DK" sz="2400" dirty="0"/>
              <a:t>Gælder som udgangspunkt i tre år, men perioden kan gøres kortere, jf. KL § 158</a:t>
            </a:r>
          </a:p>
          <a:p>
            <a:r>
              <a:rPr lang="da-DK" sz="2400" dirty="0"/>
              <a:t>Kurator eller </a:t>
            </a:r>
            <a:r>
              <a:rPr lang="da-DK" sz="2400" dirty="0" err="1"/>
              <a:t>rekonstruktør</a:t>
            </a:r>
            <a:r>
              <a:rPr lang="da-DK" sz="2400" dirty="0"/>
              <a:t> skal vurdere om de ledende personer i virksomheden har været uegnede til at drive virksomheden på grund af groft uforsvarlig </a:t>
            </a:r>
            <a:r>
              <a:rPr lang="da-DK" sz="2400" dirty="0" err="1"/>
              <a:t>forrretningsførelse</a:t>
            </a:r>
            <a:r>
              <a:rPr lang="da-DK" sz="2400" dirty="0"/>
              <a:t>, jf. KL § 157</a:t>
            </a:r>
          </a:p>
        </p:txBody>
      </p:sp>
    </p:spTree>
    <p:extLst>
      <p:ext uri="{BB962C8B-B14F-4D97-AF65-F5344CB8AC3E}">
        <p14:creationId xmlns:p14="http://schemas.microsoft.com/office/powerpoint/2010/main" val="2466388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Omstødelse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050925"/>
            <a:ext cx="7931150" cy="5186363"/>
          </a:xfrm>
        </p:spPr>
        <p:txBody>
          <a:bodyPr/>
          <a:lstStyle/>
          <a:p>
            <a:r>
              <a:rPr lang="da-DK" sz="2400" dirty="0"/>
              <a:t>Konkursens formål er at alle kreditorer stilles lige</a:t>
            </a:r>
          </a:p>
          <a:p>
            <a:r>
              <a:rPr lang="da-DK" sz="2400" dirty="0"/>
              <a:t>Omstødelsesreglerne forhindrer, at kreditorer kan få en meget bedre retsstilling kort før konkursen indtræder</a:t>
            </a:r>
          </a:p>
          <a:p>
            <a:r>
              <a:rPr lang="da-DK" sz="2400" dirty="0"/>
              <a:t>Omstødelse medfører at den begunstigede skal betale det omstødelige beløb tilbage.</a:t>
            </a:r>
          </a:p>
          <a:p>
            <a:r>
              <a:rPr lang="da-DK" sz="2400" dirty="0"/>
              <a:t>Fristdagen er den dag Skifteretten har modtaget begæring om:</a:t>
            </a:r>
          </a:p>
          <a:p>
            <a:pPr lvl="1"/>
            <a:r>
              <a:rPr lang="da-DK" sz="2400" dirty="0"/>
              <a:t>Konkurs</a:t>
            </a:r>
          </a:p>
          <a:p>
            <a:pPr lvl="1"/>
            <a:r>
              <a:rPr lang="da-DK" sz="2400" dirty="0"/>
              <a:t>Rekonstruktion </a:t>
            </a:r>
          </a:p>
          <a:p>
            <a:pPr lvl="1"/>
            <a:r>
              <a:rPr lang="da-DK" sz="2400" dirty="0"/>
              <a:t>Gældssanering </a:t>
            </a:r>
          </a:p>
          <a:p>
            <a:r>
              <a:rPr lang="da-DK" sz="2400" dirty="0"/>
              <a:t>Beregning af omstødelsesperioden tager udgangspunkt i fristdagen </a:t>
            </a:r>
            <a:r>
              <a:rPr lang="da-DK" sz="2000" dirty="0"/>
              <a:t>(se fig. 10.1)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42877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Omstødelse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9825" y="1050925"/>
            <a:ext cx="8004175" cy="49688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400" b="1" dirty="0"/>
              <a:t>Hvilke dispositioner kan fx omstødes:</a:t>
            </a:r>
          </a:p>
          <a:p>
            <a:r>
              <a:rPr lang="da-DK" sz="2400" dirty="0"/>
              <a:t>Gaver, der ikke er lejlighedsgaver, jf. KL § 64</a:t>
            </a:r>
          </a:p>
          <a:p>
            <a:r>
              <a:rPr lang="da-DK" sz="2400" dirty="0"/>
              <a:t>Betaling af gæld, jf. KL § 67, hvis betaling er sket:</a:t>
            </a:r>
          </a:p>
          <a:p>
            <a:pPr lvl="1"/>
            <a:r>
              <a:rPr lang="da-DK" sz="2400" dirty="0"/>
              <a:t>I omstødelsesperioden og</a:t>
            </a:r>
          </a:p>
          <a:p>
            <a:pPr lvl="1"/>
            <a:r>
              <a:rPr lang="da-DK" sz="2400" dirty="0"/>
              <a:t>Betalingen ikke er ordinær</a:t>
            </a:r>
          </a:p>
          <a:p>
            <a:pPr lvl="1">
              <a:buFont typeface="Arial" charset="0"/>
              <a:buNone/>
            </a:pPr>
            <a:r>
              <a:rPr lang="da-DK" sz="2400" b="1" dirty="0"/>
              <a:t>Derudover</a:t>
            </a:r>
            <a:r>
              <a:rPr lang="da-DK" sz="2400" dirty="0"/>
              <a:t> skal betaling enten være:</a:t>
            </a:r>
            <a:endParaRPr lang="da-DK" sz="2400" b="1" dirty="0"/>
          </a:p>
          <a:p>
            <a:pPr lvl="1"/>
            <a:r>
              <a:rPr lang="da-DK" sz="2400" dirty="0"/>
              <a:t>Med usædvanlige betalingsmidler eller</a:t>
            </a:r>
          </a:p>
          <a:p>
            <a:pPr lvl="1"/>
            <a:r>
              <a:rPr lang="da-DK" sz="2400" dirty="0"/>
              <a:t>Sket før normal forfaldstid eller</a:t>
            </a:r>
          </a:p>
          <a:p>
            <a:pPr lvl="1"/>
            <a:r>
              <a:rPr lang="da-DK" sz="2400" dirty="0"/>
              <a:t>Med et beløb der afgørende har forringet skyldners betalingsevne</a:t>
            </a:r>
          </a:p>
          <a:p>
            <a:pPr lvl="1"/>
            <a:endParaRPr lang="da-DK" sz="2400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2177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40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6. Omstødelse</a:t>
            </a:r>
            <a:endParaRPr lang="en-GB" sz="4000" b="1" dirty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23988"/>
            <a:ext cx="8002587" cy="4741862"/>
          </a:xfrm>
        </p:spPr>
        <p:txBody>
          <a:bodyPr/>
          <a:lstStyle/>
          <a:p>
            <a:r>
              <a:rPr lang="da-DK" sz="2400" dirty="0"/>
              <a:t>Pant for gammel gæld, jf. KL  § 70</a:t>
            </a:r>
          </a:p>
          <a:p>
            <a:pPr lvl="1"/>
            <a:r>
              <a:rPr lang="da-DK" sz="2400" dirty="0"/>
              <a:t>Pant for samtidig stiftet gæld er ok, hvis sikringsakten er foretaget med det samme</a:t>
            </a:r>
          </a:p>
          <a:p>
            <a:r>
              <a:rPr lang="da-DK" sz="2400" dirty="0"/>
              <a:t>Udlæg, jf. KL § 71 </a:t>
            </a:r>
          </a:p>
          <a:p>
            <a:pPr lvl="1"/>
            <a:r>
              <a:rPr lang="da-DK" sz="2400" dirty="0"/>
              <a:t>alle udlæg, hvor sikringsakten er foretaget de seneste 3 måneder før fristdagen, kan omstødes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SzTx/>
              <a:buFont typeface="Arial" charset="0"/>
              <a:buChar char="•"/>
              <a:defRPr/>
            </a:pPr>
            <a:r>
              <a:rPr lang="da-DK" sz="2600" dirty="0">
                <a:solidFill>
                  <a:sysClr val="windowText" lastClr="000000"/>
                </a:solidFill>
              </a:rPr>
              <a:t>Utilbørlige dispositioner, jf. KL § 74, hvis den begunstigede er i ond tro om: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buSzTx/>
              <a:buFont typeface="Arial" charset="0"/>
              <a:buChar char="–"/>
              <a:defRPr/>
            </a:pPr>
            <a:r>
              <a:rPr lang="da-DK" sz="2400" dirty="0">
                <a:solidFill>
                  <a:sysClr val="windowText" lastClr="000000"/>
                </a:solidFill>
              </a:rPr>
              <a:t>Skyldners insolvens og</a:t>
            </a:r>
          </a:p>
          <a:p>
            <a:pPr lvl="1" eaLnBrk="0" fontAlgn="base" hangingPunct="0">
              <a:spcBef>
                <a:spcPct val="20000"/>
              </a:spcBef>
              <a:spcAft>
                <a:spcPct val="0"/>
              </a:spcAft>
              <a:buSzTx/>
              <a:buFont typeface="Arial" charset="0"/>
              <a:buChar char="–"/>
              <a:defRPr/>
            </a:pPr>
            <a:r>
              <a:rPr lang="da-DK" sz="2400" dirty="0">
                <a:solidFill>
                  <a:sysClr val="windowText" lastClr="000000"/>
                </a:solidFill>
              </a:rPr>
              <a:t>utilbørligheden</a:t>
            </a:r>
          </a:p>
          <a:p>
            <a:endParaRPr lang="da-DK" sz="2800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1061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Insolvensret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10</a:t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600200"/>
            <a:ext cx="793115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10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sz="2400" dirty="0"/>
              <a:t>Inkasso</a:t>
            </a:r>
          </a:p>
          <a:p>
            <a:pPr eaLnBrk="1" hangingPunct="1"/>
            <a:r>
              <a:rPr lang="da-DK" sz="2400" dirty="0"/>
              <a:t>Tvangsinddrivelse i Fogedretten</a:t>
            </a:r>
          </a:p>
          <a:p>
            <a:pPr eaLnBrk="1" hangingPunct="1"/>
            <a:r>
              <a:rPr lang="da-DK" sz="2400" dirty="0"/>
              <a:t>Tvangsauktion</a:t>
            </a:r>
          </a:p>
          <a:p>
            <a:pPr eaLnBrk="1" hangingPunct="1"/>
            <a:r>
              <a:rPr lang="da-DK" sz="2400" dirty="0"/>
              <a:t>Konkurs</a:t>
            </a:r>
          </a:p>
          <a:p>
            <a:pPr eaLnBrk="1" hangingPunct="1"/>
            <a:r>
              <a:rPr lang="da-DK" sz="2400" dirty="0"/>
              <a:t>Omstødelse</a:t>
            </a:r>
          </a:p>
          <a:p>
            <a:pPr eaLnBrk="1" hangingPunct="1"/>
            <a:r>
              <a:rPr lang="da-DK" sz="2400" dirty="0"/>
              <a:t>Modregning i konkurs</a:t>
            </a:r>
          </a:p>
          <a:p>
            <a:pPr eaLnBrk="1" hangingPunct="1"/>
            <a:r>
              <a:rPr lang="da-DK" sz="2400" dirty="0"/>
              <a:t>Rekonstruktion</a:t>
            </a:r>
          </a:p>
          <a:p>
            <a:pPr eaLnBrk="1" hangingPunct="1"/>
            <a:r>
              <a:rPr lang="da-DK" sz="2400" dirty="0"/>
              <a:t>Gældssanering</a:t>
            </a:r>
          </a:p>
        </p:txBody>
      </p:sp>
    </p:spTree>
    <p:extLst>
      <p:ext uri="{BB962C8B-B14F-4D97-AF65-F5344CB8AC3E}">
        <p14:creationId xmlns:p14="http://schemas.microsoft.com/office/powerpoint/2010/main" val="39568363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>
            <a:extLst>
              <a:ext uri="{FF2B5EF4-FFF2-40B4-BE49-F238E27FC236}">
                <a16:creationId xmlns:a16="http://schemas.microsoft.com/office/drawing/2014/main" id="{A6C3225D-F6EC-447D-A870-D671A109A780}"/>
              </a:ext>
            </a:extLst>
          </p:cNvPr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7. Modregning i konkurs</a:t>
            </a:r>
          </a:p>
        </p:txBody>
      </p:sp>
      <p:sp>
        <p:nvSpPr>
          <p:cNvPr id="3" name="Pladsholder til indhold 5">
            <a:extLst>
              <a:ext uri="{FF2B5EF4-FFF2-40B4-BE49-F238E27FC236}">
                <a16:creationId xmlns:a16="http://schemas.microsoft.com/office/drawing/2014/main" id="{8CF5C30D-73AC-46B5-B644-DBDD77EF5321}"/>
              </a:ext>
            </a:extLst>
          </p:cNvPr>
          <p:cNvSpPr txBox="1">
            <a:spLocks/>
          </p:cNvSpPr>
          <p:nvPr/>
        </p:nvSpPr>
        <p:spPr>
          <a:xfrm>
            <a:off x="1141413" y="1423988"/>
            <a:ext cx="8002587" cy="47418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r>
              <a:rPr lang="da-DK" sz="2800" dirty="0"/>
              <a:t>Når kreditor i konkursboet og skylder penge til boet</a:t>
            </a:r>
          </a:p>
          <a:p>
            <a:r>
              <a:rPr lang="da-DK" sz="2800" dirty="0"/>
              <a:t>Som udgangspunkt skal almindelig modregningsbetingelser være opfyldt:</a:t>
            </a:r>
          </a:p>
          <a:p>
            <a:pPr lvl="1"/>
            <a:r>
              <a:rPr lang="da-DK" sz="2400" dirty="0"/>
              <a:t>Udjævnelige krav</a:t>
            </a:r>
          </a:p>
          <a:p>
            <a:pPr lvl="1"/>
            <a:r>
              <a:rPr lang="da-DK" sz="2400" dirty="0"/>
              <a:t>Gensidige krav</a:t>
            </a:r>
          </a:p>
          <a:p>
            <a:pPr lvl="1"/>
            <a:r>
              <a:rPr lang="da-DK" sz="2400" dirty="0"/>
              <a:t>Afviklingsmodne (dog behøver modkravet ikke være forfaldent, jf. KL § 42)</a:t>
            </a:r>
          </a:p>
          <a:p>
            <a:pPr lvl="1"/>
            <a:r>
              <a:rPr lang="da-DK" sz="2400" dirty="0"/>
              <a:t>Retskraftige</a:t>
            </a:r>
          </a:p>
          <a:p>
            <a:pPr lvl="1"/>
            <a:endParaRPr lang="da-DK" sz="2400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6431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>
            <a:extLst>
              <a:ext uri="{FF2B5EF4-FFF2-40B4-BE49-F238E27FC236}">
                <a16:creationId xmlns:a16="http://schemas.microsoft.com/office/drawing/2014/main" id="{A6C3225D-F6EC-447D-A870-D671A109A780}"/>
              </a:ext>
            </a:extLst>
          </p:cNvPr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7. Modregning i konkurs</a:t>
            </a:r>
          </a:p>
        </p:txBody>
      </p:sp>
      <p:sp>
        <p:nvSpPr>
          <p:cNvPr id="3" name="Pladsholder til indhold 5">
            <a:extLst>
              <a:ext uri="{FF2B5EF4-FFF2-40B4-BE49-F238E27FC236}">
                <a16:creationId xmlns:a16="http://schemas.microsoft.com/office/drawing/2014/main" id="{8CF5C30D-73AC-46B5-B644-DBDD77EF5321}"/>
              </a:ext>
            </a:extLst>
          </p:cNvPr>
          <p:cNvSpPr txBox="1">
            <a:spLocks/>
          </p:cNvSpPr>
          <p:nvPr/>
        </p:nvSpPr>
        <p:spPr>
          <a:xfrm>
            <a:off x="1141413" y="1423988"/>
            <a:ext cx="8002587" cy="47418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r>
              <a:rPr lang="da-DK" sz="2800" dirty="0"/>
              <a:t>Tre forskellige typer af modregning i konkurs:</a:t>
            </a:r>
          </a:p>
          <a:p>
            <a:pPr lvl="1"/>
            <a:r>
              <a:rPr lang="da-DK" sz="2400" dirty="0"/>
              <a:t>Modregning mellem kreditor og konkursboet</a:t>
            </a:r>
          </a:p>
          <a:p>
            <a:pPr lvl="1"/>
            <a:r>
              <a:rPr lang="da-DK" sz="2400" dirty="0"/>
              <a:t>Modregning  mellem  en,  der  har  overtaget  kreditors  krav  og  konkursboet</a:t>
            </a:r>
          </a:p>
          <a:p>
            <a:pPr lvl="1"/>
            <a:r>
              <a:rPr lang="da-DK" sz="2400" dirty="0"/>
              <a:t>Omstødelig modregning</a:t>
            </a:r>
          </a:p>
          <a:p>
            <a:pPr marL="0" indent="0">
              <a:buNone/>
            </a:pPr>
            <a:endParaRPr lang="da-DK" sz="2400" b="1" dirty="0"/>
          </a:p>
          <a:p>
            <a:pPr marL="0" indent="0">
              <a:buNone/>
            </a:pPr>
            <a:r>
              <a:rPr lang="da-DK" sz="2400" b="1" dirty="0"/>
              <a:t>Modregning mellem kreditor og konkursboet</a:t>
            </a:r>
          </a:p>
          <a:p>
            <a:r>
              <a:rPr lang="da-DK" sz="2400" dirty="0"/>
              <a:t>Hvis begge krav er opstået før fristdagen (figur 10.2)</a:t>
            </a:r>
          </a:p>
          <a:p>
            <a:r>
              <a:rPr lang="da-DK" sz="2400" dirty="0"/>
              <a:t>Hvis begge krav er opstået mellem fristdag og konkursdekretets afsigelse (figur 10.3)</a:t>
            </a:r>
          </a:p>
        </p:txBody>
      </p:sp>
    </p:spTree>
    <p:extLst>
      <p:ext uri="{BB962C8B-B14F-4D97-AF65-F5344CB8AC3E}">
        <p14:creationId xmlns:p14="http://schemas.microsoft.com/office/powerpoint/2010/main" val="4142772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>
            <a:extLst>
              <a:ext uri="{FF2B5EF4-FFF2-40B4-BE49-F238E27FC236}">
                <a16:creationId xmlns:a16="http://schemas.microsoft.com/office/drawing/2014/main" id="{A6C3225D-F6EC-447D-A870-D671A109A780}"/>
              </a:ext>
            </a:extLst>
          </p:cNvPr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7. Modregning i konkurs</a:t>
            </a:r>
          </a:p>
        </p:txBody>
      </p:sp>
      <p:sp>
        <p:nvSpPr>
          <p:cNvPr id="3" name="Pladsholder til indhold 5">
            <a:extLst>
              <a:ext uri="{FF2B5EF4-FFF2-40B4-BE49-F238E27FC236}">
                <a16:creationId xmlns:a16="http://schemas.microsoft.com/office/drawing/2014/main" id="{8CF5C30D-73AC-46B5-B644-DBDD77EF5321}"/>
              </a:ext>
            </a:extLst>
          </p:cNvPr>
          <p:cNvSpPr txBox="1">
            <a:spLocks/>
          </p:cNvSpPr>
          <p:nvPr/>
        </p:nvSpPr>
        <p:spPr>
          <a:xfrm>
            <a:off x="1141413" y="1423988"/>
            <a:ext cx="8002587" cy="47418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342900" marR="0" lvl="0" indent="-34290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3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algn="l" defTabSz="914400" rtl="0" fontAlgn="auto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da-DK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da-DK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marL="0" indent="0">
              <a:buNone/>
            </a:pPr>
            <a:r>
              <a:rPr lang="da-DK" sz="2400" b="1" dirty="0"/>
              <a:t>Modregning mellem en, der har overtaget kreditors krav og konkursboet</a:t>
            </a:r>
          </a:p>
          <a:p>
            <a:r>
              <a:rPr lang="da-DK" sz="2400" dirty="0"/>
              <a:t>Købt senest 3 måneder før fristdag, jf. KL § 42, stk. 3</a:t>
            </a:r>
          </a:p>
          <a:p>
            <a:r>
              <a:rPr lang="da-DK" sz="2400" dirty="0"/>
              <a:t>Køber må ikke være i ond tro om skyldners insolvens – uanset tidspunkt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b="1" dirty="0"/>
              <a:t>Omstødelig modregning</a:t>
            </a:r>
          </a:p>
          <a:p>
            <a:pPr marL="0" indent="0">
              <a:buNone/>
            </a:pPr>
            <a:r>
              <a:rPr lang="da-DK" sz="2400" dirty="0"/>
              <a:t>Modregning er omstødelig, hvis den kan sidestilles med en omstødelig disposition</a:t>
            </a:r>
            <a:r>
              <a:rPr lang="da-DK" sz="2400"/>
              <a:t>. 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624657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8. Rekonstruktion</a:t>
            </a: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4767138" y="1412875"/>
            <a:ext cx="41862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Udenretlig rekonstruktion</a:t>
            </a:r>
            <a:endParaRPr kumimoji="0" lang="da-DK" sz="26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Baseret på aftaler med en eller flere kreditorer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Kan bl.a. omfatte en frivillig akkordordning, hvor gælden nedsættes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Rekonstruktion efter KL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Omfatter alle kreditorer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Kan indeholde: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tvangsakkord eller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virksomhedsoverdragelse</a:t>
            </a: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186557" y="1700213"/>
            <a:ext cx="3673475" cy="4321175"/>
          </a:xfrm>
          <a:prstGeom prst="rightArrowCallout">
            <a:avLst>
              <a:gd name="adj1" fmla="val 46236"/>
              <a:gd name="adj2" fmla="val 29408"/>
              <a:gd name="adj3" fmla="val 19491"/>
              <a:gd name="adj4" fmla="val 66667"/>
            </a:avLst>
          </a:prstGeom>
          <a:solidFill>
            <a:srgbClr val="4F81BD">
              <a:lumMod val="75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Rekonstruktionens formål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er at redde en virksomhed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i økonomiske vanskeligheder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så den ikke behøver gå konkurs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a-DK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693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4000" b="1" dirty="0">
                <a:solidFill>
                  <a:srgbClr val="4F81BD">
                    <a:lumMod val="75000"/>
                  </a:srgbClr>
                </a:solidFill>
                <a:latin typeface="Arial" charset="0"/>
                <a:cs typeface="Arial" charset="0"/>
              </a:rPr>
              <a:t>8</a:t>
            </a: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. Rekonstruktion</a:t>
            </a:r>
            <a:b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2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Se afsnit 8.2.1 Skema over processen i en rekonstruktion</a:t>
            </a:r>
            <a:endParaRPr kumimoji="0" lang="da-DK" sz="40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49288" y="2071390"/>
            <a:ext cx="800323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Begæring kan indgives af skyldner eller en kreditor til Skifteretten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 skyldner en personligt ejet virksomhed er skyldners samtykke nødvendigt for at gennemføre rekonstruktionen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Skifteretten udpeger en </a:t>
            </a:r>
            <a:r>
              <a:rPr kumimoji="0" lang="da-DK" sz="28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rekonstruktør</a:t>
            </a: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(advokat)</a:t>
            </a:r>
          </a:p>
        </p:txBody>
      </p:sp>
    </p:spTree>
    <p:extLst>
      <p:ext uri="{BB962C8B-B14F-4D97-AF65-F5344CB8AC3E}">
        <p14:creationId xmlns:p14="http://schemas.microsoft.com/office/powerpoint/2010/main" val="1116810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Rekonstruktion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lang="da-DK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cs typeface="Arial" charset="0"/>
              </a:rPr>
              <a:t>8.</a:t>
            </a: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2.3 Gennemførelse og indhold</a:t>
            </a: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49288" y="1557338"/>
            <a:ext cx="789471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Rekonstruktionen kan indeholde: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Tvangsakkord, som nedsætter skyldners gæld. En tvangsakkord på 25 % betyder, at kreditor med et krav på 100.000 kr. bliver dækket med 25.000 kr.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Virksomhedsoverdragelse, hvis det er muligt at sælge hele eller dele af virksomheden til en ny ejer. Muligvis vil den tilbageværende del af virksomheden gå konkurs.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Forslaget om rekonstruktion skal til afstemning blandt kreditorerne</a:t>
            </a:r>
          </a:p>
        </p:txBody>
      </p:sp>
    </p:spTree>
    <p:extLst>
      <p:ext uri="{BB962C8B-B14F-4D97-AF65-F5344CB8AC3E}">
        <p14:creationId xmlns:p14="http://schemas.microsoft.com/office/powerpoint/2010/main" val="4033250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4000" b="1" dirty="0">
                <a:solidFill>
                  <a:srgbClr val="4F81BD">
                    <a:lumMod val="75000"/>
                  </a:srgbClr>
                </a:solidFill>
                <a:latin typeface="Arial" charset="0"/>
                <a:cs typeface="Arial" charset="0"/>
              </a:rPr>
              <a:t>9</a:t>
            </a: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. Gældssanering</a:t>
            </a: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49288" y="1557338"/>
            <a:ext cx="7715200" cy="4103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 for fysiske personer, som selv skal indgive begæring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Skyldner skal have en større gæld, end det er muligt for ham at betale tilbage, jf. KL § 197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Gældssanering bliver nægtet, hvis gælden skyldes ”dårlig opførsel”´, jf. KL § 197, stk. 2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Kreditorer skal anmelde deres krav efter offentliggørelse i Statstidende, ellers bortfalder kravet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Skyldner lægger et budget, som viser hvor meget af gælden, der kan betales</a:t>
            </a: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124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4000" b="1" dirty="0">
                <a:solidFill>
                  <a:srgbClr val="4F81BD">
                    <a:lumMod val="75000"/>
                  </a:srgbClr>
                </a:solidFill>
                <a:latin typeface="Arial" charset="0"/>
                <a:cs typeface="Arial" charset="0"/>
              </a:rPr>
              <a:t>9</a:t>
            </a: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. Gældssanering</a:t>
            </a: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249288" y="1340768"/>
            <a:ext cx="8003232" cy="4895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Budget skal udarbejdes efter faste regler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Skyldner skal leve på et eksistensminimum i 5 år, resten af skyldners indtægt går til betaling af kreditorer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skyldner overholder betalingerne, er skyldner gældfri efter 5 år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Omstødelsesreglerne finder anvendelse i gældssanering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Skifteretten kan ophæve kendelsen om gældssanering, hvis skyldner: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 handlet svigagtigt i forbindelse med sagens behandling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Groft har tilsidesat sine pligter efter gældssaneringskendelsen</a:t>
            </a:r>
          </a:p>
        </p:txBody>
      </p:sp>
    </p:spTree>
    <p:extLst>
      <p:ext uri="{BB962C8B-B14F-4D97-AF65-F5344CB8AC3E}">
        <p14:creationId xmlns:p14="http://schemas.microsoft.com/office/powerpoint/2010/main" val="2872783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3488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a-DK" sz="4000" b="1" dirty="0">
                <a:solidFill>
                  <a:srgbClr val="4F81BD">
                    <a:lumMod val="75000"/>
                  </a:srgbClr>
                </a:solidFill>
                <a:latin typeface="Arial" charset="0"/>
                <a:cs typeface="Arial" charset="0"/>
              </a:rPr>
              <a:t>9</a:t>
            </a:r>
            <a:r>
              <a:rPr kumimoji="0" lang="da-DK" sz="4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. Gældssanering</a:t>
            </a: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177280" y="1557338"/>
            <a:ext cx="8003232" cy="316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Overholder skyldner betingelserne for gældssaneringen efter bedste evne, er skyldner gældfri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Kreditorerne har ikke længere krav på skyldner efter gældssaneringsperioden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Gældssanering i forbindelse med en konkursbehandling sker på lempeligere vilkår, og perioden er på 3 år i stedet for 5 år</a:t>
            </a:r>
          </a:p>
        </p:txBody>
      </p:sp>
    </p:spTree>
    <p:extLst>
      <p:ext uri="{BB962C8B-B14F-4D97-AF65-F5344CB8AC3E}">
        <p14:creationId xmlns:p14="http://schemas.microsoft.com/office/powerpoint/2010/main" val="9982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269776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Regler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definitioner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052513"/>
            <a:ext cx="8002587" cy="4751387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800" b="1" dirty="0"/>
              <a:t>Retsplejeloven og Konkursloven regulerer:</a:t>
            </a:r>
            <a:endParaRPr lang="da-DK" sz="2800" dirty="0"/>
          </a:p>
          <a:p>
            <a:pPr eaLnBrk="1" hangingPunct="1"/>
            <a:r>
              <a:rPr lang="da-DK" sz="2800" b="1" dirty="0"/>
              <a:t>Individualforfølgning:</a:t>
            </a:r>
          </a:p>
          <a:p>
            <a:pPr lvl="1" eaLnBrk="1" hangingPunct="1"/>
            <a:r>
              <a:rPr lang="da-DK" sz="2400" dirty="0"/>
              <a:t>Hver kreditor for sig, den kreditor, der kommer først, bliver først betalt af skyldner</a:t>
            </a:r>
          </a:p>
          <a:p>
            <a:pPr lvl="1" eaLnBrk="1" hangingPunct="1"/>
            <a:r>
              <a:rPr lang="da-DK" sz="2400" dirty="0"/>
              <a:t>Reguleret i Retsplejeloven (RPL) og omfatter bl.a. udlæg og tvangsauktion</a:t>
            </a:r>
          </a:p>
          <a:p>
            <a:pPr eaLnBrk="1" hangingPunct="1"/>
            <a:r>
              <a:rPr lang="da-DK" sz="2800" b="1" dirty="0"/>
              <a:t>Universalforfølgning:</a:t>
            </a:r>
          </a:p>
          <a:p>
            <a:pPr lvl="1" eaLnBrk="1" hangingPunct="1"/>
            <a:r>
              <a:rPr lang="da-DK" sz="2400" dirty="0"/>
              <a:t>Reguleret i konkursloven (KL), og omfatter konkurs, rekonstruktion og gældssanering </a:t>
            </a:r>
          </a:p>
          <a:p>
            <a:pPr lvl="1" eaLnBrk="1" hangingPunct="1"/>
            <a:r>
              <a:rPr lang="da-DK" sz="2400" dirty="0"/>
              <a:t>Formålet er at stille kreditorerne lige</a:t>
            </a:r>
          </a:p>
          <a:p>
            <a:pPr lvl="1" eaLnBrk="1" hangingPunct="1"/>
            <a:r>
              <a:rPr lang="da-DK" sz="2400" dirty="0"/>
              <a:t>Kun hvis skyldner er insolvent</a:t>
            </a:r>
          </a:p>
          <a:p>
            <a:pPr lvl="1" eaLnBrk="1" hangingPunct="1"/>
            <a:endParaRPr lang="da-DK" dirty="0"/>
          </a:p>
        </p:txBody>
      </p:sp>
      <p:sp>
        <p:nvSpPr>
          <p:cNvPr id="4" name="AutoShape 10"/>
          <p:cNvSpPr>
            <a:spLocks noChangeArrowheads="1"/>
          </p:cNvSpPr>
          <p:nvPr/>
        </p:nvSpPr>
        <p:spPr bwMode="auto">
          <a:xfrm>
            <a:off x="6732240" y="4797152"/>
            <a:ext cx="2088852" cy="1224855"/>
          </a:xfrm>
          <a:prstGeom prst="cloudCallout">
            <a:avLst>
              <a:gd name="adj1" fmla="val -93495"/>
              <a:gd name="adj2" fmla="val 28149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Forklaring </a:t>
            </a:r>
          </a:p>
          <a:p>
            <a:pPr algn="ctr"/>
            <a:r>
              <a:rPr lang="da-DK" dirty="0">
                <a:solidFill>
                  <a:schemeClr val="bg1"/>
                </a:solidFill>
              </a:rPr>
              <a:t>næste side</a:t>
            </a:r>
          </a:p>
        </p:txBody>
      </p:sp>
    </p:spTree>
    <p:extLst>
      <p:ext uri="{BB962C8B-B14F-4D97-AF65-F5344CB8AC3E}">
        <p14:creationId xmlns:p14="http://schemas.microsoft.com/office/powerpoint/2010/main" val="402228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33429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Regler og definitioner </a:t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196975"/>
            <a:ext cx="8002587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800" b="1" dirty="0"/>
              <a:t>Ordet ”insolvent”</a:t>
            </a:r>
          </a:p>
          <a:p>
            <a:pPr eaLnBrk="1" hangingPunct="1"/>
            <a:r>
              <a:rPr lang="da-DK" sz="2800" dirty="0"/>
              <a:t>Defineret i konkurslovens § 17</a:t>
            </a:r>
          </a:p>
          <a:p>
            <a:pPr eaLnBrk="1" hangingPunct="1"/>
            <a:r>
              <a:rPr lang="da-DK" sz="2800" dirty="0"/>
              <a:t>Skyldner kan ikke betale sin gæld, efterhånden som den forfalder til betaling</a:t>
            </a:r>
            <a:r>
              <a:rPr lang="da-DK" sz="2800" b="1" dirty="0"/>
              <a:t> </a:t>
            </a:r>
          </a:p>
          <a:p>
            <a:pPr eaLnBrk="1" hangingPunct="1"/>
            <a:r>
              <a:rPr lang="da-DK" sz="2800" dirty="0"/>
              <a:t>Skifteretten vurderer, om insolvensen er til stede</a:t>
            </a:r>
          </a:p>
          <a:p>
            <a:pPr eaLnBrk="1" hangingPunct="1"/>
            <a:r>
              <a:rPr lang="da-DK" sz="2800" dirty="0"/>
              <a:t>Hvis skyldner selv erklærer sig insolvent, forventes det at  være rigtigt</a:t>
            </a:r>
          </a:p>
          <a:p>
            <a:pPr eaLnBrk="1" hangingPunct="1"/>
            <a:endParaRPr lang="da-DK" dirty="0"/>
          </a:p>
          <a:p>
            <a:pPr eaLnBrk="1" hangingPunct="1">
              <a:buFont typeface="Arial" charset="0"/>
              <a:buNone/>
            </a:pPr>
            <a:r>
              <a:rPr lang="da-DK" dirty="0"/>
              <a:t>	</a:t>
            </a:r>
          </a:p>
          <a:p>
            <a:pPr lvl="1" eaLnBrk="1" hangingPunct="1"/>
            <a:endParaRPr lang="da-DK" dirty="0"/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4572000" y="4293096"/>
            <a:ext cx="4176464" cy="1799481"/>
          </a:xfrm>
          <a:prstGeom prst="cloudCallout">
            <a:avLst>
              <a:gd name="adj1" fmla="val -42972"/>
              <a:gd name="adj2" fmla="val 61718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da-DK" dirty="0">
                <a:solidFill>
                  <a:schemeClr val="bg1"/>
                </a:solidFill>
              </a:rPr>
              <a:t>Man er ikke nødvendigvis insolvent, fordi man skylder flere penge end ens aktiver er værd</a:t>
            </a:r>
          </a:p>
        </p:txBody>
      </p:sp>
    </p:spTree>
    <p:extLst>
      <p:ext uri="{BB962C8B-B14F-4D97-AF65-F5344CB8AC3E}">
        <p14:creationId xmlns:p14="http://schemas.microsoft.com/office/powerpoint/2010/main" val="234477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Inkasso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208088"/>
            <a:ext cx="7931150" cy="45243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/>
              <a:t>Gælden sendes til inkasso, hvis skyldner ikke betaler, efter kreditor har sendt en eller flere rykkere</a:t>
            </a:r>
          </a:p>
          <a:p>
            <a:pPr eaLnBrk="1" hangingPunct="1"/>
            <a:r>
              <a:rPr lang="da-DK" sz="2400" dirty="0"/>
              <a:t>Inkasso kan foretages af:</a:t>
            </a:r>
          </a:p>
          <a:p>
            <a:pPr lvl="1" eaLnBrk="1" hangingPunct="1"/>
            <a:r>
              <a:rPr lang="da-DK" sz="2400" dirty="0"/>
              <a:t>Kreditor selv</a:t>
            </a:r>
          </a:p>
          <a:p>
            <a:pPr lvl="1" eaLnBrk="1" hangingPunct="1"/>
            <a:r>
              <a:rPr lang="da-DK" sz="2400" dirty="0"/>
              <a:t>Inkassofirma</a:t>
            </a:r>
          </a:p>
          <a:p>
            <a:pPr lvl="1" eaLnBrk="1" hangingPunct="1"/>
            <a:r>
              <a:rPr lang="da-DK" sz="2400" dirty="0"/>
              <a:t>Advokat</a:t>
            </a:r>
          </a:p>
          <a:p>
            <a:pPr eaLnBrk="1" hangingPunct="1"/>
            <a:r>
              <a:rPr lang="da-DK" sz="2400" dirty="0"/>
              <a:t>Inkassobrev med diverse oplysninger sendes til skyldner</a:t>
            </a:r>
          </a:p>
          <a:p>
            <a:pPr eaLnBrk="1" hangingPunct="1"/>
            <a:r>
              <a:rPr lang="da-DK" sz="2400" dirty="0"/>
              <a:t>Formålet med inkasso er at få betalt gælden eller opnå en afdragsordning, som kaldes et frivilligt forlig</a:t>
            </a:r>
          </a:p>
          <a:p>
            <a:pPr eaLnBrk="1" hangingPunct="1"/>
            <a:r>
              <a:rPr lang="da-DK" sz="2400" dirty="0"/>
              <a:t>Betaler skyldner stadig ikke, må kreditor overveje at fortsætte med tvangsinddrivelse</a:t>
            </a:r>
          </a:p>
          <a:p>
            <a:pPr eaLnBrk="1" hangingPunct="1"/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630872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3. Tvangsinddrivelse</a:t>
            </a:r>
            <a:br>
              <a:rPr lang="en-GB" sz="3600" b="1">
                <a:solidFill>
                  <a:srgbClr val="7030A0"/>
                </a:solidFill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311275"/>
            <a:ext cx="793115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800" b="1" dirty="0"/>
              <a:t>Ordet ”tvangsinddrivelse”: 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Kreditor kan via fogedretten få udlæg i skyldners aktiver og sælge dem på tvangsauktion 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Provenuet fra tvangsauktionen nedbringer skyldners gæld</a:t>
            </a:r>
            <a:br>
              <a:rPr lang="da-DK" sz="2400" dirty="0"/>
            </a:br>
            <a:endParaRPr lang="da-DK" sz="2400" b="1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da-DK" sz="2800" b="1" dirty="0"/>
              <a:t>Tvangsinddrivelse kræver et fundament, jf. RPL § 478 fx: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Dom eller retsforlig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Frivillige forlig, hvis der står, det kan tvangsfuldbyrdes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Gældsbreve, hvis der står, det kan tvangsfuldbyrdes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Pantebreve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Afgørelser fra forskellige klagenævn</a:t>
            </a:r>
          </a:p>
          <a:p>
            <a:pPr eaLnBrk="1" hangingPunct="1">
              <a:lnSpc>
                <a:spcPct val="80000"/>
              </a:lnSpc>
            </a:pPr>
            <a:r>
              <a:rPr lang="da-DK" sz="2400" dirty="0"/>
              <a:t>Krav fra offentlige myndigheder fx Skat</a:t>
            </a:r>
          </a:p>
        </p:txBody>
      </p:sp>
    </p:spTree>
    <p:extLst>
      <p:ext uri="{BB962C8B-B14F-4D97-AF65-F5344CB8AC3E}">
        <p14:creationId xmlns:p14="http://schemas.microsoft.com/office/powerpoint/2010/main" val="1559284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662880" y="269776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Tvangsinddrivelse</a:t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3.2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Betalingspåkrav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711325"/>
            <a:ext cx="793115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/>
              <a:t>Hvis kreditor ikke har et fundament, skal kreditor:</a:t>
            </a:r>
          </a:p>
          <a:p>
            <a:r>
              <a:rPr lang="da-DK" sz="2400" dirty="0"/>
              <a:t>Have en dom for kravet eller</a:t>
            </a:r>
          </a:p>
          <a:p>
            <a:r>
              <a:rPr lang="da-DK" sz="2400" dirty="0"/>
              <a:t>Udfylde et betalingspåkrav</a:t>
            </a:r>
          </a:p>
          <a:p>
            <a:pPr>
              <a:buFont typeface="Arial" charset="0"/>
              <a:buNone/>
            </a:pPr>
            <a:r>
              <a:rPr lang="da-DK" sz="2800" b="1" dirty="0"/>
              <a:t>Betalingspåkrav</a:t>
            </a:r>
          </a:p>
          <a:p>
            <a:r>
              <a:rPr lang="da-DK" sz="2400" dirty="0"/>
              <a:t>Udfyldes af kreditor og indgives til Fogedretten </a:t>
            </a:r>
          </a:p>
          <a:p>
            <a:r>
              <a:rPr lang="da-DK" sz="2400" dirty="0"/>
              <a:t>Kan kun anvendes hvis:</a:t>
            </a:r>
          </a:p>
          <a:p>
            <a:pPr lvl="1"/>
            <a:r>
              <a:rPr lang="da-DK" sz="2200" dirty="0"/>
              <a:t>Kreditor har et pengekrav på højst 100.000 kr.</a:t>
            </a:r>
          </a:p>
          <a:p>
            <a:pPr lvl="1"/>
            <a:r>
              <a:rPr lang="da-DK" sz="2200" dirty="0"/>
              <a:t>Kravet er ubetinget og ubestridt af skyldner</a:t>
            </a:r>
          </a:p>
          <a:p>
            <a:pPr lvl="1"/>
            <a:r>
              <a:rPr lang="da-DK" sz="2200" dirty="0"/>
              <a:t>Skyldner har fået et ”inkassobrev”</a:t>
            </a:r>
          </a:p>
          <a:p>
            <a:r>
              <a:rPr lang="da-DK" sz="2400" dirty="0"/>
              <a:t>Kan med Fogedrettens påtegning anvendes som fundament</a:t>
            </a:r>
          </a:p>
        </p:txBody>
      </p:sp>
    </p:spTree>
    <p:extLst>
      <p:ext uri="{BB962C8B-B14F-4D97-AF65-F5344CB8AC3E}">
        <p14:creationId xmlns:p14="http://schemas.microsoft.com/office/powerpoint/2010/main" val="1765931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Tvangsinddrivelse</a:t>
            </a:r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3.6 Udlæg</a:t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12875"/>
            <a:ext cx="8002587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/>
              <a:t>HR: Kreditor kan få udlæg i alle skyldners aktiver</a:t>
            </a:r>
          </a:p>
          <a:p>
            <a:pPr>
              <a:buFont typeface="Arial" charset="0"/>
              <a:buNone/>
            </a:pPr>
            <a:r>
              <a:rPr lang="da-DK" sz="2400" dirty="0"/>
              <a:t>	</a:t>
            </a:r>
            <a:r>
              <a:rPr lang="da-DK" sz="2300" b="1" dirty="0"/>
              <a:t>U1: </a:t>
            </a:r>
            <a:r>
              <a:rPr lang="da-DK" sz="2300" dirty="0"/>
              <a:t>Tredjemands rettigheder skal respekteres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U2: </a:t>
            </a:r>
            <a:r>
              <a:rPr lang="da-DK" sz="2300" dirty="0"/>
              <a:t>Særlige indlån i pengeinstitut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U3: </a:t>
            </a:r>
            <a:r>
              <a:rPr lang="da-DK" sz="2300" dirty="0"/>
              <a:t>Endnu ikke udbetalt løn, RPL § 511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U4: </a:t>
            </a:r>
            <a:r>
              <a:rPr lang="da-DK" sz="2300" dirty="0"/>
              <a:t>Udbetalt erstatning fx fra ulykkesforsikring, RPL § 513</a:t>
            </a:r>
          </a:p>
          <a:p>
            <a:pPr>
              <a:buFont typeface="Arial" charset="0"/>
              <a:buNone/>
            </a:pPr>
            <a:r>
              <a:rPr lang="da-DK" sz="2300" dirty="0"/>
              <a:t>	        Erstatningen skal være holdt adskilt fra øvrige midler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U5:</a:t>
            </a:r>
            <a:r>
              <a:rPr lang="da-DK" sz="2300" dirty="0"/>
              <a:t> Personlige aktiver med beskeden værdi, RPL § 515, stk. 1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U6: </a:t>
            </a:r>
            <a:r>
              <a:rPr lang="da-DK" sz="2300" dirty="0"/>
              <a:t>Personlige hjælpemidler, RPL § 515, stk. 2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U7: </a:t>
            </a:r>
            <a:r>
              <a:rPr lang="da-DK" sz="2300" dirty="0"/>
              <a:t>Båndlagte gaver, RPL §514</a:t>
            </a:r>
          </a:p>
          <a:p>
            <a:pPr>
              <a:buFont typeface="Arial" charset="0"/>
              <a:buNone/>
            </a:pPr>
            <a:r>
              <a:rPr lang="da-DK" sz="2300" dirty="0"/>
              <a:t>	</a:t>
            </a:r>
            <a:r>
              <a:rPr lang="da-DK" sz="2300" b="1" dirty="0"/>
              <a:t>U8: </a:t>
            </a:r>
            <a:r>
              <a:rPr lang="da-DK" sz="2300" dirty="0"/>
              <a:t>Trangsbeneficiet, RPL § 509</a:t>
            </a:r>
          </a:p>
        </p:txBody>
      </p:sp>
    </p:spTree>
    <p:extLst>
      <p:ext uri="{BB962C8B-B14F-4D97-AF65-F5344CB8AC3E}">
        <p14:creationId xmlns:p14="http://schemas.microsoft.com/office/powerpoint/2010/main" val="1913512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Tvangsinddrivelse</a:t>
            </a:r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3.6 Udlæg</a:t>
            </a:r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b="1" dirty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268413"/>
            <a:ext cx="8002587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a-DK" sz="2800" b="1" dirty="0"/>
              <a:t>Trangsbeneficiet</a:t>
            </a:r>
          </a:p>
          <a:p>
            <a:r>
              <a:rPr lang="da-DK" sz="2400" dirty="0"/>
              <a:t>Kreditor kan ikke få udlæg i aktiver omfattet af trangsbeneficiet</a:t>
            </a:r>
          </a:p>
          <a:p>
            <a:r>
              <a:rPr lang="da-DK" sz="2400" dirty="0"/>
              <a:t>Omfatter aktiver, der hører til et beskedent hjem, fx seng, bord, stol, sofa</a:t>
            </a:r>
          </a:p>
          <a:p>
            <a:r>
              <a:rPr lang="da-DK" sz="2400" dirty="0"/>
              <a:t>Almindelig hvidevarer hører til et beskedent hjem, fx køleskab, fryser, almindeligt tv og almindelig computer</a:t>
            </a:r>
          </a:p>
          <a:p>
            <a:pPr>
              <a:buFont typeface="Arial" charset="0"/>
              <a:buNone/>
            </a:pPr>
            <a:r>
              <a:rPr lang="da-DK" sz="2400" b="1" dirty="0"/>
              <a:t>			Smykker, malerier, 50” plasma 3D fjernsyn med </a:t>
            </a:r>
            <a:r>
              <a:rPr lang="en-US" sz="2400" b="1" dirty="0"/>
              <a:t>surround</a:t>
            </a:r>
            <a:r>
              <a:rPr lang="da-DK" sz="2400" b="1" dirty="0"/>
              <a:t> sound og subwoofer og andre værdifulde aktiver er ikke omfattet af trangsbeneficiet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1382191" y="4365104"/>
            <a:ext cx="1439863" cy="360363"/>
          </a:xfrm>
          <a:prstGeom prst="rightArrow">
            <a:avLst>
              <a:gd name="adj1" fmla="val 50000"/>
              <a:gd name="adj2" fmla="val 99890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384446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1509</Words>
  <Application>Microsoft Office PowerPoint</Application>
  <PresentationFormat>Skærmshow (4:3)</PresentationFormat>
  <Paragraphs>216</Paragraphs>
  <Slides>28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28</vt:i4>
      </vt:variant>
    </vt:vector>
  </HeadingPairs>
  <TitlesOfParts>
    <vt:vector size="33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21</cp:revision>
  <dcterms:created xsi:type="dcterms:W3CDTF">2015-07-14T11:20:10Z</dcterms:created>
  <dcterms:modified xsi:type="dcterms:W3CDTF">2018-08-09T14:38:05Z</dcterms:modified>
</cp:coreProperties>
</file>