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2" r:id="rId5"/>
  </p:sldMasterIdLst>
  <p:notesMasterIdLst>
    <p:notesMasterId r:id="rId22"/>
  </p:notesMasterIdLst>
  <p:sldIdLst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FE174-EE6C-4D00-8005-1228A21959CC}" type="datetimeFigureOut">
              <a:rPr lang="da-DK" smtClean="0"/>
              <a:t>22-08-2020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5B8E5-32DE-4259-A5C1-F3EE0816015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7709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26461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4267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70080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30042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43209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21161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308639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74336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1678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3113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9517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8095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7332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4978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6625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2658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22-08-2020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22-08-2020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22-08-2020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22-08-2020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22-08-2020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22-08-2020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22-08-2020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2411760" y="6395742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sp>
        <p:nvSpPr>
          <p:cNvPr id="5" name="Tekstboks 4"/>
          <p:cNvSpPr txBox="1"/>
          <p:nvPr userDrawn="1"/>
        </p:nvSpPr>
        <p:spPr>
          <a:xfrm>
            <a:off x="1435423" y="616530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xmlns="" id="{56E90C64-5C71-4242-B490-08F528219D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812" r="13679"/>
          <a:stretch/>
        </p:blipFill>
        <p:spPr>
          <a:xfrm>
            <a:off x="0" y="958171"/>
            <a:ext cx="1080120" cy="5279141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xmlns="" id="{04F62337-C6A9-435A-B601-91EF5E7AC1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03659"/>
            <a:ext cx="4144161" cy="654341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xmlns="" id="{CFE8C907-CA10-41FA-A908-DD3D6DF39D5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44161" y="6203659"/>
            <a:ext cx="4999839" cy="654341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xmlns="" id="{429DF57C-23E4-4497-92DF-18A752E32F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241" y="0"/>
            <a:ext cx="1082602" cy="956683"/>
          </a:xfrm>
          <a:prstGeom prst="rect">
            <a:avLst/>
          </a:prstGeom>
        </p:spPr>
      </p:pic>
      <p:sp>
        <p:nvSpPr>
          <p:cNvPr id="19" name="Tekstfelt 18">
            <a:extLst>
              <a:ext uri="{FF2B5EF4-FFF2-40B4-BE49-F238E27FC236}">
                <a16:creationId xmlns:a16="http://schemas.microsoft.com/office/drawing/2014/main" xmlns="" id="{63227D2F-E149-4649-894F-6D54DD5B67CE}"/>
              </a:ext>
            </a:extLst>
          </p:cNvPr>
          <p:cNvSpPr txBox="1"/>
          <p:nvPr userDrawn="1"/>
        </p:nvSpPr>
        <p:spPr>
          <a:xfrm>
            <a:off x="1080120" y="6334581"/>
            <a:ext cx="464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ERHVERVSRET – finans – 2. udgave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63EE387-51F6-4B10-AD14-968F8B66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xmlns="" id="{6DEAB502-F0DB-433D-B64E-F42A9EB0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22-08-2020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xmlns="" id="{6E1DD00D-03A4-4597-A0B5-BFE667DE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xmlns="" id="{E5FB222B-F0F0-4701-A7DD-7E4426DA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83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22-08-2020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22-08-2020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22-08-2020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22-08-2020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22-08-2020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22-08-2020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22-08-2020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4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22-08-2020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1062972" y="2228670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Kapitel 3 </a:t>
            </a:r>
          </a:p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Fuldmagtsforhold</a:t>
            </a:r>
            <a:endParaRPr lang="da-DK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6650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Skriftlig fuldmagt/forevisningsfuldmagt, </a:t>
            </a:r>
            <a:br>
              <a:rPr lang="da-DK" sz="3200" b="1" dirty="0">
                <a:solidFill>
                  <a:srgbClr val="7030A0"/>
                </a:solidFill>
                <a:latin typeface="+mj-lt"/>
                <a:cs typeface="Arial" pitchFamily="34" charset="0"/>
              </a:rPr>
            </a:br>
            <a:r>
              <a:rPr lang="da-DK" sz="32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AFTL § 16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92650" y="1772816"/>
            <a:ext cx="79644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3200" dirty="0">
                <a:cs typeface="Arial" pitchFamily="34" charset="0"/>
              </a:rPr>
              <a:t>En skriftlig fuldmagt, der er beregnet til forevisning for andre – fx  ”hent min pakke-fuldmagt”, generalfuldmagt.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3200" dirty="0">
                <a:cs typeface="Arial" pitchFamily="34" charset="0"/>
              </a:rPr>
              <a:t>Ophører når fuldmagten tilbagegives til fuld-magtsgiver eller fuldmagten tilintetgøres.</a:t>
            </a:r>
          </a:p>
          <a:p>
            <a:pPr marL="0" lvl="1"/>
            <a:endParaRPr lang="da-DK" sz="20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511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Er fuldmagtsgiver bundet?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87624" y="1246415"/>
            <a:ext cx="8064897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a-DK" sz="2800" b="1" dirty="0">
                <a:cs typeface="Arial" pitchFamily="34" charset="0"/>
              </a:rPr>
              <a:t>Situation: </a:t>
            </a:r>
            <a:r>
              <a:rPr lang="da-DK" sz="2800" dirty="0">
                <a:cs typeface="Arial" pitchFamily="34" charset="0"/>
              </a:rPr>
              <a:t>Fuldmægtigen indgår en aftale med tredjemand, der overskrider bemyndigelsen (den interne instruks fra fuldmagtsgiver).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Fuldmagtsgiver er bundet af de aftaler fuldmægtigen indgår med tredjemand i strid med den interne instruks, hvis tredjemand var i god tro, jf. AFTL § 11, stk. 1.</a:t>
            </a:r>
          </a:p>
          <a:p>
            <a:pPr marL="0" lvl="1"/>
            <a:endParaRPr lang="da-DK" sz="2000" dirty="0">
              <a:cs typeface="Arial" pitchFamily="34" charset="0"/>
            </a:endParaRPr>
          </a:p>
          <a:p>
            <a:pPr marL="0" lvl="1"/>
            <a:r>
              <a:rPr lang="da-DK" sz="2800" b="1" dirty="0">
                <a:cs typeface="Arial" pitchFamily="34" charset="0"/>
              </a:rPr>
              <a:t>God tro</a:t>
            </a:r>
            <a:r>
              <a:rPr lang="da-DK" sz="2800" dirty="0">
                <a:cs typeface="Arial" pitchFamily="34" charset="0"/>
              </a:rPr>
              <a:t>: Hvis det vurderes at tredjemand ikke indså eller burde have indset, at fuldmægtigen indgik en aftale der lå uden for hans beføjelser (den interne instruks).</a:t>
            </a:r>
          </a:p>
        </p:txBody>
      </p:sp>
    </p:spTree>
    <p:extLst>
      <p:ext uri="{BB962C8B-B14F-4D97-AF65-F5344CB8AC3E}">
        <p14:creationId xmlns:p14="http://schemas.microsoft.com/office/powerpoint/2010/main" val="1484727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200" b="1" dirty="0">
                <a:solidFill>
                  <a:srgbClr val="7030A0"/>
                </a:solidFill>
                <a:cs typeface="Arial" pitchFamily="34" charset="0"/>
              </a:rPr>
              <a:t>Er fuldmagtsgiver bundet?</a:t>
            </a:r>
          </a:p>
          <a:p>
            <a:pPr algn="ctr"/>
            <a:endParaRPr lang="da-DK" sz="3600" b="1" dirty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1259632" y="1052736"/>
            <a:ext cx="799288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a-DK" sz="2800" b="1" dirty="0">
                <a:cs typeface="Arial" pitchFamily="34" charset="0"/>
              </a:rPr>
              <a:t>Situation: </a:t>
            </a:r>
            <a:r>
              <a:rPr lang="da-DK" sz="2800" dirty="0">
                <a:cs typeface="Arial" pitchFamily="34" charset="0"/>
              </a:rPr>
              <a:t>Fuldmægtigen indgår en aftale med tredjemand, der ligger uden for legitimationen.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Fuldmagtsgiver er ikke bundet af de aftaler, fuldmægtigen indgår med tredjemand, hvis de ligger uden for fuldmagtens grænser, uanset om tredjemand er i god tro. </a:t>
            </a:r>
          </a:p>
          <a:p>
            <a:pPr marL="0" lvl="1"/>
            <a:endParaRPr lang="da-DK" sz="1000" dirty="0">
              <a:cs typeface="Arial" pitchFamily="34" charset="0"/>
            </a:endParaRPr>
          </a:p>
          <a:p>
            <a:pPr marL="0" lvl="1"/>
            <a:r>
              <a:rPr lang="da-DK" sz="2800" b="1" dirty="0">
                <a:cs typeface="Arial" pitchFamily="34" charset="0"/>
              </a:rPr>
              <a:t>Erstatning:</a:t>
            </a:r>
            <a:r>
              <a:rPr lang="da-DK" sz="2800" dirty="0">
                <a:cs typeface="Arial" pitchFamily="34" charset="0"/>
              </a:rPr>
              <a:t> Hvis fuldmagtsgiver lider et økonomisk tab, fordi fuldmægtigen har handlet groft uagtsom eller forsætligt, kan fuldmægtigen i sjældne grove tilfælde blive erstatningsansvarlig overfor arbejdsgiveren.</a:t>
            </a:r>
            <a:endParaRPr lang="da-DK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032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1.2 Fuldmagt uden særlig tilværelse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200588" y="1340768"/>
            <a:ext cx="79208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Denne type fuldmagt er kendetegnet ved, at den ikke er kendt eller synlig for omverdenen.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Kaldes også for en § 18-fuldmagt.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Fuldmagten/instruksen gives ofte mundtligt, men kan også være skriftlig.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Der sondres ikke mellem bemyndigelse og legitimation, da fuldmagtens omfang og bemyndigelsen er sammenfaldende.</a:t>
            </a:r>
          </a:p>
        </p:txBody>
      </p:sp>
    </p:spTree>
    <p:extLst>
      <p:ext uri="{BB962C8B-B14F-4D97-AF65-F5344CB8AC3E}">
        <p14:creationId xmlns:p14="http://schemas.microsoft.com/office/powerpoint/2010/main" val="1025601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1.2 Fuldmagt uden særlig tilværelse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87624" y="1340768"/>
            <a:ext cx="79563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2800" b="1" dirty="0">
                <a:cs typeface="Arial" pitchFamily="34" charset="0"/>
              </a:rPr>
              <a:t>Aftaler i strid med fuldmagten: </a:t>
            </a:r>
            <a:r>
              <a:rPr lang="da-DK" sz="2800" dirty="0">
                <a:cs typeface="Arial" pitchFamily="34" charset="0"/>
              </a:rPr>
              <a:t>Fuldmagtsgiver er ikke bundet af aftaler som fuldmægtigen indgår i strid med en § 18-fuldmagt, uanset om tredjemand var i god tro, jf. AFTL § 11, stk. 2.</a:t>
            </a:r>
          </a:p>
          <a:p>
            <a:pPr marL="0" lvl="1"/>
            <a:endParaRPr lang="da-DK" sz="2800" dirty="0">
              <a:cs typeface="Arial" pitchFamily="34" charset="0"/>
            </a:endParaRP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b="1" dirty="0">
                <a:cs typeface="Arial" pitchFamily="34" charset="0"/>
              </a:rPr>
              <a:t>Tilbagekaldelse af fuldmagten </a:t>
            </a:r>
            <a:r>
              <a:rPr lang="da-DK" sz="2800" dirty="0">
                <a:cs typeface="Arial" pitchFamily="34" charset="0"/>
              </a:rPr>
              <a:t>kan ske på samme måde som den er givet.</a:t>
            </a:r>
          </a:p>
          <a:p>
            <a:pPr marL="720725" lvl="2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En tilbagekaldelse får virkning når den er kommet frem – behøver ikke at komme til kundskab.</a:t>
            </a:r>
          </a:p>
          <a:p>
            <a:pPr marL="263525" lvl="1" indent="-263525">
              <a:buFont typeface="Arial" pitchFamily="34" charset="0"/>
              <a:buChar char="•"/>
            </a:pPr>
            <a:endParaRPr lang="da-DK" sz="2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27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Fuldmagt - Erstatning til tredjemand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5" y="1340768"/>
            <a:ext cx="805259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a-DK" sz="3200" b="1" dirty="0">
                <a:cs typeface="Arial" pitchFamily="34" charset="0"/>
              </a:rPr>
              <a:t>AFTL § 25 – erstatning til tredjemand: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Den der udadtil optræder som fuldmægtig for en anden, indestår for, at han rent faktisk har fornøden fuldmagt til at handle og indgå aftaler på vegne af fuldmagtsgiver.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Fuldmægtigen er ved aftalens indgåelse garant for at:</a:t>
            </a:r>
          </a:p>
          <a:p>
            <a:pPr marL="720725" lvl="2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Fuldmagten eksisterer,</a:t>
            </a:r>
          </a:p>
          <a:p>
            <a:pPr marL="720725" lvl="2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Fuldmagten ikke er tilbagekaldt og</a:t>
            </a:r>
          </a:p>
          <a:p>
            <a:pPr marL="720725" lvl="2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Fuldmagten ikke er overskredet</a:t>
            </a:r>
          </a:p>
        </p:txBody>
      </p:sp>
    </p:spTree>
    <p:extLst>
      <p:ext uri="{BB962C8B-B14F-4D97-AF65-F5344CB8AC3E}">
        <p14:creationId xmlns:p14="http://schemas.microsoft.com/office/powerpoint/2010/main" val="2200191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Fuldmagt - Erstatning til tredjemand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6" y="1221963"/>
            <a:ext cx="818551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a-DK" sz="2800" b="1" dirty="0">
                <a:cs typeface="Arial" pitchFamily="34" charset="0"/>
              </a:rPr>
              <a:t>AFTL § 25 – erstatning til tredjemand (fortsat):</a:t>
            </a:r>
          </a:p>
          <a:p>
            <a:pPr marL="0" lvl="1"/>
            <a:endParaRPr lang="da-DK" sz="2800" b="1" dirty="0">
              <a:cs typeface="Arial" pitchFamily="34" charset="0"/>
            </a:endParaRPr>
          </a:p>
          <a:p>
            <a:pPr marL="263525" lvl="1" indent="-263525"/>
            <a:r>
              <a:rPr lang="da-DK" sz="2600" b="1" dirty="0">
                <a:cs typeface="Arial" pitchFamily="34" charset="0"/>
              </a:rPr>
              <a:t>HR:</a:t>
            </a:r>
            <a:r>
              <a:rPr lang="da-DK" sz="2600" dirty="0">
                <a:cs typeface="Arial" pitchFamily="34" charset="0"/>
              </a:rPr>
              <a:t> Hvis fuldmægtigen ikke havde den fornødne fuldmagt til at handle, og aftalen derfor falder til jorden, kan tredjemand forlange erstatning hos fuldmægtigen, hvis han lider et økonomisk tab.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600" b="1" dirty="0">
                <a:cs typeface="Arial" pitchFamily="34" charset="0"/>
              </a:rPr>
              <a:t>Undtagelse: </a:t>
            </a:r>
            <a:r>
              <a:rPr lang="da-DK" sz="2600" dirty="0">
                <a:cs typeface="Arial" pitchFamily="34" charset="0"/>
              </a:rPr>
              <a:t>Erstatning kan ikke komme på tale, hvis tredjemand vidste eller burde vide, at fuldmægtigen ikke havde den fornødne fuldmagt.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600" b="1" dirty="0">
                <a:cs typeface="Arial" pitchFamily="34" charset="0"/>
              </a:rPr>
              <a:t>Undtagelse:</a:t>
            </a:r>
            <a:r>
              <a:rPr lang="da-DK" sz="2600" dirty="0">
                <a:cs typeface="Arial" pitchFamily="34" charset="0"/>
              </a:rPr>
              <a:t> Erstatning kan ikke komme på tale, hvis fuldmægtigen indgår aftaler, og ikke ved at fuldmagten i mellemtiden er blevet tilbagekaldt.</a:t>
            </a:r>
            <a:endParaRPr lang="da-DK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189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Fuldmagtsforhold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404564" y="1340768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/>
              <a:t>I kapitel 3 gennemgås:</a:t>
            </a:r>
          </a:p>
          <a:p>
            <a:endParaRPr lang="da-DK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>
                <a:cs typeface="Arial" pitchFamily="34" charset="0"/>
              </a:rPr>
              <a:t>Fuldmagt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3200" dirty="0">
                <a:cs typeface="Arial" pitchFamily="34" charset="0"/>
              </a:rPr>
              <a:t>Fuldmagt med særlig tilværelse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3200" dirty="0">
                <a:cs typeface="Arial" pitchFamily="34" charset="0"/>
              </a:rPr>
              <a:t>Fuldmagt uden særlig tilværelse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3200" dirty="0">
                <a:cs typeface="Arial" pitchFamily="34" charset="0"/>
              </a:rPr>
              <a:t>Forholdet mellem fuldmægtig og tredjemand</a:t>
            </a:r>
          </a:p>
          <a:p>
            <a:endParaRPr lang="da-DK" sz="2400" b="1" dirty="0">
              <a:latin typeface="Arial" pitchFamily="34" charset="0"/>
              <a:cs typeface="Arial" pitchFamily="34" charset="0"/>
            </a:endParaRPr>
          </a:p>
          <a:p>
            <a:endParaRPr lang="da-DK" sz="2400" b="1" dirty="0">
              <a:latin typeface="Arial" pitchFamily="34" charset="0"/>
              <a:cs typeface="Arial" pitchFamily="34" charset="0"/>
            </a:endParaRPr>
          </a:p>
          <a:p>
            <a:endParaRPr lang="da-DK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364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308" y="-99392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Fuldmagtsforhold og aftaleindgåelse</a:t>
            </a:r>
            <a:r>
              <a:rPr lang="da-DK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403648" y="1340768"/>
            <a:ext cx="76328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>
                <a:cs typeface="Arial" pitchFamily="34" charset="0"/>
              </a:rPr>
              <a:t>Fuldmagt: </a:t>
            </a:r>
            <a:r>
              <a:rPr lang="da-DK" sz="3200" dirty="0">
                <a:cs typeface="Arial" pitchFamily="34" charset="0"/>
              </a:rPr>
              <a:t>Aftaleloven kapitel II, §§ 10-27</a:t>
            </a:r>
          </a:p>
          <a:p>
            <a:endParaRPr lang="da-DK" sz="2800" b="1" dirty="0">
              <a:cs typeface="Arial" pitchFamily="34" charset="0"/>
            </a:endParaRPr>
          </a:p>
          <a:p>
            <a:r>
              <a:rPr lang="da-DK" sz="3200" b="1" dirty="0">
                <a:cs typeface="Arial" pitchFamily="34" charset="0"/>
              </a:rPr>
              <a:t>HR: </a:t>
            </a:r>
            <a:r>
              <a:rPr lang="da-DK" sz="3200" dirty="0">
                <a:cs typeface="Arial" pitchFamily="34" charset="0"/>
              </a:rPr>
              <a:t>Fuldmagtsgiver bliver bundet af de aftaler, som fuldmægtigen indgår på fuldmagtsgivers vegne, jf. AFTL § 10, stk. 1. </a:t>
            </a:r>
            <a:endParaRPr lang="da-DK" dirty="0">
              <a:cs typeface="Arial" pitchFamily="34" charset="0"/>
            </a:endParaRPr>
          </a:p>
          <a:p>
            <a:endParaRPr lang="da-DK" dirty="0">
              <a:cs typeface="Arial" pitchFamily="34" charset="0"/>
            </a:endParaRPr>
          </a:p>
          <a:p>
            <a:endParaRPr lang="da-DK" dirty="0">
              <a:cs typeface="Arial" pitchFamily="34" charset="0"/>
            </a:endParaRPr>
          </a:p>
          <a:p>
            <a:r>
              <a:rPr lang="da-DK" sz="2800" dirty="0">
                <a:cs typeface="Arial" pitchFamily="34" charset="0"/>
              </a:rPr>
              <a:t>Når du (fuldmagtsgiver) giver en anden (fuldmægtig) fuldmagt til at handle på dine vegne, bliver du som hovedregel bundet af den aftale din fuldmægtig indgår med tredjemand.</a:t>
            </a:r>
            <a:endParaRPr lang="da-DK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603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Fuldmagtsforhold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259632" y="1200329"/>
            <a:ext cx="80066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cs typeface="Arial" pitchFamily="34" charset="0"/>
              </a:rPr>
              <a:t>En aftale kan i nogle tilfælde rammes af ugyldighed, hvis der er handlet i strid med en fuldmagt.</a:t>
            </a:r>
          </a:p>
          <a:p>
            <a:endParaRPr lang="da-DK" sz="2800" b="1" dirty="0">
              <a:cs typeface="Arial" pitchFamily="34" charset="0"/>
            </a:endParaRPr>
          </a:p>
          <a:p>
            <a:r>
              <a:rPr lang="da-DK" sz="2800" b="1" dirty="0">
                <a:cs typeface="Arial" pitchFamily="34" charset="0"/>
              </a:rPr>
              <a:t>I fuldmagt sondres mellem bemyndigelse og legitimation: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b="1" dirty="0">
                <a:cs typeface="Arial" pitchFamily="34" charset="0"/>
              </a:rPr>
              <a:t>Bemyndigelse/beføjelse: </a:t>
            </a:r>
            <a:r>
              <a:rPr lang="da-DK" sz="2800" dirty="0">
                <a:cs typeface="Arial" pitchFamily="34" charset="0"/>
              </a:rPr>
              <a:t>Den interne instruks mellem fuldmagtsgiver og fuldmægtig. Indholdet af denne instruks er som udgangspunkt ikke kendt for omverdenen.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b="1" dirty="0">
                <a:cs typeface="Arial" pitchFamily="34" charset="0"/>
              </a:rPr>
              <a:t>Legitimation:</a:t>
            </a:r>
            <a:r>
              <a:rPr lang="da-DK" sz="2800" dirty="0">
                <a:cs typeface="Arial" pitchFamily="34" charset="0"/>
              </a:rPr>
              <a:t> Den ydre fuldmagt er synlig og kendt for omverdenen.</a:t>
            </a:r>
          </a:p>
        </p:txBody>
      </p:sp>
    </p:spTree>
    <p:extLst>
      <p:ext uri="{BB962C8B-B14F-4D97-AF65-F5344CB8AC3E}">
        <p14:creationId xmlns:p14="http://schemas.microsoft.com/office/powerpoint/2010/main" val="387085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To fuldmagtsformer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87624" y="1340768"/>
            <a:ext cx="811908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a-DK" sz="3600" b="1" dirty="0">
                <a:cs typeface="Arial" pitchFamily="34" charset="0"/>
              </a:rPr>
              <a:t>Fuldmagt med særlig tilværelse:</a:t>
            </a: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Stillingsfuldmagt, jf. AFTL § 10, stk. 2</a:t>
            </a: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Specialfuldmagt/erklæringsfuldmagt, jf. AFTL § 13</a:t>
            </a: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Offentlig bekendtgjort fuldmagt, jf. AFTL § 14, stk. 1</a:t>
            </a:r>
          </a:p>
          <a:p>
            <a:pPr marL="720725" lvl="1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Skriftlig fuldmagt/forevisningsfuldmagt, AFTL § 16, stk. 1</a:t>
            </a:r>
          </a:p>
          <a:p>
            <a:pPr>
              <a:buFont typeface="Arial" pitchFamily="34" charset="0"/>
              <a:buChar char="•"/>
            </a:pPr>
            <a:r>
              <a:rPr lang="da-DK" sz="3600" b="1" dirty="0">
                <a:cs typeface="Arial" pitchFamily="34" charset="0"/>
              </a:rPr>
              <a:t>Fuldmagt uden særlig tilværelse</a:t>
            </a:r>
          </a:p>
          <a:p>
            <a:pPr marL="811213" lvl="1" indent="-354013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Kaldes også § 18-fuldmagt</a:t>
            </a:r>
          </a:p>
        </p:txBody>
      </p:sp>
    </p:spTree>
    <p:extLst>
      <p:ext uri="{BB962C8B-B14F-4D97-AF65-F5344CB8AC3E}">
        <p14:creationId xmlns:p14="http://schemas.microsoft.com/office/powerpoint/2010/main" val="1236061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Stillingsfuldmagt, AFTL § 10, stk. 2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334650"/>
            <a:ext cx="8172400" cy="4893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2600" dirty="0">
                <a:cs typeface="Arial" pitchFamily="34" charset="0"/>
              </a:rPr>
              <a:t>En ansat, har via sin stilling, fuldmagt til at handle på vegne af fuldmagtsgiver (arbejdsgiver).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600" dirty="0">
                <a:cs typeface="Arial" pitchFamily="34" charset="0"/>
              </a:rPr>
              <a:t>Fuldmægtigen (den ansatte) har udadtil fuldmagt til at handle inden for stillingens grænser, dvs. den ansatte kan indgå de aftaler med tredjemand, som er sædvanlige for stillingen.</a:t>
            </a:r>
          </a:p>
          <a:p>
            <a:pPr marL="720725" lvl="2" indent="-263525">
              <a:buFont typeface="Arial" pitchFamily="34" charset="0"/>
              <a:buChar char="•"/>
            </a:pPr>
            <a:r>
              <a:rPr lang="da-DK" sz="2600" dirty="0">
                <a:cs typeface="Arial" pitchFamily="34" charset="0"/>
              </a:rPr>
              <a:t>En salgsekspedient kan i sagens natur indgå aftaler om salg af varer fra butikken, men kan ikke indgå aftaler med et reklamebureau om ny markedsføringskampagne, medmindre hun har fået en udvidet bemyndigelse/særlig tilladelse fra fuldmagtsgiver.</a:t>
            </a:r>
            <a:endParaRPr lang="da-DK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4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Stillingsfuldmagt (fortsat)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6" y="1138773"/>
            <a:ext cx="811137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a-DK" sz="2800" b="1" dirty="0">
                <a:cs typeface="Arial" pitchFamily="34" charset="0"/>
              </a:rPr>
              <a:t>Ophør: 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En stillingsfuldmagt ophører og tilbagekaldes ved at fuldmægtigen fjernes fra stillingen, fx opsiges eller bortvises.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Arbejdsgiveren bliver bundet af de aftaler den opsagte indgår med tredjemand i opsigelses-perioden.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I en opsigelsesperiode bør fuldmagtsgiver tage stilling til om fuldmægtigen stadig skal have fuldmagt til at indgå de samme aftaler udadtil, eller der skal laves en ændring frem til fratrædelsestidspunktet.</a:t>
            </a:r>
          </a:p>
        </p:txBody>
      </p:sp>
    </p:spTree>
    <p:extLst>
      <p:ext uri="{BB962C8B-B14F-4D97-AF65-F5344CB8AC3E}">
        <p14:creationId xmlns:p14="http://schemas.microsoft.com/office/powerpoint/2010/main" val="272511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738783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Specialfuldmagt/erklæringsfuldmagt, AFTL § 13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6" y="1340768"/>
            <a:ext cx="80283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Fuldmagten er en særskilt erklæring, der meddeles direkte fra fuldmagtsgiver til tredjemand.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Tredjemand får direkte besked om fuldmagtens indhold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Kan være både mundtlig og skriftlig.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En specialfuldmagt ophører/tilbagekaldes på samme måde som den blev stiftet.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Tilbagekaldelsen får virkning, når den er kommet frem – behøver ikke komme til tredjemands kundskab.</a:t>
            </a:r>
          </a:p>
        </p:txBody>
      </p:sp>
    </p:spTree>
    <p:extLst>
      <p:ext uri="{BB962C8B-B14F-4D97-AF65-F5344CB8AC3E}">
        <p14:creationId xmlns:p14="http://schemas.microsoft.com/office/powerpoint/2010/main" val="2378326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1.1 Fuldmagt med særlig tilværelse</a:t>
            </a:r>
          </a:p>
          <a:p>
            <a:pPr algn="ctr"/>
            <a:r>
              <a:rPr lang="da-DK" sz="32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Offentlig bekendtgjort fuldmagt, AFTL § 14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340768"/>
            <a:ext cx="81003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lvl="1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Offentlig bekendtgjort fuldmagt - fx kuratorfuldmagt, der får fuldmagt til at behandle et konkursbo og varetage boets interesser eller udstedelse af prokura om at kunne handle på vegne af fx et selskab eller en forening.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Fuldmagtsgiver oplyser om fuldmagten til </a:t>
            </a:r>
            <a:r>
              <a:rPr lang="da-DK" sz="2800" dirty="0" err="1">
                <a:cs typeface="Arial" pitchFamily="34" charset="0"/>
              </a:rPr>
              <a:t>almen-heden</a:t>
            </a:r>
            <a:r>
              <a:rPr lang="da-DK" sz="2800" dirty="0">
                <a:cs typeface="Arial" pitchFamily="34" charset="0"/>
              </a:rPr>
              <a:t>, fx i massemedier, avis, tidsskrifter, Statstidende, i en cirkulæreskrivelse  mv.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Fuldmagten ophører/tilbagekaldes på samme måde som den blev stiftet.</a:t>
            </a:r>
          </a:p>
        </p:txBody>
      </p:sp>
    </p:spTree>
    <p:extLst>
      <p:ext uri="{BB962C8B-B14F-4D97-AF65-F5344CB8AC3E}">
        <p14:creationId xmlns:p14="http://schemas.microsoft.com/office/powerpoint/2010/main" val="334824701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9A23E706A21449BC66703B97899509" ma:contentTypeVersion="6" ma:contentTypeDescription="Opret et nyt dokument." ma:contentTypeScope="" ma:versionID="caa2866700e450b5999eeeb1f0893de1">
  <xsd:schema xmlns:xsd="http://www.w3.org/2001/XMLSchema" xmlns:xs="http://www.w3.org/2001/XMLSchema" xmlns:p="http://schemas.microsoft.com/office/2006/metadata/properties" xmlns:ns3="f7dfbcde-d029-4ed8-a18a-8747d0f05609" targetNamespace="http://schemas.microsoft.com/office/2006/metadata/properties" ma:root="true" ma:fieldsID="a187ddd95b3e199c9ba25204d068d95e" ns3:_="">
    <xsd:import namespace="f7dfbcde-d029-4ed8-a18a-8747d0f056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dfbcde-d029-4ed8-a18a-8747d0f056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9E32D6-9259-4BC7-B528-A10E18BB3D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286342-BA07-4310-9220-372A487229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dfbcde-d029-4ed8-a18a-8747d0f056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062657A-29E7-434B-AA90-4B7B948A57E0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f7dfbcde-d029-4ed8-a18a-8747d0f0560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1044</Words>
  <Application>Microsoft Office PowerPoint</Application>
  <PresentationFormat>On-screen Show (4:3)</PresentationFormat>
  <Paragraphs>101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Kontortema</vt:lpstr>
      <vt:lpstr>Brugerdefineret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Inge Kramer</cp:lastModifiedBy>
  <cp:revision>35</cp:revision>
  <dcterms:created xsi:type="dcterms:W3CDTF">2015-07-14T11:20:10Z</dcterms:created>
  <dcterms:modified xsi:type="dcterms:W3CDTF">2020-08-22T14:00:42Z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0x010100609A23E706A21449BC66703B97899509</vt:lpwstr>
  </property>
</Properties>
</file>