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4"/>
          <p:cNvSpPr txBox="1">
            <a:spLocks noChangeArrowheads="1"/>
          </p:cNvSpPr>
          <p:nvPr/>
        </p:nvSpPr>
        <p:spPr bwMode="auto">
          <a:xfrm>
            <a:off x="1069644" y="2198397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16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Kreditaftaler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48841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 Køb med ejendomsforbehold</a:t>
            </a: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36104" y="1999928"/>
            <a:ext cx="7942337" cy="344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 er en aftale mellem køber og sælger om, at sælger kan tage varen tilbage, hvis køber ikke betaler afdrag efter kreditaftalen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 kan være en del af kreditaftalen, men sælger kan også vælge ikke at tage ejendomsforbehold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aftaler om kreditkøb er det udelukkende muligt at bruge ejendomsforbehold, der kan ikke tages underpant i varen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2084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Ejendomsforbehold</a:t>
            </a:r>
            <a:b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4.1 Formkrav</a:t>
            </a: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008112" y="1639888"/>
            <a:ext cx="838842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 ejendomsforbehold skal være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Aftalt skriftligt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Senest ved overgivelsen af varen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Købet skal udgøre mindst 2.000 kr.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Kreditaftalen må ikke være en kontoaftale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skal betale en udbetaling på mindst 20 %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Ellers er ejendomsforbeholdet ugyldigt, jf. KAL § 34</a:t>
            </a: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Desuden skal ejendomsforbehold i motorkøretøjer tinglyses i bilbogen, jf. TL § 42d, stk. 1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337424" y="1700213"/>
            <a:ext cx="2613025" cy="2016125"/>
          </a:xfrm>
          <a:prstGeom prst="cloudCallout">
            <a:avLst>
              <a:gd name="adj1" fmla="val -11806"/>
              <a:gd name="adj2" fmla="val 671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Ingen krav om udbetaling i handelskøb og civilkøb </a:t>
            </a: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 bwMode="auto">
          <a:xfrm>
            <a:off x="72084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Ejendomsforbehold</a:t>
            </a:r>
            <a:b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4.3 Konflikt med senere rettigheder</a:t>
            </a: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1008112" y="1556321"/>
            <a:ext cx="7942337" cy="47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 gyldigt stiftet ejendomsforbehold beskytter sælgers ejendomsret til aktivet overfor købers andre kreditorer og aftaleerhververe </a:t>
            </a: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16.8)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 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en godtroende forbruger har købt aktivet med ejendomsforbehold, kan køber </a:t>
            </a:r>
            <a:r>
              <a:rPr kumimoji="0" lang="da-DK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ekstingvere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sælgers ejendomsforbehold hvis: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U1: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har givet tilladelse til videresalg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U2: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Sælger har opført sig passivt eller særlig uforsigtigt, og aktivet er udleveret til køber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U3: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Forhandlergrundsætningen – sælger er klar over, at køber er forhandler af aktivet, og aktivet er udleveret til køber</a:t>
            </a:r>
            <a:endParaRPr kumimoji="0" lang="da-DK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519881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5. Forbud mod pantsætning</a:t>
            </a: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tekst 1"/>
          <p:cNvSpPr txBox="1">
            <a:spLocks/>
          </p:cNvSpPr>
          <p:nvPr/>
        </p:nvSpPr>
        <p:spPr bwMode="auto">
          <a:xfrm>
            <a:off x="519881" y="1535113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</a:t>
            </a: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 bwMode="auto">
          <a:xfrm>
            <a:off x="818257" y="2174875"/>
            <a:ext cx="374181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KAL § 34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Ejendomsretten er sælgers indtil varen er betalt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sælger vil have sikkerhed i kreditkøb har sælger udelukkende mulighed for at tage ejendomsforbehold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dsholder til tekst 3"/>
          <p:cNvSpPr txBox="1">
            <a:spLocks/>
          </p:cNvSpPr>
          <p:nvPr/>
        </p:nvSpPr>
        <p:spPr bwMode="auto">
          <a:xfrm>
            <a:off x="4707706" y="1535113"/>
            <a:ext cx="4041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Underpant</a:t>
            </a:r>
            <a:endParaRPr kumimoji="0" lang="da-DK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ladsholder til indhold 4"/>
          <p:cNvSpPr txBox="1">
            <a:spLocks/>
          </p:cNvSpPr>
          <p:nvPr/>
        </p:nvSpPr>
        <p:spPr bwMode="auto">
          <a:xfrm>
            <a:off x="5066729" y="2060848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Ejendomsretten går over til køber med det samme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Forbud mod pant i kreditkøb, jf. KAL § 21 – pantet er ugyldigt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Forbuddet gælder også trepartsforhold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Pant kan tages af långiver i et fritstående lån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Læs mere om pant i kap 19</a:t>
            </a:r>
            <a:endParaRPr kumimoji="0" lang="da-DK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2084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 Køber misligholder kreditaftalen</a:t>
            </a: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008112" y="1639888"/>
            <a:ext cx="79423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Opsigelse af en kreditkøbsaftale, jf. KAL § 29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kun opsige hele aftalen, hvis forbrugeren er i kvalificeret misligholdelse, dvs. køber skal være i restance i mindst 30 dage og: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Restancen skal udgøre mindst 1/10 af det samlede beløb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flere afdrag mangler at blive betalt, skal de tilsammen udgøre mindst 1/20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Hele restgælden er i restance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8356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Køber misligholder kreditaftalen</a:t>
            </a:r>
            <a:b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6.2 Køb med ejendomsforbehold</a:t>
            </a: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70831" y="1639888"/>
            <a:ext cx="79423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kreditaftalen opsagt kan sælger med ejendomsforbehold tage aktivet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Aktiver omfattet af trangsbeneficiet kan ikke tages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kan kun blive fyldestgjort i det solgte aktiv uden mulighed for at få betalt en evt. restgæld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 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køber misligholdt aktivet eller lagt hindringer i vejen for </a:t>
            </a:r>
            <a:r>
              <a:rPr kumimoji="0" lang="da-DK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tilbagetagelsen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kan sælger kræve restgælden betalt</a:t>
            </a:r>
            <a:endParaRPr kumimoji="0" lang="da-DK" sz="2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62880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Køber misligholder kreditaftalen</a:t>
            </a:r>
            <a:b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6.3 Køb uden ejendomsforbehold</a:t>
            </a: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36104" y="1340768"/>
            <a:ext cx="838842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kreditaftalen opsagt kan sælger uden ejendomsforbehold få udlæg i alle købers aktiver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Fogedretten kan henvise sælger til at tage det solgte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sælger uden ejendomsforbehold kan kræve hele restgælden betalt uanset værdien af det solgte aktiv</a:t>
            </a:r>
            <a:b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Køb med ugyldigt ejendomsforbehold: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kan: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Ikke få aktivet tilbage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 kræve gæld udover aktivets værdi tilbagebetalt, hvis køber har misligholdt aktivet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878904" y="48580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Kreditaftaler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16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177280" y="1556792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16 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Krav til kreditaftaler</a:t>
            </a:r>
          </a:p>
          <a:p>
            <a:pPr eaLnBrk="1" hangingPunct="1"/>
            <a:r>
              <a:rPr lang="da-DK" dirty="0" smtClean="0"/>
              <a:t>Trepartsforhold</a:t>
            </a:r>
          </a:p>
          <a:p>
            <a:pPr eaLnBrk="1" hangingPunct="1"/>
            <a:r>
              <a:rPr lang="da-DK" dirty="0" smtClean="0"/>
              <a:t>Køb med ejendomsforbehold</a:t>
            </a:r>
          </a:p>
          <a:p>
            <a:pPr eaLnBrk="1" hangingPunct="1"/>
            <a:r>
              <a:rPr lang="da-DK" dirty="0" smtClean="0"/>
              <a:t>Forbud mod pantsætning</a:t>
            </a:r>
          </a:p>
          <a:p>
            <a:pPr eaLnBrk="1" hangingPunct="1"/>
            <a:r>
              <a:rPr lang="da-DK" dirty="0" smtClean="0"/>
              <a:t>Køber misligholder kreditaftalen</a:t>
            </a:r>
          </a:p>
          <a:p>
            <a:pPr eaLnBrk="1" hangingPunct="1">
              <a:buFont typeface="Arial" charset="0"/>
              <a:buNone/>
            </a:pPr>
            <a:r>
              <a:rPr lang="da-DK" sz="2400" dirty="0" smtClean="0"/>
              <a:t>(</a:t>
            </a:r>
            <a:r>
              <a:rPr lang="da-DK" sz="2400" dirty="0" smtClean="0"/>
              <a:t>Aftaleloven - se kapitel 3</a:t>
            </a:r>
            <a:r>
              <a:rPr lang="da-DK" sz="2400" dirty="0" smtClean="0"/>
              <a:t>)</a:t>
            </a:r>
          </a:p>
          <a:p>
            <a:pPr eaLnBrk="1" hangingPunct="1">
              <a:buFont typeface="Arial" charset="0"/>
              <a:buNone/>
            </a:pPr>
            <a:r>
              <a:rPr lang="da-DK" sz="2400" dirty="0" smtClean="0"/>
              <a:t>(</a:t>
            </a:r>
            <a:r>
              <a:rPr lang="da-DK" sz="2400" dirty="0" smtClean="0"/>
              <a:t>Forbrugeraftaler – se kapitel 5)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Kreditaftaleloven </a:t>
            </a:r>
            <a:b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</a:br>
            <a: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1. Anvendelse og ord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 smtClean="0"/>
              <a:t>Kreditaftaleloven anvendes i de fleste aftaler om lån, kredit eller køb på kredit</a:t>
            </a:r>
          </a:p>
          <a:p>
            <a:pPr eaLnBrk="1" hangingPunct="1"/>
            <a:r>
              <a:rPr lang="da-DK" sz="2400" dirty="0" smtClean="0"/>
              <a:t>Lovens anvendes både i forbrugerkøb, handelskøb og civilkøb</a:t>
            </a:r>
          </a:p>
          <a:p>
            <a:pPr eaLnBrk="1" hangingPunct="1"/>
            <a:r>
              <a:rPr lang="da-DK" sz="2400" dirty="0" smtClean="0"/>
              <a:t>Ordet ”</a:t>
            </a:r>
            <a:r>
              <a:rPr lang="da-DK" sz="2400" b="1" dirty="0" smtClean="0"/>
              <a:t>kreditaftale</a:t>
            </a:r>
            <a:r>
              <a:rPr lang="da-DK" sz="2400" dirty="0" smtClean="0"/>
              <a:t>” er defineret i KAL § 4, stk. 1, nr. 3:</a:t>
            </a:r>
          </a:p>
          <a:p>
            <a:pPr lvl="1" eaLnBrk="1" hangingPunct="1"/>
            <a:r>
              <a:rPr lang="da-DK" sz="2400" dirty="0" smtClean="0"/>
              <a:t>”En aftale, hvorved en kreditgiver yder  eller giver tilsagn om at yde kredit…”</a:t>
            </a:r>
          </a:p>
          <a:p>
            <a:pPr lvl="1" eaLnBrk="1" hangingPunct="1"/>
            <a:r>
              <a:rPr lang="da-DK" sz="2400" dirty="0" smtClean="0"/>
              <a:t>Lån og kreditkøb </a:t>
            </a:r>
            <a:r>
              <a:rPr lang="da-DK" sz="1800" dirty="0" smtClean="0"/>
              <a:t>(se fig. 16.1 og 16.2)</a:t>
            </a:r>
          </a:p>
          <a:p>
            <a:pPr eaLnBrk="1" hangingPunct="1"/>
            <a:r>
              <a:rPr lang="da-DK" sz="2400" dirty="0" smtClean="0"/>
              <a:t>En kreditaftale kan indgås via en kreditformidler</a:t>
            </a:r>
            <a:br>
              <a:rPr lang="da-DK" sz="2400" dirty="0" smtClean="0"/>
            </a:br>
            <a:r>
              <a:rPr lang="da-DK" sz="1800" dirty="0" smtClean="0"/>
              <a:t>(se fig. 16.3)</a:t>
            </a:r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2.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Krav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til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kreditaftalen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b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</a:br>
            <a:endParaRPr lang="en-GB" sz="3600" b="1" dirty="0">
              <a:solidFill>
                <a:srgbClr val="4F81BD">
                  <a:lumMod val="75000"/>
                </a:srgbClr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125537"/>
            <a:ext cx="7931224" cy="5192431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 smtClean="0"/>
              <a:t>Før kreditaftalen indgås skal en forbruger have oplysninger om vilkår og omkostninger på et varigt medie (fx papir, </a:t>
            </a:r>
            <a:r>
              <a:rPr lang="da-DK" sz="2400" dirty="0" err="1" smtClean="0"/>
              <a:t>CD-rom</a:t>
            </a:r>
            <a:r>
              <a:rPr lang="da-DK" sz="2400" dirty="0" smtClean="0"/>
              <a:t>, netbank)</a:t>
            </a:r>
          </a:p>
          <a:p>
            <a:pPr eaLnBrk="1" hangingPunct="1"/>
            <a:r>
              <a:rPr lang="da-DK" sz="2400" dirty="0" smtClean="0"/>
              <a:t>Kreditgiver skal bl.a. oplyse om ÅOP (årlige omkostninger i procent)</a:t>
            </a:r>
          </a:p>
          <a:p>
            <a:pPr eaLnBrk="1" hangingPunct="1"/>
            <a:r>
              <a:rPr lang="da-DK" sz="2400" dirty="0" smtClean="0"/>
              <a:t>Kreditaftalen skal indgås på varigt medie og opfylde tilsvarende oplysningskrav</a:t>
            </a:r>
          </a:p>
          <a:p>
            <a:pPr eaLnBrk="1" hangingPunct="1"/>
            <a:r>
              <a:rPr lang="da-DK" sz="2400" dirty="0" smtClean="0"/>
              <a:t>Opfylder kreditgiver ikke oplysningspligten:</a:t>
            </a:r>
          </a:p>
          <a:p>
            <a:pPr lvl="1" eaLnBrk="1" hangingPunct="1"/>
            <a:r>
              <a:rPr lang="da-DK" sz="2400" dirty="0" smtClean="0"/>
              <a:t>Skal forbrugeren evt. betale færre omkostninger</a:t>
            </a:r>
          </a:p>
          <a:p>
            <a:pPr lvl="1" eaLnBrk="1" hangingPunct="1"/>
            <a:r>
              <a:rPr lang="da-DK" sz="2400" dirty="0" smtClean="0"/>
              <a:t>Løber fortrydelsesretten først fra oplysningspligten er opfyldt</a:t>
            </a:r>
          </a:p>
          <a:p>
            <a:pPr lvl="1" eaLnBrk="1" hangingPunct="1"/>
            <a:r>
              <a:rPr lang="da-DK" sz="2400" dirty="0" smtClean="0"/>
              <a:t>Kreditgiver kan blive pålagt en bøde</a:t>
            </a: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2.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Krav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til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kreditaftalen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 smtClean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279302"/>
            <a:ext cx="7931224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Kreditgiver skal vurdere forbrugerens kreditværdighed før kreditaftalen bliver indgået</a:t>
            </a:r>
          </a:p>
          <a:p>
            <a:pPr eaLnBrk="1" hangingPunct="1"/>
            <a:r>
              <a:rPr lang="da-DK" sz="2400" dirty="0" smtClean="0"/>
              <a:t>Forbrugeren har ret til at fortryde en kreditaftale</a:t>
            </a:r>
          </a:p>
          <a:p>
            <a:pPr lvl="1" eaLnBrk="1" hangingPunct="1"/>
            <a:r>
              <a:rPr lang="da-DK" sz="2400" dirty="0" smtClean="0"/>
              <a:t>Fortrydelsen betyder, at forbrugeren kan betale et lån tilbage inden for 30 dage. Forbrugeren skal betale almindelige renter men ikke et evt. oprettelsesgebyr</a:t>
            </a:r>
          </a:p>
          <a:p>
            <a:pPr eaLnBrk="1" hangingPunct="1"/>
            <a:r>
              <a:rPr lang="da-DK" sz="2400" dirty="0" smtClean="0"/>
              <a:t>En forbruger har altid ret til at indfri lånet før tid og dermed spare yderligere renteudgifter</a:t>
            </a:r>
          </a:p>
          <a:p>
            <a:pPr lvl="1" eaLnBrk="1" hangingPunct="1"/>
            <a:r>
              <a:rPr lang="da-DK" sz="2400" dirty="0" smtClean="0"/>
              <a:t>Undtaget pantebreve med pant i fast ejendom</a:t>
            </a:r>
          </a:p>
          <a:p>
            <a:pPr eaLnBrk="1" hangingPunct="1"/>
            <a:r>
              <a:rPr lang="da-DK" sz="2400" dirty="0" smtClean="0"/>
              <a:t>Urimelige vilkår kan blive tilsidesat</a:t>
            </a: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/>
            </a:r>
            <a:b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3.Trepartsforhold</a:t>
            </a: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/>
            </a:r>
            <a:b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4128963" y="1600200"/>
            <a:ext cx="4835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Lånesituationer med tre parter: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Oprindeligt trepartsforhold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Efterfølgende trepartsforhold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Fritstående lån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Vigtigt at skelne mellem de tre situationer for at afgøre, hvilke regler, der finder anvendelse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2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961901" y="1628775"/>
            <a:ext cx="2879725" cy="1439863"/>
          </a:xfrm>
          <a:prstGeom prst="right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Kun de to første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er trepartsforhold</a:t>
            </a:r>
            <a:r>
              <a:rPr kumimoji="0" lang="da-DK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Trepartsforhold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Oprindeligt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trepartsforhold</a:t>
            </a:r>
            <a:endParaRPr lang="en-GB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961256" y="163988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opnår lån hos en tredjemand gennem en kreditformidler, jf. KAL § 4, stk. 1, nr. 15 litra b</a:t>
            </a:r>
            <a:b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16.4)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køber en vare i en butik og indgår i butikken en låneaftale med en kreditgiver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gøre krav </a:t>
            </a:r>
            <a:b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gældende overfor finansieringsselskabet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få </a:t>
            </a: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</a:t>
            </a:r>
            <a:r>
              <a:rPr kumimoji="0" lang="da-DK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 det solgte men ikke pant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6155968">
            <a:off x="5515196" y="4650285"/>
            <a:ext cx="1549302" cy="2309958"/>
          </a:xfrm>
          <a:prstGeom prst="cloudCallout">
            <a:avLst>
              <a:gd name="adj1" fmla="val -19009"/>
              <a:gd name="adj2" fmla="val 83532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rot="10800000" vert="eaVert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Ejendoms-forbehold bliver gennemgået senere</a:t>
            </a: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1232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 Trepartsforhold</a:t>
            </a:r>
            <a:b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Efterfølgende trepartsforhold</a:t>
            </a: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899592" y="1639888"/>
            <a:ext cx="828092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indgår kreditaftale med sælger, jf. KAL § 4, stk. 1, nr. 15 litra a. Sælger overdrager efterfølgende aftalen til en tredjemand </a:t>
            </a:r>
            <a:r>
              <a:rPr kumimoji="0" lang="da-DK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køber en vare i en butik og indgår en afdragsordning med butikken. Butikken sælger kravet på forbrugeren videre til et finansieringsselskab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gøre samme krav gældende overfor finansieringsselskabet som overfor sælger </a:t>
            </a:r>
            <a:r>
              <a:rPr kumimoji="0" lang="da-DK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16.7)</a:t>
            </a:r>
            <a:endParaRPr kumimoji="0" lang="da-DK" sz="26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få ejendomsforbehold i det solgte men ikke pant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 Trepartsforhold</a:t>
            </a:r>
            <a:b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Fritstående lån</a:t>
            </a: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755576" y="1639888"/>
            <a:ext cx="838842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Ikke et trepartsforhold fordi sælger ikke har kontakt med långiver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opnår lån hos en långiver. Låneprovenuet bliver brug til et kontantkøb </a:t>
            </a:r>
            <a:r>
              <a:rPr kumimoji="0" lang="da-DK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16.6)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optager lån i sin bank. Lånet bliver brugt til køb af fx bil. Bilsælger kender ikke til finansieringen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ikke gøre krav </a:t>
            </a:r>
            <a:b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gældende overfor banken – lånet skal tilbagebetales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 er ikke et kreditkøb og banken kan få pant i bilen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910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Gade, Mette</cp:lastModifiedBy>
  <cp:revision>4</cp:revision>
  <dcterms:created xsi:type="dcterms:W3CDTF">2015-07-14T11:20:10Z</dcterms:created>
  <dcterms:modified xsi:type="dcterms:W3CDTF">2015-10-17T12:59:06Z</dcterms:modified>
</cp:coreProperties>
</file>