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20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Ophør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af fordringer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341438"/>
            <a:ext cx="7942337" cy="5040312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800" b="1" dirty="0" smtClean="0"/>
              <a:t>Afbrydelse af frist </a:t>
            </a:r>
          </a:p>
          <a:p>
            <a:pPr marL="495300" indent="-495300"/>
            <a:r>
              <a:rPr lang="da-DK" sz="2400" dirty="0" smtClean="0"/>
              <a:t>Når fristen afbrydes, starter den forfra</a:t>
            </a:r>
          </a:p>
          <a:p>
            <a:pPr marL="495300" indent="-495300"/>
            <a:r>
              <a:rPr lang="da-DK" sz="2400" dirty="0" smtClean="0"/>
              <a:t>Afbrydelse sker når</a:t>
            </a:r>
          </a:p>
          <a:p>
            <a:pPr lvl="1"/>
            <a:r>
              <a:rPr lang="da-DK" sz="2400" dirty="0" smtClean="0"/>
              <a:t>Skyldner erkender at skylde pengene, fx når:</a:t>
            </a:r>
          </a:p>
          <a:p>
            <a:pPr lvl="2"/>
            <a:r>
              <a:rPr lang="da-DK" dirty="0" smtClean="0"/>
              <a:t>Skyldner betaler renter og afdrag</a:t>
            </a:r>
          </a:p>
          <a:p>
            <a:pPr lvl="2"/>
            <a:r>
              <a:rPr lang="da-DK" dirty="0" smtClean="0"/>
              <a:t>Underskriver et frivilligt forlig</a:t>
            </a:r>
          </a:p>
          <a:p>
            <a:pPr lvl="2"/>
            <a:r>
              <a:rPr lang="da-DK" dirty="0" smtClean="0"/>
              <a:t>Eller accepterer på anden måde</a:t>
            </a:r>
          </a:p>
          <a:p>
            <a:pPr lvl="1"/>
            <a:r>
              <a:rPr lang="da-DK" sz="2400" dirty="0" smtClean="0"/>
              <a:t>Vil skyldner ikke erkende gælden, må skyldner foretage retslige skridt, fx:</a:t>
            </a:r>
          </a:p>
          <a:p>
            <a:pPr lvl="2"/>
            <a:r>
              <a:rPr lang="da-DK" dirty="0" smtClean="0"/>
              <a:t>Forfølge krav i Fogedretten</a:t>
            </a:r>
          </a:p>
          <a:p>
            <a:pPr lvl="2"/>
            <a:r>
              <a:rPr lang="da-DK" dirty="0" smtClean="0"/>
              <a:t>Klage til et ankenævn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9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Deponering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341438"/>
            <a:ext cx="8014345" cy="5040312"/>
          </a:xfrm>
        </p:spPr>
        <p:txBody>
          <a:bodyPr/>
          <a:lstStyle/>
          <a:p>
            <a:r>
              <a:rPr lang="da-DK" sz="2400" dirty="0" smtClean="0"/>
              <a:t>Aftalt deponering eller efter deponeringsloven</a:t>
            </a:r>
          </a:p>
          <a:p>
            <a:r>
              <a:rPr lang="da-DK" sz="2400" dirty="0" smtClean="0"/>
              <a:t>Deponering betyder, at debitor betaler til en konto i en bank med frigørende virkning</a:t>
            </a:r>
          </a:p>
          <a:p>
            <a:r>
              <a:rPr lang="da-DK" sz="2400" dirty="0" smtClean="0"/>
              <a:t>Deponering kan ske, når:</a:t>
            </a:r>
          </a:p>
          <a:p>
            <a:pPr lvl="1"/>
            <a:r>
              <a:rPr lang="da-DK" sz="2400" dirty="0" smtClean="0"/>
              <a:t>Debitor ikke kan betale på grund af kreditors forhold, fx hvis kreditor er væk</a:t>
            </a:r>
          </a:p>
          <a:p>
            <a:pPr lvl="1"/>
            <a:r>
              <a:rPr lang="da-DK" sz="2400" dirty="0" smtClean="0"/>
              <a:t>Kreditor ikke vil opfylde debitors betingelser, fx udlevere en kvittering</a:t>
            </a:r>
          </a:p>
          <a:p>
            <a:pPr lvl="1"/>
            <a:r>
              <a:rPr lang="da-DK" sz="2400" dirty="0" smtClean="0"/>
              <a:t>Det er uvist, hvem der er rette kreditor</a:t>
            </a:r>
          </a:p>
          <a:p>
            <a:r>
              <a:rPr lang="da-DK" sz="2400" dirty="0" smtClean="0"/>
              <a:t>Deponering kan ikke ske i andre tilfælde - heller ikke </a:t>
            </a:r>
            <a:r>
              <a:rPr lang="da-DK" sz="2400" dirty="0" smtClean="0"/>
              <a:t>fx hvis </a:t>
            </a:r>
            <a:r>
              <a:rPr lang="da-DK" sz="2400" dirty="0" smtClean="0"/>
              <a:t>debitor er utilfreds med huslejens størrelse</a:t>
            </a:r>
          </a:p>
        </p:txBody>
      </p:sp>
    </p:spTree>
    <p:extLst>
      <p:ext uri="{BB962C8B-B14F-4D97-AF65-F5344CB8AC3E}">
        <p14:creationId xmlns:p14="http://schemas.microsoft.com/office/powerpoint/2010/main" val="331089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878904" y="18864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Ophør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af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20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177280" y="1711349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I kapitel </a:t>
            </a:r>
            <a:r>
              <a:rPr lang="da-DK" b="1" dirty="0" smtClean="0"/>
              <a:t>20 </a:t>
            </a:r>
            <a:r>
              <a:rPr lang="da-DK" b="1" dirty="0" smtClean="0"/>
              <a:t>gennemgås</a:t>
            </a:r>
            <a:r>
              <a:rPr lang="da-DK" dirty="0" smtClean="0"/>
              <a:t>:</a:t>
            </a:r>
          </a:p>
          <a:p>
            <a:pPr eaLnBrk="1" hangingPunct="1"/>
            <a:r>
              <a:rPr lang="da-DK" dirty="0" smtClean="0"/>
              <a:t>Modregning</a:t>
            </a:r>
          </a:p>
          <a:p>
            <a:pPr lvl="1"/>
            <a:r>
              <a:rPr lang="da-DK" dirty="0" smtClean="0"/>
              <a:t>Modregningsbetingelser</a:t>
            </a:r>
          </a:p>
          <a:p>
            <a:r>
              <a:rPr lang="da-DK" dirty="0" smtClean="0"/>
              <a:t>Forældelse</a:t>
            </a:r>
          </a:p>
          <a:p>
            <a:r>
              <a:rPr lang="da-DK" dirty="0" smtClean="0"/>
              <a:t>Deponering</a:t>
            </a:r>
            <a:endParaRPr lang="da-DK" dirty="0" smtClean="0"/>
          </a:p>
          <a:p>
            <a:pPr eaLnBrk="1" hangingPunct="1">
              <a:buFont typeface="Arial" charset="0"/>
              <a:buNone/>
            </a:pPr>
            <a:endParaRPr lang="da-DK" dirty="0" smtClean="0"/>
          </a:p>
          <a:p>
            <a:pPr eaLnBrk="1" hangingPunct="1">
              <a:buFont typeface="Arial" charset="0"/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71080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Modregning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166167" y="1124744"/>
            <a:ext cx="7942337" cy="5040312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endParaRPr lang="da-DK" dirty="0" smtClean="0"/>
          </a:p>
          <a:p>
            <a:pPr marL="495300" indent="-495300"/>
            <a:r>
              <a:rPr lang="da-DK" dirty="0" smtClean="0"/>
              <a:t>Modregning kan altid aftales mellem parterne</a:t>
            </a:r>
          </a:p>
          <a:p>
            <a:pPr marL="495300" indent="-495300"/>
            <a:r>
              <a:rPr lang="da-DK" dirty="0" smtClean="0"/>
              <a:t>Tvungen modregning kræver at betingelserne er opfyldt: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 smtClean="0"/>
              <a:t>Udjævnelige krav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 smtClean="0"/>
              <a:t>Gensidighed mellem parterne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 smtClean="0"/>
              <a:t>Afviklingsmodne krav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 smtClean="0"/>
              <a:t>Retskraftige krav</a:t>
            </a:r>
          </a:p>
        </p:txBody>
      </p:sp>
    </p:spTree>
    <p:extLst>
      <p:ext uri="{BB962C8B-B14F-4D97-AF65-F5344CB8AC3E}">
        <p14:creationId xmlns:p14="http://schemas.microsoft.com/office/powerpoint/2010/main" val="338184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557040"/>
            <a:ext cx="8014345" cy="5040312"/>
          </a:xfrm>
        </p:spPr>
        <p:txBody>
          <a:bodyPr/>
          <a:lstStyle/>
          <a:p>
            <a:pPr marL="495300" indent="-495300"/>
            <a:r>
              <a:rPr lang="da-DK" sz="2400" b="1" dirty="0" smtClean="0"/>
              <a:t>Udjævnelige </a:t>
            </a:r>
            <a:r>
              <a:rPr lang="da-DK" sz="2400" b="1" dirty="0" smtClean="0"/>
              <a:t>krav</a:t>
            </a:r>
            <a:endParaRPr lang="da-DK" sz="2400" b="1" dirty="0" smtClean="0"/>
          </a:p>
          <a:p>
            <a:pPr marL="914400" lvl="1" indent="-457200"/>
            <a:r>
              <a:rPr lang="da-DK" sz="2400" dirty="0" smtClean="0"/>
              <a:t>De to krav skal være af samme art, fx penge – penge</a:t>
            </a:r>
          </a:p>
          <a:p>
            <a:pPr marL="914400" lvl="1" indent="-457200"/>
            <a:r>
              <a:rPr lang="da-DK" sz="2400" dirty="0" smtClean="0"/>
              <a:t>Ikke pærer – bananer eller aktier – penge, men det er ok med forskellig valuta</a:t>
            </a:r>
          </a:p>
          <a:p>
            <a:pPr marL="495300" indent="-495300"/>
            <a:r>
              <a:rPr lang="da-DK" sz="2400" b="1" dirty="0" smtClean="0"/>
              <a:t>Gensidige</a:t>
            </a:r>
          </a:p>
          <a:p>
            <a:pPr marL="914400" lvl="1" indent="-457200"/>
            <a:r>
              <a:rPr lang="da-DK" sz="2400" dirty="0" smtClean="0"/>
              <a:t>De to krav skal være mellem de samme to parter</a:t>
            </a:r>
          </a:p>
          <a:p>
            <a:pPr marL="914400" lvl="1" indent="-457200"/>
            <a:r>
              <a:rPr lang="da-DK" sz="2400" dirty="0" smtClean="0"/>
              <a:t>Den der vil modregne er kreditor på modkravet og debitor på hovedkravet </a:t>
            </a:r>
            <a:r>
              <a:rPr lang="da-DK" sz="1800" dirty="0" smtClean="0"/>
              <a:t>(se fig. </a:t>
            </a:r>
            <a:r>
              <a:rPr lang="da-DK" sz="1800" dirty="0" smtClean="0"/>
              <a:t>20.1)</a:t>
            </a:r>
            <a:endParaRPr lang="da-DK" sz="1800" dirty="0" smtClean="0"/>
          </a:p>
          <a:p>
            <a:pPr marL="914400" lvl="1" indent="-457200"/>
            <a:r>
              <a:rPr lang="da-DK" sz="2400" dirty="0" smtClean="0"/>
              <a:t>Husk at kreditor ikke kan modregne på tværs af ægtefæller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6831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Modregning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9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Modregning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043608" y="1052736"/>
            <a:ext cx="7942337" cy="3743746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endParaRPr lang="da-DK" dirty="0" smtClean="0"/>
          </a:p>
          <a:p>
            <a:pPr marL="495300" indent="-495300"/>
            <a:r>
              <a:rPr lang="da-DK" b="1" dirty="0" smtClean="0"/>
              <a:t>Afviklingsmodne</a:t>
            </a:r>
          </a:p>
          <a:p>
            <a:pPr marL="914400" lvl="1" indent="-457200"/>
            <a:r>
              <a:rPr lang="da-DK" dirty="0" smtClean="0"/>
              <a:t>Modkravet skal være forfaldent</a:t>
            </a:r>
          </a:p>
          <a:p>
            <a:pPr marL="914400" lvl="1" indent="-457200"/>
            <a:r>
              <a:rPr lang="da-DK" dirty="0" smtClean="0"/>
              <a:t>Frigørelsestiden skal være kommet for hovedkravet</a:t>
            </a:r>
            <a:br>
              <a:rPr lang="da-DK" dirty="0" smtClean="0"/>
            </a:br>
            <a:endParaRPr lang="da-DK" dirty="0" smtClean="0"/>
          </a:p>
          <a:p>
            <a:pPr marL="495300" indent="-495300"/>
            <a:r>
              <a:rPr lang="da-DK" b="1" dirty="0" smtClean="0"/>
              <a:t>Retskraftig</a:t>
            </a:r>
          </a:p>
          <a:p>
            <a:pPr marL="914400" lvl="1" indent="-457200"/>
            <a:r>
              <a:rPr lang="da-DK" dirty="0" smtClean="0"/>
              <a:t>Kravet må ikke være forældet eller bortfaldet af anden grund</a:t>
            </a:r>
          </a:p>
        </p:txBody>
      </p:sp>
    </p:spTree>
    <p:extLst>
      <p:ext uri="{BB962C8B-B14F-4D97-AF65-F5344CB8AC3E}">
        <p14:creationId xmlns:p14="http://schemas.microsoft.com/office/powerpoint/2010/main" val="331089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341438"/>
            <a:ext cx="7942337" cy="4679850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400" dirty="0" smtClean="0"/>
              <a:t>Forældelsesloven (FL) omfatter:</a:t>
            </a:r>
          </a:p>
          <a:p>
            <a:pPr marL="495300" indent="-495300"/>
            <a:r>
              <a:rPr lang="da-DK" sz="2400" dirty="0" smtClean="0"/>
              <a:t>Fordringer på penge eller andre ydelser, fx</a:t>
            </a:r>
          </a:p>
          <a:p>
            <a:pPr lvl="1"/>
            <a:r>
              <a:rPr lang="da-DK" sz="2400" dirty="0" smtClean="0"/>
              <a:t>Krav på løn</a:t>
            </a:r>
          </a:p>
          <a:p>
            <a:pPr lvl="1"/>
            <a:r>
              <a:rPr lang="da-DK" sz="2400" dirty="0" smtClean="0"/>
              <a:t>Krav på erstatning</a:t>
            </a:r>
          </a:p>
          <a:p>
            <a:pPr lvl="1"/>
            <a:r>
              <a:rPr lang="da-DK" sz="2400" dirty="0" smtClean="0"/>
              <a:t>Krav efter en faktura</a:t>
            </a:r>
          </a:p>
          <a:p>
            <a:pPr marL="495300" indent="-495300"/>
            <a:r>
              <a:rPr lang="da-DK" sz="2400" dirty="0" smtClean="0"/>
              <a:t>Forældelsesloven omfatter ikke:</a:t>
            </a:r>
          </a:p>
          <a:p>
            <a:pPr lvl="1"/>
            <a:r>
              <a:rPr lang="da-DK" sz="2400" dirty="0" smtClean="0"/>
              <a:t>Tinglyste pantebreve</a:t>
            </a:r>
          </a:p>
          <a:p>
            <a:pPr lvl="1"/>
            <a:r>
              <a:rPr lang="da-DK" sz="2400" dirty="0" smtClean="0"/>
              <a:t>Krav på andet end penge</a:t>
            </a:r>
          </a:p>
          <a:p>
            <a:pPr marL="495300" indent="-495300"/>
            <a:r>
              <a:rPr lang="da-DK" sz="2400" dirty="0" smtClean="0"/>
              <a:t>Særlige krav kan være forældet efter andre regler, fx:</a:t>
            </a:r>
          </a:p>
          <a:p>
            <a:pPr lvl="1"/>
            <a:r>
              <a:rPr lang="da-DK" sz="2400" dirty="0" smtClean="0"/>
              <a:t>Checkloven, købeloven, betalingstjenesteloven</a:t>
            </a:r>
          </a:p>
        </p:txBody>
      </p:sp>
    </p:spTree>
    <p:extLst>
      <p:ext uri="{BB962C8B-B14F-4D97-AF65-F5344CB8AC3E}">
        <p14:creationId xmlns:p14="http://schemas.microsoft.com/office/powerpoint/2010/main" val="331089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557462"/>
            <a:ext cx="7942337" cy="4823866"/>
          </a:xfrm>
        </p:spPr>
        <p:txBody>
          <a:bodyPr/>
          <a:lstStyle/>
          <a:p>
            <a:pPr marL="495300" indent="-495300" algn="ctr">
              <a:buFont typeface="Arial" charset="0"/>
              <a:buNone/>
            </a:pPr>
            <a:r>
              <a:rPr lang="da-DK" sz="2800" b="1" dirty="0" smtClean="0"/>
              <a:t>Skyldner </a:t>
            </a:r>
            <a:r>
              <a:rPr lang="da-DK" sz="2800" b="1" dirty="0" smtClean="0"/>
              <a:t>skal ikke betale, hvis kravet er </a:t>
            </a:r>
            <a:r>
              <a:rPr lang="da-DK" sz="2800" b="1" dirty="0" smtClean="0"/>
              <a:t>forældet</a:t>
            </a:r>
          </a:p>
          <a:p>
            <a:pPr marL="495300" indent="-495300" algn="ctr">
              <a:buFont typeface="Arial" charset="0"/>
              <a:buNone/>
            </a:pPr>
            <a:endParaRPr lang="da-DK" sz="1800" b="1" dirty="0" smtClean="0"/>
          </a:p>
          <a:p>
            <a:pPr marL="495300" indent="-495300"/>
            <a:r>
              <a:rPr lang="da-DK" sz="2400" dirty="0" smtClean="0"/>
              <a:t>Forældelsesfristen </a:t>
            </a:r>
            <a:r>
              <a:rPr lang="da-DK" sz="2400" dirty="0" smtClean="0"/>
              <a:t>løber fra det tidligste tidspunkt kreditor kunne kræve betaling:</a:t>
            </a:r>
          </a:p>
          <a:p>
            <a:pPr lvl="1"/>
            <a:r>
              <a:rPr lang="da-DK" sz="2400" dirty="0" smtClean="0"/>
              <a:t>Forfaldstidspunkt, der hvor skyldner skal betale fordringen</a:t>
            </a:r>
          </a:p>
          <a:p>
            <a:pPr lvl="1"/>
            <a:r>
              <a:rPr lang="da-DK" sz="2400" dirty="0" smtClean="0"/>
              <a:t>Misligholdelsestidspunkt, hvis en kontrakt bliver misligholdt</a:t>
            </a:r>
          </a:p>
          <a:p>
            <a:pPr lvl="1"/>
            <a:r>
              <a:rPr lang="da-DK" sz="2400" dirty="0" smtClean="0"/>
              <a:t>Skadestidspunkt, hvis kravet opstår som følge af erstatningsansvar for en skade</a:t>
            </a:r>
          </a:p>
          <a:p>
            <a:pPr marL="495300" indent="-495300"/>
            <a:endParaRPr lang="da-DK" dirty="0" smtClean="0"/>
          </a:p>
          <a:p>
            <a:pPr marL="495300" indent="-495300"/>
            <a:endParaRPr lang="da-DK" dirty="0" smtClean="0"/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9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166167" y="1341438"/>
            <a:ext cx="7942337" cy="4679850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800" b="1" dirty="0" smtClean="0"/>
              <a:t>Forældelsesfrister </a:t>
            </a:r>
            <a:r>
              <a:rPr lang="da-DK" sz="1800" b="1" dirty="0" smtClean="0"/>
              <a:t>(se fig. </a:t>
            </a:r>
            <a:r>
              <a:rPr lang="da-DK" sz="1800" b="1" dirty="0" smtClean="0"/>
              <a:t>20.2)</a:t>
            </a:r>
            <a:endParaRPr lang="da-DK" sz="1800" b="1" dirty="0" smtClean="0"/>
          </a:p>
          <a:p>
            <a:pPr marL="495300" indent="-495300"/>
            <a:r>
              <a:rPr lang="da-DK" sz="2400" dirty="0" smtClean="0"/>
              <a:t>HR: Alle krav forældes efter 3 år, jf. FL § 3, stk. 1, fx:</a:t>
            </a:r>
          </a:p>
          <a:p>
            <a:pPr lvl="1"/>
            <a:r>
              <a:rPr lang="da-DK" sz="2400" dirty="0" smtClean="0"/>
              <a:t>Krav på renter og rykkergebyrer</a:t>
            </a:r>
          </a:p>
          <a:p>
            <a:pPr lvl="1"/>
            <a:r>
              <a:rPr lang="da-DK" sz="2400" dirty="0" smtClean="0"/>
              <a:t>Krav som følge af mangler ved fast ejendom</a:t>
            </a:r>
          </a:p>
          <a:p>
            <a:pPr lvl="1"/>
            <a:r>
              <a:rPr lang="da-DK" sz="2400" dirty="0" smtClean="0"/>
              <a:t>Overtræk på et kontokort</a:t>
            </a:r>
          </a:p>
          <a:p>
            <a:pPr marL="495300" indent="-495300"/>
            <a:r>
              <a:rPr lang="da-DK" sz="2400" dirty="0" smtClean="0"/>
              <a:t>U: Nogle krav forældes efter 10 år, fx:</a:t>
            </a:r>
          </a:p>
          <a:p>
            <a:pPr lvl="1"/>
            <a:r>
              <a:rPr lang="da-DK" sz="2400" dirty="0" smtClean="0"/>
              <a:t>Underskrevet gældsbrev</a:t>
            </a:r>
          </a:p>
          <a:p>
            <a:pPr lvl="1"/>
            <a:r>
              <a:rPr lang="da-DK" sz="2400" dirty="0" smtClean="0"/>
              <a:t>Frivilligt forlig</a:t>
            </a:r>
          </a:p>
          <a:p>
            <a:pPr lvl="1"/>
            <a:r>
              <a:rPr lang="da-DK" sz="2400" dirty="0" smtClean="0"/>
              <a:t>Dom</a:t>
            </a:r>
          </a:p>
          <a:p>
            <a:pPr lvl="1"/>
            <a:r>
              <a:rPr lang="da-DK" sz="2400" dirty="0" smtClean="0"/>
              <a:t>Pengelån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9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485454"/>
            <a:ext cx="7942337" cy="3671738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800" b="1" dirty="0" smtClean="0"/>
              <a:t>Suspenderet frist </a:t>
            </a:r>
          </a:p>
          <a:p>
            <a:pPr marL="495300" indent="-495300"/>
            <a:r>
              <a:rPr lang="da-DK" sz="2800" dirty="0" smtClean="0"/>
              <a:t>Betyder at fristen løber først fra et senere tidspunkt</a:t>
            </a:r>
          </a:p>
          <a:p>
            <a:pPr marL="495300" indent="-495300"/>
            <a:r>
              <a:rPr lang="da-DK" sz="2800" dirty="0" smtClean="0"/>
              <a:t>Hvis kreditor ikke kendte til kravet (fx fordi kreditor ikke er klar over, at der er en skade)</a:t>
            </a:r>
          </a:p>
          <a:p>
            <a:pPr marL="495300" indent="-495300"/>
            <a:r>
              <a:rPr lang="da-DK" sz="2800" dirty="0" smtClean="0"/>
              <a:t>Hvis kreditor ikke kendte til skyldner (fx fordi kreditor ikke ved, hvem der har ansvar for skaden)</a:t>
            </a:r>
          </a:p>
          <a:p>
            <a:pPr marL="495300" indent="-495300"/>
            <a:r>
              <a:rPr lang="da-DK" sz="2800" dirty="0" smtClean="0"/>
              <a:t>Fristen kan ikke suspenderes ud over de lange frister på 10 eller 30 år</a:t>
            </a:r>
          </a:p>
        </p:txBody>
      </p:sp>
    </p:spTree>
    <p:extLst>
      <p:ext uri="{BB962C8B-B14F-4D97-AF65-F5344CB8AC3E}">
        <p14:creationId xmlns:p14="http://schemas.microsoft.com/office/powerpoint/2010/main" val="331089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508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Gade, Mette</cp:lastModifiedBy>
  <cp:revision>4</cp:revision>
  <dcterms:created xsi:type="dcterms:W3CDTF">2015-07-14T11:20:10Z</dcterms:created>
  <dcterms:modified xsi:type="dcterms:W3CDTF">2015-10-18T08:50:22Z</dcterms:modified>
</cp:coreProperties>
</file>