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21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Forsikring og pension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Ratepension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4525962"/>
          </a:xfrm>
          <a:prstGeom prst="rect">
            <a:avLst/>
          </a:prstGeom>
        </p:spPr>
        <p:txBody>
          <a:bodyPr/>
          <a:lstStyle/>
          <a:p>
            <a:r>
              <a:rPr lang="da-DK" sz="2200" dirty="0"/>
              <a:t>Kan oprettes indtil man fylder 80/83 år</a:t>
            </a:r>
          </a:p>
          <a:p>
            <a:r>
              <a:rPr lang="da-DK" sz="2200" dirty="0"/>
              <a:t>Indbetaling kan fradrages i personlig indkomst men maksimalt 57.200 kr. (2020)</a:t>
            </a:r>
          </a:p>
          <a:p>
            <a:r>
              <a:rPr lang="da-DK" sz="2200" dirty="0"/>
              <a:t>Udbetaling fra pensionen kan tidligst ske fra pensions-udbetalingsalderen, som er 5 år før folkepensionsalderen </a:t>
            </a:r>
            <a:br>
              <a:rPr lang="da-DK" sz="2200" dirty="0"/>
            </a:br>
            <a:r>
              <a:rPr lang="da-DK" sz="1800" dirty="0"/>
              <a:t>(for pensioner oprettet 1. januar 2018 eller senere er det tidligst 3 år før folkepensionsalderen)</a:t>
            </a:r>
          </a:p>
          <a:p>
            <a:r>
              <a:rPr lang="da-DK" sz="2200" dirty="0"/>
              <a:t>Udbetalingerne kan fordels over en periode på 10-30 år og beskattes som indkomst</a:t>
            </a:r>
          </a:p>
          <a:p>
            <a:r>
              <a:rPr lang="da-DK" sz="2200" dirty="0"/>
              <a:t>Udbetaling tidligere end efterlønsalder medfører afgift på 60%</a:t>
            </a:r>
          </a:p>
          <a:p>
            <a:r>
              <a:rPr lang="da-DK" sz="22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42923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Kapitalpension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133850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Oprettes ikke længere, da der ikke er fradragsret for indbetalingerne</a:t>
            </a:r>
          </a:p>
          <a:p>
            <a:r>
              <a:rPr lang="da-DK" sz="2400" dirty="0"/>
              <a:t>Udbetaling fra pensionen kan tidligst ske fra pensions-udbetalingsalderen, som er 5 år før folkepensionsalderen, og senest 15 år senere</a:t>
            </a:r>
          </a:p>
          <a:p>
            <a:r>
              <a:rPr lang="da-DK" sz="2400" dirty="0"/>
              <a:t>Ved udbetaling betales 40 % i afgift</a:t>
            </a:r>
          </a:p>
          <a:p>
            <a:r>
              <a:rPr lang="da-DK" sz="2400" dirty="0"/>
              <a:t>Udbetaling tidligere end efterlønsalder medfører en afgift på 60 %</a:t>
            </a:r>
          </a:p>
          <a:p>
            <a:r>
              <a:rPr lang="da-DK" sz="24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58466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Aldersopsparing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133850"/>
          </a:xfrm>
          <a:prstGeom prst="rect">
            <a:avLst/>
          </a:prstGeom>
        </p:spPr>
        <p:txBody>
          <a:bodyPr/>
          <a:lstStyle/>
          <a:p>
            <a:r>
              <a:rPr lang="da-DK" sz="2200" dirty="0"/>
              <a:t>Kan oprettes indtil man fylder 80/83 år</a:t>
            </a:r>
          </a:p>
          <a:p>
            <a:r>
              <a:rPr lang="da-DK" sz="2200" dirty="0"/>
              <a:t>Indbetaling kan højst 5.300 kr. (2020)om året og indbetalingen kan ikke fradrages i personlig indkomst</a:t>
            </a:r>
            <a:br>
              <a:rPr lang="da-DK" sz="2200" dirty="0"/>
            </a:br>
            <a:r>
              <a:rPr lang="da-DK" sz="1800" dirty="0"/>
              <a:t>(50.200 kr. (2020) de sidste fem år før pensionsudbetalingsalderen)</a:t>
            </a:r>
            <a:endParaRPr lang="da-DK" sz="2200" dirty="0"/>
          </a:p>
          <a:p>
            <a:r>
              <a:rPr lang="da-DK" sz="2200" dirty="0"/>
              <a:t>Udbetaling fra pensionen kan tidligst ske fra pensions-udbetalingsalderen, som er 5 år før folkepensionsalderen og senest 15 år senere</a:t>
            </a:r>
          </a:p>
          <a:p>
            <a:r>
              <a:rPr lang="da-DK" sz="2200" dirty="0"/>
              <a:t>Udbetaling sker på en gang</a:t>
            </a:r>
          </a:p>
          <a:p>
            <a:r>
              <a:rPr lang="da-DK" sz="2200" dirty="0"/>
              <a:t>Udbetaling før pensionsudbetalingsalder medfører afgift på 20%</a:t>
            </a:r>
          </a:p>
          <a:p>
            <a:r>
              <a:rPr lang="da-DK" sz="2200" dirty="0"/>
              <a:t>Udbetaling ved død: Værdien betales til ægtefælle/ begunstiget</a:t>
            </a:r>
          </a:p>
        </p:txBody>
      </p:sp>
    </p:spTree>
    <p:extLst>
      <p:ext uri="{BB962C8B-B14F-4D97-AF65-F5344CB8AC3E}">
        <p14:creationId xmlns:p14="http://schemas.microsoft.com/office/powerpoint/2010/main" val="9812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Livrente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12875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</a:t>
            </a:r>
          </a:p>
          <a:p>
            <a:r>
              <a:rPr lang="da-DK" sz="2800" dirty="0"/>
              <a:t>Indbetaling kan fradrages i personlig indkomst – ingen grænse hvis indbetaling fx sker gennem arbejdsgiver</a:t>
            </a:r>
          </a:p>
          <a:p>
            <a:r>
              <a:rPr lang="da-DK" sz="2800" dirty="0"/>
              <a:t>Udbetaling fra pensionen kan tidligst ske fra pensionsudbetalingsalderen</a:t>
            </a:r>
          </a:p>
          <a:p>
            <a:r>
              <a:rPr lang="da-DK" sz="2800" dirty="0"/>
              <a:t>Udbetaling beskattes som indkomst</a:t>
            </a:r>
          </a:p>
          <a:p>
            <a:r>
              <a:rPr lang="da-DK" sz="2800" dirty="0"/>
              <a:t>Udbetaling ved død: Der kan tegnes garanti, så udbetaling fortsætter til længstlevende ægtefælle</a:t>
            </a:r>
          </a:p>
        </p:txBody>
      </p:sp>
    </p:spTree>
    <p:extLst>
      <p:ext uri="{BB962C8B-B14F-4D97-AF65-F5344CB8AC3E}">
        <p14:creationId xmlns:p14="http://schemas.microsoft.com/office/powerpoint/2010/main" val="30719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Livsforsikring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163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aldersgrænse, men kræver ofte en helbredsundersøgelse</a:t>
            </a:r>
          </a:p>
          <a:p>
            <a:r>
              <a:rPr lang="da-DK" sz="2800" dirty="0"/>
              <a:t>Oprettes ofte som del af en pension</a:t>
            </a:r>
          </a:p>
          <a:p>
            <a:r>
              <a:rPr lang="da-DK" sz="2800" dirty="0"/>
              <a:t>Kan aftales at summen skal udbetales, når forsikringstager opnår en bestemt alder</a:t>
            </a:r>
          </a:p>
          <a:p>
            <a:r>
              <a:rPr lang="da-DK" sz="2800" dirty="0"/>
              <a:t>Udbetaling ved død: Til begunstigede, enten som</a:t>
            </a:r>
          </a:p>
          <a:p>
            <a:pPr lvl="1"/>
            <a:r>
              <a:rPr lang="da-DK" sz="2400" dirty="0"/>
              <a:t>Sum – 40 % i afgift, eller</a:t>
            </a:r>
          </a:p>
          <a:p>
            <a:pPr lvl="1"/>
            <a:r>
              <a:rPr lang="da-DK" sz="2400" dirty="0"/>
              <a:t>Løbende udbetaling, indkomstbeskatning</a:t>
            </a:r>
          </a:p>
        </p:txBody>
      </p:sp>
    </p:spTree>
    <p:extLst>
      <p:ext uri="{BB962C8B-B14F-4D97-AF65-F5344CB8AC3E}">
        <p14:creationId xmlns:p14="http://schemas.microsoft.com/office/powerpoint/2010/main" val="194078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Begunstigelser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89388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Der kan indsættes begunstigede på livsforsikringer  og nogle ratepensioner/kapitalpensioner</a:t>
            </a:r>
          </a:p>
          <a:p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graphicFrame>
        <p:nvGraphicFramePr>
          <p:cNvPr id="4" name="Tabel 2"/>
          <p:cNvGraphicFramePr>
            <a:graphicFrameLocks noGrp="1"/>
          </p:cNvGraphicFramePr>
          <p:nvPr/>
        </p:nvGraphicFramePr>
        <p:xfrm>
          <a:off x="1331641" y="2763520"/>
          <a:ext cx="73448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Livsforsikring (FAL)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Pension i bank (POL)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Indsættelse af begunstiget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Skriftlig meddelelse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Rækkefølge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Ingen begunstigelse =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Råde over ordningen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47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Begunstigelser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Hvis ”nærmeste pårørende” er indsat som begunstiget er rækkefølgen:</a:t>
            </a:r>
          </a:p>
          <a:p>
            <a:pPr lvl="1"/>
            <a:r>
              <a:rPr lang="da-DK" sz="2400" dirty="0"/>
              <a:t>Ægtefælle</a:t>
            </a:r>
          </a:p>
          <a:p>
            <a:pPr lvl="1"/>
            <a:r>
              <a:rPr lang="da-DK" sz="2400" dirty="0"/>
              <a:t>Samlever, der opfylder betingelserne</a:t>
            </a:r>
          </a:p>
          <a:p>
            <a:pPr lvl="1"/>
            <a:r>
              <a:rPr lang="da-DK" sz="2400" dirty="0"/>
              <a:t>Børn</a:t>
            </a:r>
          </a:p>
          <a:p>
            <a:pPr lvl="1"/>
            <a:r>
              <a:rPr lang="da-DK" sz="2400" dirty="0"/>
              <a:t>Arvinger</a:t>
            </a:r>
          </a:p>
          <a:p>
            <a:r>
              <a:rPr lang="da-DK" sz="2800" dirty="0"/>
              <a:t>Begunstigelse skal meddeles skriftligt</a:t>
            </a:r>
          </a:p>
          <a:p>
            <a:r>
              <a:rPr lang="da-DK" sz="2800" dirty="0"/>
              <a:t>Uigenkaldeligt begunstiget kan kun ændres med den begunstigedes samtykke</a:t>
            </a:r>
          </a:p>
        </p:txBody>
      </p:sp>
    </p:spTree>
    <p:extLst>
      <p:ext uri="{BB962C8B-B14F-4D97-AF65-F5344CB8AC3E}">
        <p14:creationId xmlns:p14="http://schemas.microsoft.com/office/powerpoint/2010/main" val="34294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 og pension kapitel 21</a:t>
            </a: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163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I kapitel 21 gennemgås</a:t>
            </a:r>
            <a:r>
              <a:rPr lang="da-DK" dirty="0"/>
              <a:t>:</a:t>
            </a:r>
          </a:p>
          <a:p>
            <a:r>
              <a:rPr lang="da-DK" dirty="0"/>
              <a:t>Forsikringsaftaler</a:t>
            </a:r>
          </a:p>
          <a:p>
            <a:r>
              <a:rPr lang="da-DK" dirty="0"/>
              <a:t>Pensioner</a:t>
            </a:r>
          </a:p>
          <a:p>
            <a:r>
              <a:rPr lang="da-DK" dirty="0"/>
              <a:t>Begunstigelser</a:t>
            </a:r>
          </a:p>
          <a:p>
            <a:endParaRPr lang="da-DK" sz="2400" dirty="0"/>
          </a:p>
          <a:p>
            <a:pPr marL="0" indent="0">
              <a:buNone/>
            </a:pPr>
            <a:r>
              <a:rPr lang="da-DK" sz="2400" dirty="0"/>
              <a:t>(Aftaler – se kap. 2)</a:t>
            </a:r>
          </a:p>
          <a:p>
            <a:pPr>
              <a:buFont typeface="Arial" charset="0"/>
              <a:buNone/>
            </a:pPr>
            <a:r>
              <a:rPr lang="da-DK" sz="2400" dirty="0"/>
              <a:t>(Familie- og arveret - se kap. 20)</a:t>
            </a:r>
          </a:p>
        </p:txBody>
      </p:sp>
    </p:spTree>
    <p:extLst>
      <p:ext uri="{BB962C8B-B14F-4D97-AF65-F5344CB8AC3E}">
        <p14:creationId xmlns:p14="http://schemas.microsoft.com/office/powerpoint/2010/main" val="335922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0538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Lovgivning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71638"/>
            <a:ext cx="7931150" cy="3270250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Forsikringer og pensioner er reguleret i </a:t>
            </a:r>
            <a:endParaRPr lang="da-DK" dirty="0"/>
          </a:p>
          <a:p>
            <a:r>
              <a:rPr lang="da-DK" dirty="0"/>
              <a:t>Lov om finansiel virksomhed (FIL)</a:t>
            </a:r>
          </a:p>
          <a:p>
            <a:r>
              <a:rPr lang="da-DK" dirty="0"/>
              <a:t>Forsikringsaftaleloven (FAL)</a:t>
            </a:r>
          </a:p>
          <a:p>
            <a:r>
              <a:rPr lang="da-DK" dirty="0"/>
              <a:t>Pensionsbeskatningsloven (PBL)</a:t>
            </a:r>
          </a:p>
          <a:p>
            <a:r>
              <a:rPr lang="da-DK" dirty="0"/>
              <a:t>Pensionsopsparingsloven (POL)</a:t>
            </a:r>
          </a:p>
          <a:p>
            <a:pPr marL="0" indent="0">
              <a:buNone/>
            </a:pPr>
            <a:endParaRPr lang="da-DK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466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Forsikringsaftaler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268663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Police – aftale mellem forsikringstager og forsikringsselskab</a:t>
            </a:r>
            <a:br>
              <a:rPr lang="da-DK" dirty="0"/>
            </a:br>
            <a:endParaRPr lang="da-DK" dirty="0"/>
          </a:p>
          <a:p>
            <a:r>
              <a:rPr lang="da-DK" dirty="0"/>
              <a:t>Forsikringsformidler – fx assurandør eller pengeinstitut, en der formidler salg af forsikringer på vegne forsikringsselskabet</a:t>
            </a:r>
          </a:p>
        </p:txBody>
      </p:sp>
    </p:spTree>
    <p:extLst>
      <p:ext uri="{BB962C8B-B14F-4D97-AF65-F5344CB8AC3E}">
        <p14:creationId xmlns:p14="http://schemas.microsoft.com/office/powerpoint/2010/main" val="32257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395536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2.1Typer af 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>
          <a:xfrm>
            <a:off x="1259632" y="1535113"/>
            <a:ext cx="4040188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en-GB" sz="2800" dirty="0" err="1"/>
              <a:t>Skadesforsikring</a:t>
            </a:r>
            <a:endParaRPr lang="en-GB" sz="2800" dirty="0"/>
          </a:p>
        </p:txBody>
      </p:sp>
      <p:sp>
        <p:nvSpPr>
          <p:cNvPr id="4" name="Pladsholder til indhold 5"/>
          <p:cNvSpPr>
            <a:spLocks noGrp="1"/>
          </p:cNvSpPr>
          <p:nvPr>
            <p:ph sz="half" idx="4294967295"/>
          </p:nvPr>
        </p:nvSpPr>
        <p:spPr>
          <a:xfrm>
            <a:off x="1259632" y="1940251"/>
            <a:ext cx="4040188" cy="395128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da-DK" b="1" dirty="0"/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Tingsforsikring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Kaskoforsikring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Brandforsikring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Vareforsikring (transport)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Indboforsikring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Elektronikforsikring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Ansvarsforsikring (fx bil)</a:t>
            </a:r>
          </a:p>
        </p:txBody>
      </p:sp>
      <p:sp>
        <p:nvSpPr>
          <p:cNvPr id="6" name="Pladsholder til indhold 3"/>
          <p:cNvSpPr>
            <a:spLocks noGrp="1"/>
          </p:cNvSpPr>
          <p:nvPr>
            <p:ph sz="quarter" idx="4294967295"/>
          </p:nvPr>
        </p:nvSpPr>
        <p:spPr>
          <a:xfrm>
            <a:off x="5102225" y="1916113"/>
            <a:ext cx="4041775" cy="3951287"/>
          </a:xfrm>
          <a:prstGeom prst="rect">
            <a:avLst/>
          </a:prstGeom>
        </p:spPr>
        <p:txBody>
          <a:bodyPr/>
          <a:lstStyle/>
          <a:p>
            <a:endParaRPr lang="da-DK" sz="2700" b="1" dirty="0"/>
          </a:p>
          <a:p>
            <a:r>
              <a:rPr lang="da-DK" sz="2700" b="1" dirty="0"/>
              <a:t>Livsforsikring</a:t>
            </a:r>
          </a:p>
          <a:p>
            <a:r>
              <a:rPr lang="da-DK" sz="2700" b="1" dirty="0"/>
              <a:t>Ulykkesforsikring</a:t>
            </a:r>
          </a:p>
          <a:p>
            <a:r>
              <a:rPr lang="da-DK" sz="2700" b="1" dirty="0"/>
              <a:t>Sygeforsikring</a:t>
            </a:r>
          </a:p>
          <a:p>
            <a:endParaRPr lang="da-DK" sz="2700" b="1" dirty="0"/>
          </a:p>
        </p:txBody>
      </p:sp>
      <p:sp>
        <p:nvSpPr>
          <p:cNvPr id="5" name="Pladsholder til tekst 2"/>
          <p:cNvSpPr txBox="1">
            <a:spLocks/>
          </p:cNvSpPr>
          <p:nvPr/>
        </p:nvSpPr>
        <p:spPr>
          <a:xfrm>
            <a:off x="5066729" y="1535113"/>
            <a:ext cx="4041775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en-GB" sz="2800" dirty="0" err="1"/>
              <a:t>Summaforsikring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755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Forsikringsaftalen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Afslag på forsikringstilbud skal være begrundet, FAL § 3b</a:t>
            </a:r>
          </a:p>
          <a:p>
            <a:pPr lvl="1"/>
            <a:r>
              <a:rPr lang="da-DK" sz="2000" dirty="0"/>
              <a:t>Hvis selskabet tilbyder lovpligtige forsikringer må kunden ikke afvises</a:t>
            </a:r>
          </a:p>
          <a:p>
            <a:r>
              <a:rPr lang="da-DK" sz="2400" dirty="0"/>
              <a:t>Hvis ikke andet fremgår træder forsikringen i kraft, når policen afsendes fra selskabet, FAL § 11</a:t>
            </a:r>
          </a:p>
          <a:p>
            <a:r>
              <a:rPr lang="da-DK" sz="2400" dirty="0"/>
              <a:t>Forsikringstager har givet urigtige oplysninger:</a:t>
            </a:r>
          </a:p>
          <a:p>
            <a:pPr lvl="1"/>
            <a:r>
              <a:rPr lang="da-DK" sz="2000" dirty="0"/>
              <a:t>På svigagtig måde - aftalen er ugyldig</a:t>
            </a:r>
          </a:p>
          <a:p>
            <a:pPr lvl="1"/>
            <a:r>
              <a:rPr lang="da-DK" sz="2000" dirty="0"/>
              <a:t>Uagtsomt – aftalen er ugyldig eller gyldig på andre vilkår. I forbrugerforsikringer anvendes lempelsesreglen ved særlige omstændigheder</a:t>
            </a:r>
          </a:p>
          <a:p>
            <a:pPr lvl="1"/>
            <a:r>
              <a:rPr lang="da-DK" sz="2000" dirty="0"/>
              <a:t>I god tro – forsikringsselskabet hæfter</a:t>
            </a:r>
          </a:p>
        </p:txBody>
      </p:sp>
    </p:spTree>
    <p:extLst>
      <p:ext uri="{BB962C8B-B14F-4D97-AF65-F5344CB8AC3E}">
        <p14:creationId xmlns:p14="http://schemas.microsoft.com/office/powerpoint/2010/main" val="30912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Forbrugerens fortrydelsesret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En forbruger kan fortryde forsikringsaftalen, FAL § 34i</a:t>
            </a:r>
          </a:p>
          <a:p>
            <a:r>
              <a:rPr lang="da-DK" sz="2400" dirty="0"/>
              <a:t>Fristen er 14 dage (30 dage for livsforsikring)</a:t>
            </a:r>
          </a:p>
          <a:p>
            <a:r>
              <a:rPr lang="da-DK" sz="2400" dirty="0"/>
              <a:t>Fysisk indgået aftale - fristen regnes fra den dag:</a:t>
            </a:r>
          </a:p>
          <a:p>
            <a:pPr lvl="1"/>
            <a:r>
              <a:rPr lang="da-DK" sz="2000" dirty="0"/>
              <a:t>Forbrugeren har modtaget besked om aftalens indgåelse</a:t>
            </a:r>
          </a:p>
          <a:p>
            <a:pPr lvl="1"/>
            <a:r>
              <a:rPr lang="da-DK" sz="2000" dirty="0"/>
              <a:t>Forbrugeren har modtaget oplysning om fortrydelsesretten	</a:t>
            </a:r>
          </a:p>
          <a:p>
            <a:r>
              <a:rPr lang="da-DK" sz="2400" dirty="0"/>
              <a:t>Aftale indgået ved fjernsalg – fristen regnes fra den dag:</a:t>
            </a:r>
          </a:p>
          <a:p>
            <a:pPr lvl="1"/>
            <a:r>
              <a:rPr lang="da-DK" sz="2000" dirty="0"/>
              <a:t>Aftalen er indgået eller</a:t>
            </a:r>
          </a:p>
          <a:p>
            <a:pPr lvl="1"/>
            <a:r>
              <a:rPr lang="da-DK" sz="2000" dirty="0"/>
              <a:t>Forbrugeren har fået alle oplysninger på varigt medie, fx oplysninger om fortrydelsesretten</a:t>
            </a:r>
          </a:p>
          <a:p>
            <a:pPr marL="457200" lvl="1" indent="0">
              <a:buNone/>
            </a:pPr>
            <a:endParaRPr lang="da-DK" sz="1200" dirty="0"/>
          </a:p>
          <a:p>
            <a:r>
              <a:rPr lang="da-DK" sz="2400" dirty="0"/>
              <a:t>Forsikringsselskabet skal oplyse om retten til at fortryde</a:t>
            </a:r>
          </a:p>
        </p:txBody>
      </p:sp>
    </p:spTree>
    <p:extLst>
      <p:ext uri="{BB962C8B-B14F-4D97-AF65-F5344CB8AC3E}">
        <p14:creationId xmlns:p14="http://schemas.microsoft.com/office/powerpoint/2010/main" val="104750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Dækning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Dækning kræver at der er sket en forsikringsbegivenhed</a:t>
            </a:r>
          </a:p>
          <a:p>
            <a:r>
              <a:rPr lang="da-DK" sz="2400" dirty="0"/>
              <a:t>Skaden skal anmeldes uden ophold, FAL § 21</a:t>
            </a:r>
          </a:p>
          <a:p>
            <a:r>
              <a:rPr lang="da-DK" sz="2400" dirty="0"/>
              <a:t>Dækning kan bortfalde eller erstatning blive nedsat, hvis forsikringstager har handlet forsætligt eller groft uagtsomt</a:t>
            </a:r>
          </a:p>
          <a:p>
            <a:r>
              <a:rPr lang="da-DK" sz="2400" dirty="0"/>
              <a:t>Ingen nedsættelse af erstatning ved simpel uagtsomhed</a:t>
            </a:r>
          </a:p>
          <a:p>
            <a:r>
              <a:rPr lang="da-DK" sz="2400" dirty="0"/>
              <a:t>Tabsbegrænsningspligt – forsikringstager skal begrænse skaden</a:t>
            </a:r>
          </a:p>
          <a:p>
            <a:r>
              <a:rPr lang="da-DK" sz="2400" dirty="0"/>
              <a:t>Dobbeltforsikring – giver kun dobbelt erstatning  ved </a:t>
            </a:r>
            <a:r>
              <a:rPr lang="da-DK" sz="2400" dirty="0" err="1"/>
              <a:t>summaforsikring</a:t>
            </a:r>
            <a:endParaRPr lang="da-DK" sz="2400" dirty="0"/>
          </a:p>
          <a:p>
            <a:r>
              <a:rPr lang="da-DK" sz="2400" dirty="0"/>
              <a:t>Underforsikring – erstatning nedsættes forholdsmæssigt</a:t>
            </a:r>
          </a:p>
        </p:txBody>
      </p:sp>
    </p:spTree>
    <p:extLst>
      <p:ext uri="{BB962C8B-B14F-4D97-AF65-F5344CB8AC3E}">
        <p14:creationId xmlns:p14="http://schemas.microsoft.com/office/powerpoint/2010/main" val="24299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Pensioner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980728"/>
            <a:ext cx="7931150" cy="4854575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Offentlige, lovbestemte: Folkepension, efterløn, ATP</a:t>
            </a:r>
          </a:p>
          <a:p>
            <a:r>
              <a:rPr lang="da-DK" sz="2800" dirty="0"/>
              <a:t>Arbejdsmarkedspensioner – typisk i kollektiv overenskomst</a:t>
            </a:r>
          </a:p>
          <a:p>
            <a:r>
              <a:rPr lang="da-DK" sz="2800" dirty="0"/>
              <a:t>Individuelt oprettede pensionsordninger</a:t>
            </a:r>
          </a:p>
          <a:p>
            <a:r>
              <a:rPr lang="da-DK" sz="2800" dirty="0"/>
              <a:t>Pensionstyper:</a:t>
            </a:r>
          </a:p>
          <a:p>
            <a:pPr lvl="1"/>
            <a:r>
              <a:rPr lang="da-DK" sz="2400" dirty="0"/>
              <a:t>Ratepension</a:t>
            </a:r>
          </a:p>
          <a:p>
            <a:pPr lvl="1"/>
            <a:r>
              <a:rPr lang="da-DK" sz="2400" dirty="0"/>
              <a:t>(Kapitalpension)</a:t>
            </a:r>
          </a:p>
          <a:p>
            <a:pPr lvl="1"/>
            <a:r>
              <a:rPr lang="da-DK" sz="2400" dirty="0"/>
              <a:t>Aldersopsparing</a:t>
            </a:r>
          </a:p>
          <a:p>
            <a:pPr lvl="1"/>
            <a:r>
              <a:rPr lang="da-DK" sz="2400" dirty="0"/>
              <a:t>Livrente</a:t>
            </a:r>
          </a:p>
          <a:p>
            <a:pPr lvl="1"/>
            <a:r>
              <a:rPr lang="da-DK" sz="2400" dirty="0"/>
              <a:t>Livsforsikring</a:t>
            </a:r>
          </a:p>
        </p:txBody>
      </p:sp>
    </p:spTree>
    <p:extLst>
      <p:ext uri="{BB962C8B-B14F-4D97-AF65-F5344CB8AC3E}">
        <p14:creationId xmlns:p14="http://schemas.microsoft.com/office/powerpoint/2010/main" val="3243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B32DC-2B3A-4BF2-BA24-85488BB24F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F7FE88-1F0A-483A-8A3E-DF0C559CE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CD65E-652D-4E8D-AF2B-CB1C4046CA1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827</Words>
  <Application>Microsoft Office PowerPoint</Application>
  <PresentationFormat>Skærmshow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36</cp:revision>
  <dcterms:created xsi:type="dcterms:W3CDTF">2015-07-14T11:20:10Z</dcterms:created>
  <dcterms:modified xsi:type="dcterms:W3CDTF">2021-01-01T22:06:06Z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