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9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7" r:id="rId31"/>
    <p:sldId id="282" r:id="rId32"/>
    <p:sldId id="288" r:id="rId33"/>
    <p:sldId id="286" r:id="rId3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17-10-2015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Kapitel 13</a:t>
            </a:r>
          </a:p>
          <a:p>
            <a:pPr algn="ctr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Ansættelsesret</a:t>
            </a:r>
            <a:endParaRPr lang="da-DK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611560" y="212447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4. Funktionærer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Funktionærloven - beskyttelsespræceptiv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36104" y="1845399"/>
            <a:ext cx="84604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Hvem er funktionær, </a:t>
            </a:r>
            <a:r>
              <a:rPr lang="da-DK" sz="3200" dirty="0" smtClean="0">
                <a:cs typeface="Arial" pitchFamily="34" charset="0"/>
              </a:rPr>
              <a:t>jf. FUL § 1, stk. 1+2:</a:t>
            </a:r>
          </a:p>
          <a:p>
            <a:pPr fontAlgn="base"/>
            <a:r>
              <a:rPr lang="da-DK" sz="3200" b="1" dirty="0" smtClean="0"/>
              <a:t>3 betingelser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 smtClean="0"/>
              <a:t>Arbejde gennemsnitligt </a:t>
            </a:r>
            <a:r>
              <a:rPr lang="da-DK" sz="3200" b="1" dirty="0" smtClean="0"/>
              <a:t>mere end 8 timer om ugen</a:t>
            </a:r>
            <a:r>
              <a:rPr lang="da-DK" sz="3200" dirty="0" smtClean="0"/>
              <a:t>, og 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 smtClean="0"/>
              <a:t>Den ansatte indtager </a:t>
            </a:r>
            <a:r>
              <a:rPr lang="da-DK" sz="3200" b="1" dirty="0" smtClean="0"/>
              <a:t>en tjenestestilling</a:t>
            </a:r>
            <a:r>
              <a:rPr lang="da-DK" sz="3200" dirty="0" smtClean="0"/>
              <a:t>, dvs. er undergivet arbejdsgiverens instruktioner, og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 smtClean="0"/>
              <a:t>Arbejdet skal have karakter af </a:t>
            </a:r>
            <a:r>
              <a:rPr lang="da-DK" sz="3200" b="1" dirty="0" smtClean="0"/>
              <a:t>funktionær-arbejde</a:t>
            </a:r>
            <a:r>
              <a:rPr lang="da-DK" sz="3200" dirty="0" smtClean="0"/>
              <a:t> efter FUL § 1, stk. 1, litra a) til d)</a:t>
            </a:r>
            <a:endParaRPr lang="da-DK" sz="32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42479" y="140439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4. Funktionærer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Funktionærloven - beskyttelsespræceptiv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629375"/>
            <a:ext cx="7812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Hvem er funktionær, </a:t>
            </a:r>
            <a:r>
              <a:rPr lang="da-DK" sz="3200" dirty="0" smtClean="0">
                <a:cs typeface="Arial" pitchFamily="34" charset="0"/>
              </a:rPr>
              <a:t>jf. FUL § 1, stk. 1+2:</a:t>
            </a:r>
          </a:p>
          <a:p>
            <a:pPr fontAlgn="base"/>
            <a:r>
              <a:rPr lang="da-DK" sz="3200" b="1" dirty="0" smtClean="0"/>
              <a:t>3 betingelser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 smtClean="0"/>
              <a:t>Arbejde gennemsnitligt </a:t>
            </a:r>
            <a:r>
              <a:rPr lang="da-DK" sz="3200" b="1" dirty="0" smtClean="0"/>
              <a:t>mere end 8 timer om ugen</a:t>
            </a:r>
            <a:r>
              <a:rPr lang="da-DK" sz="3200" dirty="0" smtClean="0"/>
              <a:t>, og 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 smtClean="0"/>
              <a:t>Den ansatte indtager </a:t>
            </a:r>
            <a:r>
              <a:rPr lang="da-DK" sz="3200" b="1" dirty="0" smtClean="0"/>
              <a:t>en tjenestestilling</a:t>
            </a:r>
            <a:r>
              <a:rPr lang="da-DK" sz="3200" dirty="0" smtClean="0"/>
              <a:t>, dvs. er undergivet arbejdsgiverens instruktioner, og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 smtClean="0"/>
              <a:t>Arbejdet skal have karakter af </a:t>
            </a:r>
            <a:r>
              <a:rPr lang="da-DK" sz="3200" b="1" dirty="0" smtClean="0"/>
              <a:t>funktionær-arbejde</a:t>
            </a:r>
            <a:r>
              <a:rPr lang="da-DK" sz="3200" dirty="0" smtClean="0"/>
              <a:t> efter FUL § 1, stk. 1, litra a) til d)</a:t>
            </a:r>
            <a:endParaRPr lang="da-DK" sz="32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4.1 Særlige klausuler som kan aftales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456323"/>
            <a:ext cx="83884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Tre typer klausuler</a:t>
            </a:r>
            <a:r>
              <a:rPr lang="da-DK" sz="2800" dirty="0" smtClean="0"/>
              <a:t>, som får betydning efter ansættelsens ophør, men som kan aftales i forbindelse med ansættelsen eller under ansættelsen:</a:t>
            </a:r>
          </a:p>
          <a:p>
            <a:endParaRPr lang="da-DK" sz="1000" dirty="0" smtClean="0"/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Konkurrenceklausul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Kundeklausul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err="1" smtClean="0"/>
              <a:t>Jobklausul</a:t>
            </a:r>
            <a:endParaRPr lang="da-DK" sz="2800" dirty="0" smtClean="0"/>
          </a:p>
          <a:p>
            <a:pPr marL="361950" lvl="0" indent="-361950">
              <a:buFont typeface="Arial" pitchFamily="34" charset="0"/>
              <a:buChar char="•"/>
            </a:pPr>
            <a:endParaRPr lang="da-DK" sz="1000" dirty="0" smtClean="0"/>
          </a:p>
          <a:p>
            <a:r>
              <a:rPr lang="da-DK" sz="2800" b="1" dirty="0" smtClean="0"/>
              <a:t>Skriftlighedskrav </a:t>
            </a:r>
            <a:endParaRPr lang="da-DK" sz="2800" dirty="0" smtClean="0"/>
          </a:p>
          <a:p>
            <a:r>
              <a:rPr lang="da-DK" sz="2800" dirty="0" smtClean="0"/>
              <a:t>For alle tre typer klausuler er det en gyldighedsbetingelse, at aftalen og vedtagelsen af klausulerne fremgår på </a:t>
            </a:r>
            <a:r>
              <a:rPr lang="da-DK" sz="2800" b="1" dirty="0" smtClean="0"/>
              <a:t>skrift.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4.1 Særlige klausuler som kan aftales</a:t>
            </a:r>
          </a:p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Konkurrenceklausul, jf. FUL § 18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271657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En aftale om, at funktionæren efter sin fratræden, ikke må tage ansættelse i en </a:t>
            </a:r>
            <a:r>
              <a:rPr lang="da-DK" sz="2400" b="1" dirty="0" smtClean="0"/>
              <a:t>konkurrerende virksomhed</a:t>
            </a:r>
            <a:r>
              <a:rPr lang="da-DK" sz="2400" dirty="0" smtClean="0"/>
              <a:t>, eller have økonomisk interesse som fx ejer, konsulent eller andet i en virksomhed, der konkurrerer med en tidligere arbejdsgiver.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Kan kun pålægges en funktionær som indtager en </a:t>
            </a:r>
            <a:r>
              <a:rPr lang="da-DK" sz="2400" b="1" dirty="0" smtClean="0"/>
              <a:t>særlig betroet stilling </a:t>
            </a:r>
            <a:r>
              <a:rPr lang="da-DK" sz="2400" dirty="0" smtClean="0"/>
              <a:t>– ansat på et vist niveau.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Den ansatte skal efter fratræden modtage en økonomisk </a:t>
            </a:r>
            <a:r>
              <a:rPr lang="da-DK" sz="2400" b="1" dirty="0" smtClean="0"/>
              <a:t>kompensation</a:t>
            </a:r>
            <a:r>
              <a:rPr lang="da-DK" sz="2400" dirty="0" smtClean="0"/>
              <a:t> på mindst 50 % af lønnen i hele den periode konkurrenceklausulen er gældende.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b="1" dirty="0" smtClean="0"/>
              <a:t>Modregning</a:t>
            </a:r>
            <a:r>
              <a:rPr lang="da-DK" sz="2400" dirty="0" smtClean="0"/>
              <a:t>: Hvis den ansatte får andet passende arbejde i perioden, hvor klausulen gælder.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En konkurrenceklausul kan </a:t>
            </a:r>
            <a:r>
              <a:rPr lang="da-DK" sz="2400" b="1" dirty="0" smtClean="0"/>
              <a:t>indskrænkes eller helt bortfalde</a:t>
            </a:r>
            <a:r>
              <a:rPr lang="da-DK" sz="2400" dirty="0" smtClean="0"/>
              <a:t>, med henvisning til AFTL § 36 og/eller § 38. 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70471" y="140439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Særlige klausuler som kan aftales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Kundeklausul, jf. FUL § 18a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62828" y="1303015"/>
            <a:ext cx="78296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 smtClean="0"/>
              <a:t>En aftale, der forhindrer funktionæren i, at tage ansættelse hos, eller direkte eller indirekte have erhvervsmæssig kontakt med sin tidligere arbejdsgivers </a:t>
            </a:r>
            <a:r>
              <a:rPr lang="da-DK" sz="2600" b="1" dirty="0" smtClean="0"/>
              <a:t>kunder og andre forretningsmæssige forbindelser</a:t>
            </a:r>
            <a:r>
              <a:rPr lang="da-DK" sz="2600" dirty="0" smtClean="0"/>
              <a:t>, som funktionæren har haft kontakt med </a:t>
            </a:r>
            <a:r>
              <a:rPr lang="da-DK" sz="2600" b="1" dirty="0" smtClean="0"/>
              <a:t>18 måneder forud for opsigelsestidspunktet.</a:t>
            </a:r>
            <a:endParaRPr lang="da-DK" sz="26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Økonomisk </a:t>
            </a:r>
            <a:r>
              <a:rPr lang="da-DK" sz="2600" b="1" dirty="0" smtClean="0"/>
              <a:t>kompensation</a:t>
            </a:r>
            <a:r>
              <a:rPr lang="da-DK" sz="2600" dirty="0" smtClean="0"/>
              <a:t> på mindst 50 % af lønnen i hele den periode kundeklausulen er gældende.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b="1" dirty="0" smtClean="0"/>
              <a:t>Modregning</a:t>
            </a:r>
            <a:r>
              <a:rPr lang="da-DK" sz="2600" dirty="0" smtClean="0"/>
              <a:t>: Hvis den ansatte får andet passende arbejde i perioden, hvor klausulen gælder.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En kundeklausul kan </a:t>
            </a:r>
            <a:r>
              <a:rPr lang="da-DK" sz="2600" b="1" dirty="0" smtClean="0"/>
              <a:t>indskrænkes eller helt bortfalde</a:t>
            </a:r>
            <a:r>
              <a:rPr lang="da-DK" sz="2600" dirty="0" smtClean="0"/>
              <a:t>, - urimelig eller i strid med redelig handlemåde, jf. AFTL § 36. 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70471" y="201995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Særlige klausuler som kan aftales</a:t>
            </a:r>
          </a:p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Jobklausul - </a:t>
            </a:r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J</a:t>
            </a:r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obklausulloven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271657"/>
            <a:ext cx="78843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To typer </a:t>
            </a:r>
            <a:r>
              <a:rPr lang="da-DK" sz="2600" b="1" dirty="0" err="1" smtClean="0"/>
              <a:t>jobklausuler</a:t>
            </a:r>
            <a:r>
              <a:rPr lang="da-DK" sz="2600" b="1" dirty="0" smtClean="0"/>
              <a:t>:</a:t>
            </a:r>
          </a:p>
          <a:p>
            <a:pPr marL="361950" lvl="0" indent="-361950" fontAlgn="base">
              <a:buFont typeface="Arial" pitchFamily="34" charset="0"/>
              <a:buChar char="•"/>
              <a:tabLst>
                <a:tab pos="266700" algn="l"/>
              </a:tabLst>
            </a:pPr>
            <a:r>
              <a:rPr lang="da-DK" sz="2600" dirty="0" smtClean="0"/>
              <a:t>En aftale som en arbejdsgiver </a:t>
            </a:r>
            <a:r>
              <a:rPr lang="da-DK" sz="2600" b="1" dirty="0" smtClean="0"/>
              <a:t>indgår med andre </a:t>
            </a:r>
            <a:r>
              <a:rPr lang="da-DK" sz="2600" b="1" dirty="0" err="1" smtClean="0"/>
              <a:t>virk-somheder</a:t>
            </a:r>
            <a:r>
              <a:rPr lang="da-DK" sz="2600" dirty="0" smtClean="0"/>
              <a:t> med henblik på at hindre eller begrænse en lønmodtagers muligheder for at opnå ansættelse i en anden virksomhed.</a:t>
            </a:r>
          </a:p>
          <a:p>
            <a:pPr marL="361950" lvl="0" indent="-361950" fontAlgn="base">
              <a:buFont typeface="Arial" pitchFamily="34" charset="0"/>
              <a:buChar char="•"/>
              <a:tabLst>
                <a:tab pos="266700" algn="l"/>
              </a:tabLst>
            </a:pPr>
            <a:r>
              <a:rPr lang="da-DK" sz="2600" b="1" dirty="0" smtClean="0"/>
              <a:t>Kollegaklausuler/medarbejderklausuler</a:t>
            </a:r>
            <a:r>
              <a:rPr lang="da-DK" sz="2600" dirty="0" smtClean="0"/>
              <a:t> er en aftale, som en arbejdsgiver </a:t>
            </a:r>
            <a:r>
              <a:rPr lang="da-DK" sz="2600" b="1" dirty="0" smtClean="0"/>
              <a:t>indgår med en medarbejder</a:t>
            </a:r>
            <a:r>
              <a:rPr lang="da-DK" sz="2600" dirty="0" smtClean="0"/>
              <a:t> med henblik på at hindre eller begrænse lønmodtagerens muligheder for at opnå ansættelse i en anden virksomhed. </a:t>
            </a:r>
          </a:p>
          <a:p>
            <a:pPr marL="361950" lvl="0" indent="-361950" fontAlgn="base">
              <a:tabLst>
                <a:tab pos="266700" algn="l"/>
              </a:tabLst>
            </a:pPr>
            <a:r>
              <a:rPr lang="da-DK" sz="2600" b="1" dirty="0" smtClean="0"/>
              <a:t>Skriftlighedskrav</a:t>
            </a:r>
          </a:p>
          <a:p>
            <a:pPr fontAlgn="base">
              <a:tabLst>
                <a:tab pos="0" algn="l"/>
              </a:tabLst>
            </a:pPr>
            <a:r>
              <a:rPr lang="da-DK" sz="2600" b="1" dirty="0" smtClean="0"/>
              <a:t>Kompensation</a:t>
            </a:r>
            <a:r>
              <a:rPr lang="da-DK" sz="2600" dirty="0" smtClean="0"/>
              <a:t> på mindst 50 % af lønnen i hele den periode klausulen er gældende.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792088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4.2 Lovligt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forfald under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ansættelsen</a:t>
            </a:r>
            <a:endParaRPr lang="da-DK" sz="32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008112" y="1512654"/>
            <a:ext cx="83884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3200" dirty="0" smtClean="0"/>
              <a:t>Arbejdsgiveren kan ikke opsige den ansatte, hvis der er tale om lovligt fravær, fx pga.:</a:t>
            </a:r>
          </a:p>
          <a:p>
            <a:pPr lvl="0"/>
            <a:r>
              <a:rPr lang="da-DK" sz="1000" dirty="0" smtClean="0"/>
              <a:t> 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3200" dirty="0" smtClean="0"/>
              <a:t>Sygdom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3200" dirty="0" smtClean="0"/>
              <a:t>Graviditet og barselsorlov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3200" dirty="0" smtClean="0"/>
              <a:t>Jobsøgning i opsigelsesperioden</a:t>
            </a:r>
            <a:endParaRPr lang="da-DK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212447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4.2 Lovligt forfald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Sygdom, FUL § 5</a:t>
            </a:r>
            <a:endParaRPr lang="da-DK" sz="32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971600" y="161776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400" b="1" dirty="0" smtClean="0"/>
              <a:t>Pligt til at informere </a:t>
            </a:r>
            <a:r>
              <a:rPr lang="da-DK" sz="2400" dirty="0" smtClean="0"/>
              <a:t>arbejdsgiveren om </a:t>
            </a:r>
            <a:r>
              <a:rPr lang="da-DK" sz="2400" b="1" dirty="0" smtClean="0"/>
              <a:t>sygdom. </a:t>
            </a:r>
            <a:r>
              <a:rPr lang="da-DK" sz="2400" dirty="0" smtClean="0"/>
              <a:t>Udeblivelse fra arbejde uden at give besked, er grov misligholdelse.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Efter 14 dages sygdom kan arbejdsgiveren forlange en </a:t>
            </a:r>
            <a:r>
              <a:rPr lang="da-DK" sz="2400" b="1" dirty="0" smtClean="0"/>
              <a:t>varighedserklæring</a:t>
            </a:r>
            <a:r>
              <a:rPr lang="da-DK" sz="2400" dirty="0" smtClean="0"/>
              <a:t> </a:t>
            </a:r>
            <a:r>
              <a:rPr lang="da-DK" sz="2400" dirty="0" smtClean="0"/>
              <a:t>gennem funktionærens læge eller en af funktionæren valgt specialist, der angiver nærmere oplysninger om varigheden af funktionærens sygdom, jf. FUL § 5, stk. 4</a:t>
            </a:r>
            <a:r>
              <a:rPr lang="da-DK" sz="2400" dirty="0" smtClean="0"/>
              <a:t>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Arbejdsgiver kan sammen med funktionæren og denne læge udfylde en mulighedserklæring, hvis medarbejderen ikke skal tilbage til arbejdet i samme omfang eller til samme opgaver.</a:t>
            </a: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4.2 Lovligt forfald</a:t>
            </a:r>
          </a:p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Sygdom, jf. FUL § 5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424965"/>
            <a:ext cx="7884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Hovedregel: </a:t>
            </a:r>
            <a:r>
              <a:rPr lang="da-DK" sz="2400" b="1" dirty="0" smtClean="0"/>
              <a:t>Løn under sygdom</a:t>
            </a:r>
            <a:r>
              <a:rPr lang="da-DK" sz="2400" dirty="0" smtClean="0"/>
              <a:t>.</a:t>
            </a:r>
          </a:p>
          <a:p>
            <a:r>
              <a:rPr lang="da-DK" sz="2400" dirty="0" smtClean="0"/>
              <a:t>Undtagelser: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Hvis funktionæren </a:t>
            </a:r>
            <a:r>
              <a:rPr lang="da-DK" sz="2400" b="1" dirty="0" smtClean="0"/>
              <a:t>selv har været skyld </a:t>
            </a:r>
            <a:r>
              <a:rPr lang="da-DK" sz="2400" dirty="0" smtClean="0"/>
              <a:t>i sygdommen, ved forsæt eller grov uagtsomhed.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b="1" dirty="0" smtClean="0"/>
              <a:t>Svigagtig fortielse </a:t>
            </a:r>
            <a:r>
              <a:rPr lang="da-DK" sz="2400" dirty="0" smtClean="0"/>
              <a:t>af sygdom, som har indflydelse på det arbejde som skal udføres, og  hvor sygdommen var til stede inden han tiltrådte stillingen.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Hvis </a:t>
            </a:r>
            <a:r>
              <a:rPr lang="da-DK" sz="2400" b="1" dirty="0" smtClean="0"/>
              <a:t>120-dages reglen </a:t>
            </a:r>
            <a:r>
              <a:rPr lang="da-DK" sz="2400" dirty="0" smtClean="0"/>
              <a:t>er aftalt skriftligt, kan </a:t>
            </a:r>
            <a:r>
              <a:rPr lang="da-DK" sz="2400" dirty="0" smtClean="0"/>
              <a:t>funktionæren </a:t>
            </a:r>
            <a:r>
              <a:rPr lang="da-DK" sz="2400" dirty="0" smtClean="0"/>
              <a:t>opsiges med forkortet varsel .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400" dirty="0" smtClean="0"/>
              <a:t>1 måneds opsigelsesvarsel hvis funktionæren inden for et tidsrum af 12 måneder har oppebåret løn under sygdom i sammenlagt 120 dage. </a:t>
            </a:r>
            <a:endParaRPr lang="da-DK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4.2 Lovligt forfald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Graviditet og retten til barselsorlov</a:t>
            </a:r>
            <a:endParaRPr lang="da-DK" sz="32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908166" y="1352957"/>
            <a:ext cx="79843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Funktionæren har pligt til at </a:t>
            </a:r>
            <a:r>
              <a:rPr lang="da-DK" sz="2400" b="1" dirty="0" smtClean="0"/>
              <a:t>informere</a:t>
            </a:r>
            <a:r>
              <a:rPr lang="da-DK" sz="2400" dirty="0" smtClean="0"/>
              <a:t> arbejdsgiveren om graviditet, senest 3 måneder før den forventede fødsel, jf. FUL § 7, stk. 1.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Forældrene har efter barselsloven ret til fravær i forbindelse med graviditet, fødsel og adoption.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Forældrene har tilsammen ret til </a:t>
            </a:r>
            <a:r>
              <a:rPr lang="da-DK" sz="2400" b="1" dirty="0" smtClean="0"/>
              <a:t>1 års orlov</a:t>
            </a:r>
            <a:r>
              <a:rPr lang="da-DK" sz="2400" dirty="0" smtClean="0"/>
              <a:t>, se fig. 13.1.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Iht. FUL har funktionæren som minimum ret til </a:t>
            </a:r>
            <a:r>
              <a:rPr lang="da-DK" sz="2400" b="1" dirty="0" smtClean="0"/>
              <a:t>halv løn</a:t>
            </a:r>
            <a:r>
              <a:rPr lang="da-DK" sz="2400" dirty="0" smtClean="0"/>
              <a:t> fra barselsorlovens begyndelse 4 uger før termin og til 14 uger efter fødslen, jf. FUL § 7, stk. 2. Bedre vilkår kan være aftalt.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Bliver den gravide </a:t>
            </a:r>
            <a:r>
              <a:rPr lang="da-DK" sz="2400" b="1" dirty="0" smtClean="0"/>
              <a:t>uarbejdsdygtig</a:t>
            </a:r>
            <a:r>
              <a:rPr lang="da-DK" sz="2400" dirty="0" smtClean="0"/>
              <a:t> på grund af sin graviditet, har funktionæren krav på fuld løn frem til det tidspunkt barselsorloven starter, jf. FUL § 7, stk. 3.</a:t>
            </a:r>
          </a:p>
        </p:txBody>
      </p:sp>
    </p:spTree>
    <p:extLst>
      <p:ext uri="{BB962C8B-B14F-4D97-AF65-F5344CB8AC3E}">
        <p14:creationId xmlns:p14="http://schemas.microsoft.com/office/powerpoint/2010/main" val="86969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Ansættelsesret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kstboks 2"/>
          <p:cNvSpPr txBox="1"/>
          <p:nvPr/>
        </p:nvSpPr>
        <p:spPr>
          <a:xfrm>
            <a:off x="1152128" y="1822172"/>
            <a:ext cx="8388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I kapitel 13 gennemgås:</a:t>
            </a:r>
          </a:p>
          <a:p>
            <a:r>
              <a:rPr lang="da-DK" sz="3200" dirty="0" smtClean="0">
                <a:cs typeface="Arial" pitchFamily="34" charset="0"/>
              </a:rPr>
              <a:t>1. Arbejdsret</a:t>
            </a:r>
          </a:p>
          <a:p>
            <a:r>
              <a:rPr lang="da-DK" sz="3200" dirty="0" smtClean="0">
                <a:cs typeface="Arial" pitchFamily="34" charset="0"/>
              </a:rPr>
              <a:t>2. Generelle spilleregler</a:t>
            </a:r>
          </a:p>
          <a:p>
            <a:r>
              <a:rPr lang="da-DK" sz="3200" dirty="0" smtClean="0">
                <a:cs typeface="Arial" pitchFamily="34" charset="0"/>
              </a:rPr>
              <a:t>3. Ansættelsesaftalens indhold</a:t>
            </a:r>
          </a:p>
          <a:p>
            <a:r>
              <a:rPr lang="da-DK" sz="3200" dirty="0" smtClean="0">
                <a:cs typeface="Arial" pitchFamily="34" charset="0"/>
              </a:rPr>
              <a:t>4. </a:t>
            </a:r>
            <a:r>
              <a:rPr lang="da-DK" sz="3200" dirty="0" err="1" smtClean="0">
                <a:cs typeface="Arial" pitchFamily="34" charset="0"/>
              </a:rPr>
              <a:t>Funktionærret</a:t>
            </a:r>
            <a:endParaRPr lang="da-DK" sz="3200" dirty="0" smtClean="0">
              <a:cs typeface="Arial" pitchFamily="34" charset="0"/>
            </a:endParaRPr>
          </a:p>
          <a:p>
            <a:r>
              <a:rPr lang="da-DK" sz="3200" dirty="0" smtClean="0">
                <a:cs typeface="Arial" pitchFamily="34" charset="0"/>
              </a:rPr>
              <a:t>5. Ansatte og virksomhedsoverdragelse</a:t>
            </a:r>
          </a:p>
        </p:txBody>
      </p:sp>
    </p:spTree>
    <p:extLst>
      <p:ext uri="{BB962C8B-B14F-4D97-AF65-F5344CB8AC3E}">
        <p14:creationId xmlns:p14="http://schemas.microsoft.com/office/powerpoint/2010/main" val="247579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23528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4.3 Ferieloven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196752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Ferieloven fastsætter </a:t>
            </a:r>
            <a:r>
              <a:rPr lang="da-DK" sz="2800" b="1" dirty="0" smtClean="0"/>
              <a:t>minimumsregler</a:t>
            </a:r>
            <a:r>
              <a:rPr lang="da-DK" sz="2800" dirty="0" smtClean="0"/>
              <a:t> for optjening og afholdelse af ferie.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Lønmodtageren vil kunne forhandle sig frem til bedre vilkår, herunder ret til mere ferie eller feriefridage og omsorgsdage, som ikke er en del af ferieloven.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Ferieloven gælder ikke kun for funktionærer.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Ferieloven er præceptiv, og reglerne kan ikke fraviges til skade for lønmodtageren.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En lønmodtager har ret til ferie og feriegodtgørelse </a:t>
            </a:r>
            <a:r>
              <a:rPr lang="da-DK" sz="2800" b="1" dirty="0" smtClean="0"/>
              <a:t>eller</a:t>
            </a:r>
            <a:r>
              <a:rPr lang="da-DK" sz="2800" dirty="0" smtClean="0"/>
              <a:t> løn under ferie og ferietillæg, FRL jf. § 1, stk. 1. 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4.3 Ferieloven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261204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Optjener ret til </a:t>
            </a:r>
            <a:r>
              <a:rPr lang="da-DK" sz="2800" b="1" dirty="0" smtClean="0"/>
              <a:t>2,08 dages betalt ferie for hver måneds</a:t>
            </a:r>
            <a:r>
              <a:rPr lang="da-DK" sz="2800" dirty="0" smtClean="0"/>
              <a:t> fuldtidsansættelse i et kalenderår, jf. FRL § 7, stk. 1.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Optjeningsåret</a:t>
            </a:r>
            <a:r>
              <a:rPr lang="da-DK" sz="2800" dirty="0" smtClean="0"/>
              <a:t> er kalenderåret fra 1/1 til 31/12.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Ferien kan afholdes i </a:t>
            </a:r>
            <a:r>
              <a:rPr lang="da-DK" sz="2800" b="1" dirty="0" smtClean="0"/>
              <a:t>ferieåret</a:t>
            </a:r>
            <a:r>
              <a:rPr lang="da-DK" sz="2800" dirty="0" smtClean="0"/>
              <a:t> fra 1/5 til 30/4.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Ret til </a:t>
            </a:r>
            <a:r>
              <a:rPr lang="da-DK" sz="2800" b="1" dirty="0" smtClean="0"/>
              <a:t>25 dages ferie </a:t>
            </a:r>
            <a:r>
              <a:rPr lang="da-DK" sz="2800" dirty="0" smtClean="0"/>
              <a:t>om året, uanset om der er optjent ret til løn under ferie eller ej, jf. § FRL § 8, stk. 1. En uges ferie udgør 5 feriedage.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Hovedferie: </a:t>
            </a:r>
            <a:r>
              <a:rPr lang="da-DK" sz="2800" dirty="0" smtClean="0"/>
              <a:t>Tre sammenhængende uger i perioden 1. maj til 1. september. Restferien på de 2 uger kan holdes på et andet tidspunkt.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4.3 Ferieloven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27584" y="1124744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Timelønnede </a:t>
            </a:r>
            <a:r>
              <a:rPr lang="da-DK" sz="2800" dirty="0" smtClean="0"/>
              <a:t>er ikke berettiget til ferie med løn. De modtager i stedet feriegodtgørelse svarende til 12,5 % af deres skattepligtige indkomst i optjeningsåret. Beløbet indbetales af arbejdsgiveren til </a:t>
            </a:r>
            <a:r>
              <a:rPr lang="da-DK" sz="2800" dirty="0" err="1" smtClean="0"/>
              <a:t>FerieKonto</a:t>
            </a:r>
            <a:r>
              <a:rPr lang="da-DK" sz="2800" dirty="0" smtClean="0"/>
              <a:t>, og udbetales i forbindelse med afholdelse af ferie i det kommende </a:t>
            </a:r>
            <a:r>
              <a:rPr lang="da-DK" sz="2800" dirty="0" err="1" smtClean="0"/>
              <a:t>ferieår</a:t>
            </a:r>
            <a:r>
              <a:rPr lang="da-DK" sz="2800" dirty="0" smtClean="0"/>
              <a:t>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Syg ved feriens begyndelse</a:t>
            </a:r>
            <a:r>
              <a:rPr lang="da-DK" sz="2800" dirty="0" smtClean="0"/>
              <a:t> – ved alvorligere sygdom, kan ferien udsættes til afholdelse på et senere tidspunkt, jf. FRL § 13, stk. 2.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Overførsel af restferie </a:t>
            </a:r>
            <a:r>
              <a:rPr lang="da-DK" sz="2800" dirty="0" smtClean="0"/>
              <a:t>– Det kan aftales at optjent ferie udover 20 dage, kan overføres til afholdelse det efterfølgende </a:t>
            </a:r>
            <a:r>
              <a:rPr lang="da-DK" sz="2800" dirty="0" err="1" smtClean="0"/>
              <a:t>ferieår</a:t>
            </a:r>
            <a:r>
              <a:rPr lang="da-DK" sz="2800" dirty="0" smtClean="0"/>
              <a:t>, jf. FRL § 19.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70471" y="140439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4.3 Ferieloven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Ansat med løn under ferie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47490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Ferietillæg  på 1% </a:t>
            </a:r>
            <a:r>
              <a:rPr lang="da-DK" sz="2800" dirty="0" smtClean="0"/>
              <a:t>af den skattepligtige indkomst udbetales i maj til lønmodtagere der får løn under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Hvis funktionær </a:t>
            </a:r>
            <a:r>
              <a:rPr lang="da-DK" sz="2800" b="1" dirty="0" smtClean="0"/>
              <a:t>fratræder sin stilling</a:t>
            </a:r>
            <a:r>
              <a:rPr lang="da-DK" sz="2800" dirty="0" smtClean="0"/>
              <a:t>, skal arbejdsgiveren ved fratrædelsen beregne, hvor meget ferie lønmodtageren har optjent ret til i optjeningsåret, og for eventuel ferie fra tidligere </a:t>
            </a:r>
            <a:r>
              <a:rPr lang="da-DK" sz="2800" dirty="0" err="1" smtClean="0"/>
              <a:t>optjeningsår</a:t>
            </a:r>
            <a:r>
              <a:rPr lang="da-DK" sz="2800" dirty="0" smtClean="0"/>
              <a:t>, som endnu ikke er afholdt. Når beløbet er gjort op, indbetales feriegodtgørelse 12,5% til </a:t>
            </a:r>
            <a:r>
              <a:rPr lang="da-DK" sz="2800" dirty="0" err="1" smtClean="0"/>
              <a:t>FerieKonto</a:t>
            </a:r>
            <a:r>
              <a:rPr lang="da-DK" sz="2800" dirty="0" smtClean="0"/>
              <a:t>. 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4.4 Ophør af ansættelsesforholdet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40289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Ophør af et ansættelsesforhold kan ske ved opsigelse eller ophævelse.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Der er ikke noget krav om, at en opsigelse eller ophævelse skal ske skriftligt – bevisproblem !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Funktionæren har ikke pligt til at underskrive en opsigelse.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En opsigelse der sendes, har virkning fra den er kommet frem, og behøver ikke at være kommet modtageren til kundskab.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4.4.1 Opsigelse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071602"/>
            <a:ext cx="820891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500" dirty="0" smtClean="0"/>
              <a:t>Funktionæren får løn i opsigelsesperioden.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dirty="0" smtClean="0"/>
              <a:t>Opsigelsesvarslet skal stemme overens med anciennitet.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b="1" dirty="0" smtClean="0"/>
              <a:t>Midlertidig ansættelse</a:t>
            </a:r>
            <a:r>
              <a:rPr lang="da-DK" sz="2500" dirty="0" smtClean="0"/>
              <a:t>, der har varet </a:t>
            </a:r>
            <a:r>
              <a:rPr lang="da-DK" sz="2500" b="1" dirty="0" smtClean="0"/>
              <a:t>under 1 måned</a:t>
            </a:r>
            <a:r>
              <a:rPr lang="da-DK" sz="2500" dirty="0" smtClean="0"/>
              <a:t>, kan opsiges uden varsel, dvs. fra den ene dag til den anden.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b="1" dirty="0" smtClean="0"/>
              <a:t>Prøvetid</a:t>
            </a:r>
            <a:r>
              <a:rPr lang="da-DK" sz="2500" dirty="0" smtClean="0"/>
              <a:t> kan aftales til max varighed på 3 måneder. Opsigelse med 14 dages varsel i den periode, men inden der er forløbet 2 ½ måned. Opsigelsesvarslet på de 14 dage skal kunne ligge inden udløbet af de 3 måneder, FUL § 2, stk. 5. Funktionæren kan opsige aftalen uden varsel i prøvetiden.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b="1" dirty="0" smtClean="0"/>
              <a:t>Funktionæren kan opsige sin stilling </a:t>
            </a:r>
            <a:r>
              <a:rPr lang="da-DK" sz="2500" dirty="0" smtClean="0"/>
              <a:t>med 1 måneds varsel til udgangen af en måned, uanset om funktionæren har været ansat i 4 måneder eller 50 år. 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Opsigelsesvarsel – FUL § 2 </a:t>
            </a:r>
            <a:r>
              <a:rPr lang="da-DK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(se fig. 13.2)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23340"/>
            <a:ext cx="81369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a-DK" sz="2800" b="1" dirty="0" smtClean="0"/>
              <a:t>Opsigelse inden udløbet af:	Opsigelsesvarsel:</a:t>
            </a:r>
          </a:p>
          <a:p>
            <a:pPr marL="361950" indent="-361950"/>
            <a:endParaRPr lang="da-DK" sz="1000" dirty="0" smtClean="0"/>
          </a:p>
          <a:p>
            <a:pPr marL="361950" indent="-361950"/>
            <a:r>
              <a:rPr lang="da-DK" sz="2800" dirty="0" smtClean="0"/>
              <a:t>5 mdr.					1 mdr.</a:t>
            </a:r>
          </a:p>
          <a:p>
            <a:pPr marL="361950" indent="-361950"/>
            <a:r>
              <a:rPr lang="da-DK" sz="2800" dirty="0" smtClean="0"/>
              <a:t>2 år og 9 mdr.			3 mdr.</a:t>
            </a:r>
          </a:p>
          <a:p>
            <a:pPr marL="361950" indent="-361950"/>
            <a:r>
              <a:rPr lang="da-DK" sz="2800" dirty="0" smtClean="0"/>
              <a:t>5 år og 8 mdr.			4 mdr.</a:t>
            </a:r>
          </a:p>
          <a:p>
            <a:pPr marL="361950" indent="-361950"/>
            <a:r>
              <a:rPr lang="da-DK" sz="2800" dirty="0" smtClean="0"/>
              <a:t>8 år og 7 mdr.			5 mdr.</a:t>
            </a:r>
          </a:p>
          <a:p>
            <a:pPr marL="361950" indent="-361950"/>
            <a:r>
              <a:rPr lang="da-DK" sz="2800" dirty="0" smtClean="0"/>
              <a:t>Over 8 år og 7 mdr.		6 mdr.</a:t>
            </a:r>
          </a:p>
          <a:p>
            <a:pPr marL="361950" indent="-361950"/>
            <a:endParaRPr lang="da-DK" sz="2800" dirty="0" smtClean="0"/>
          </a:p>
          <a:p>
            <a:r>
              <a:rPr lang="da-DK" sz="2800" b="1" dirty="0" smtClean="0"/>
              <a:t>Et længere opsigelsesvarsel kan aftales </a:t>
            </a:r>
            <a:r>
              <a:rPr lang="da-DK" sz="2800" dirty="0" smtClean="0"/>
              <a:t>fra </a:t>
            </a:r>
            <a:r>
              <a:rPr lang="da-DK" sz="2800" dirty="0" err="1" smtClean="0"/>
              <a:t>funktionæ-rens</a:t>
            </a:r>
            <a:r>
              <a:rPr lang="da-DK" sz="2800" dirty="0" smtClean="0"/>
              <a:t> side, men kun på betingelse af at opsigelsesvarslet fra arbejdsgiveren forlænges tilsvarende</a:t>
            </a:r>
          </a:p>
          <a:p>
            <a:pPr marL="361950" indent="-361950"/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Suspension og fritstilling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a-DK" sz="2800" b="1" dirty="0" smtClean="0"/>
              <a:t>Suspension: </a:t>
            </a:r>
            <a:r>
              <a:rPr lang="da-DK" sz="2800" dirty="0" smtClean="0"/>
              <a:t>Funktionæren skal ikke møde på arbejde i opsigelsesperioden, men han skal stå til rådighed for arbejdsgiveren, hvis arbejdsgiveren senere i perioden ønsker at bruge funktionærens arbejdskraft.</a:t>
            </a:r>
          </a:p>
          <a:p>
            <a:pPr marL="361950" indent="-361950"/>
            <a:r>
              <a:rPr lang="da-DK" sz="1000" dirty="0" smtClean="0"/>
              <a:t>  </a:t>
            </a:r>
          </a:p>
          <a:p>
            <a:pPr marL="361950" indent="-361950"/>
            <a:r>
              <a:rPr lang="da-DK" sz="2800" b="1" dirty="0" smtClean="0"/>
              <a:t>Fritstilling: </a:t>
            </a:r>
            <a:r>
              <a:rPr lang="da-DK" sz="2800" dirty="0" smtClean="0"/>
              <a:t>Funktionæren skal ikke møde på arbejde i opsigelsesperioden, og skal heller ikke stå til rådighed. Funktionæren har ret til at modtage løn i hele opsigelsesperioden, også selvom han finder andet lønnet arbejde i perioden.</a:t>
            </a:r>
          </a:p>
          <a:p>
            <a:pPr marL="361950" indent="-361950"/>
            <a:r>
              <a:rPr lang="da-DK" sz="2800" dirty="0" smtClean="0"/>
              <a:t> </a:t>
            </a:r>
            <a:endParaRPr lang="da-DK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4.4.2 Ophævelse og bortvisning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Væsentlig misligholdelse</a:t>
            </a:r>
          </a:p>
        </p:txBody>
      </p:sp>
      <p:sp>
        <p:nvSpPr>
          <p:cNvPr id="4" name="Tekstboks 2"/>
          <p:cNvSpPr txBox="1"/>
          <p:nvPr/>
        </p:nvSpPr>
        <p:spPr>
          <a:xfrm>
            <a:off x="1045326" y="1352957"/>
            <a:ext cx="80631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Arbejdsgiverens væsentlige misligholdelse, fx hvis: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Arbejdsgiveren uberettiget nægter at lade funktionæren udføre sit arbejde, jf. FUL § 3.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Arbejdsgiveren ikke udbetaler løn til funktionæren. </a:t>
            </a:r>
          </a:p>
          <a:p>
            <a:endParaRPr lang="da-DK" sz="2400" dirty="0" smtClean="0"/>
          </a:p>
          <a:p>
            <a:r>
              <a:rPr lang="da-DK" sz="2400" dirty="0" smtClean="0"/>
              <a:t>Funktionæren kan ophæve ansættelsesaftalen og er ikke længere forpligtet til at udføre arbejde for arbejdsgiver.</a:t>
            </a:r>
          </a:p>
          <a:p>
            <a:endParaRPr lang="da-DK" sz="2400" dirty="0" smtClean="0"/>
          </a:p>
          <a:p>
            <a:r>
              <a:rPr lang="da-DK" sz="2400" b="1" dirty="0" smtClean="0"/>
              <a:t>Funktionærens væsentlige misligholdelse:</a:t>
            </a:r>
          </a:p>
          <a:p>
            <a:r>
              <a:rPr lang="da-DK" sz="2400" dirty="0" smtClean="0"/>
              <a:t>Kan medføre bortvisning, hvis der fx er tale om tyveri fra arbejdspladsen, lydighedsnægtelse, manglende fremmøde, fremmøde på arbejde i beruset tilstand mv.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40439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4.4.3 Godtgørelse i forbindelse med fratrædelse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045326" y="1351796"/>
            <a:ext cx="80631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Er ikke en erstatning - </a:t>
            </a:r>
            <a:r>
              <a:rPr lang="da-DK" sz="2600" dirty="0" smtClean="0"/>
              <a:t>skal ikke dække et økonomisk dokumenteret tab. </a:t>
            </a:r>
          </a:p>
          <a:p>
            <a:endParaRPr lang="da-DK" sz="2600" dirty="0" smtClean="0"/>
          </a:p>
          <a:p>
            <a:r>
              <a:rPr lang="da-DK" sz="2600" dirty="0" smtClean="0"/>
              <a:t>Godtgørelse er et beløb, der udbetales udover lønnen i opsigelsesperioden. Udbetales i to tilfælde: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600" dirty="0" smtClean="0"/>
              <a:t>Hvis funktionæren har været ansat i en virksomhed i </a:t>
            </a:r>
            <a:r>
              <a:rPr lang="da-DK" sz="2600" dirty="0" smtClean="0"/>
              <a:t>mere </a:t>
            </a:r>
            <a:r>
              <a:rPr lang="da-DK" sz="2600" dirty="0" smtClean="0"/>
              <a:t>end 12 </a:t>
            </a:r>
            <a:r>
              <a:rPr lang="da-DK" sz="2600" dirty="0" smtClean="0"/>
              <a:t>år eller mere end 17 år, skal arbejdsgiver ved funktionærens </a:t>
            </a:r>
            <a:r>
              <a:rPr lang="da-DK" sz="2600" dirty="0" err="1" smtClean="0"/>
              <a:t>fratræden</a:t>
            </a:r>
            <a:r>
              <a:rPr lang="da-DK" sz="2600" dirty="0" smtClean="0"/>
              <a:t> betale hhv. 1/3 </a:t>
            </a:r>
            <a:r>
              <a:rPr lang="da-DK" sz="2600" dirty="0" err="1" smtClean="0"/>
              <a:t>mdrs</a:t>
            </a:r>
            <a:r>
              <a:rPr lang="da-DK" sz="2600" dirty="0" smtClean="0"/>
              <a:t> løn, </a:t>
            </a:r>
            <a:r>
              <a:rPr lang="da-DK" sz="2600" dirty="0" smtClean="0"/>
              <a:t>jf. FUL § 2a, og/eller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600" dirty="0" smtClean="0"/>
              <a:t>Hvis der er tale om uberettiget bortvisning eller usaglig afskedigelse, hvor opsigelsen af funktionæren ikke er rimeligt begrundet, jf. FUL § 2 b.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1. Arbejdsret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80120" y="1077118"/>
            <a:ext cx="788436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Individuel </a:t>
            </a:r>
            <a:r>
              <a:rPr lang="da-DK" sz="2800" b="1" dirty="0" err="1" smtClean="0">
                <a:cs typeface="Arial" pitchFamily="34" charset="0"/>
              </a:rPr>
              <a:t>ansættelsesret</a:t>
            </a:r>
            <a:endParaRPr lang="da-DK" sz="2800" b="1" dirty="0" smtClean="0">
              <a:cs typeface="Arial" pitchFamily="34" charset="0"/>
            </a:endParaRPr>
          </a:p>
          <a:p>
            <a:r>
              <a:rPr lang="da-DK" sz="2800" dirty="0" smtClean="0"/>
              <a:t>Det direkte forhold mellem den ansatte og arbejds-giveren, reguleres bl.a. af funktionærloven.</a:t>
            </a:r>
            <a:endParaRPr lang="da-DK" sz="2800" dirty="0" smtClean="0">
              <a:cs typeface="Arial" pitchFamily="34" charset="0"/>
            </a:endParaRPr>
          </a:p>
          <a:p>
            <a:endParaRPr lang="da-DK" sz="1000" b="1" dirty="0" smtClean="0">
              <a:cs typeface="Arial" pitchFamily="34" charset="0"/>
            </a:endParaRPr>
          </a:p>
          <a:p>
            <a:r>
              <a:rPr lang="da-DK" sz="2800" b="1" dirty="0" smtClean="0">
                <a:cs typeface="Arial" pitchFamily="34" charset="0"/>
              </a:rPr>
              <a:t>Kollektiv arbejdsret</a:t>
            </a:r>
          </a:p>
          <a:p>
            <a:r>
              <a:rPr lang="da-DK" sz="2800" dirty="0" smtClean="0"/>
              <a:t>Kollektive overenskomster: Regulerer og supplerer på en stor del af det danske arbejdsmarked.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Aftaler indgås på flere niveauer: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600" dirty="0" smtClean="0"/>
              <a:t>Hovedaftaler, fx DI og LO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600" dirty="0" smtClean="0"/>
              <a:t>Faglige overenskomster indgås mellem fagforbund og arbejdsgiverorganisationer 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Lokalaftaler: I</a:t>
            </a:r>
            <a:r>
              <a:rPr lang="da-DK" sz="2600" dirty="0" smtClean="0"/>
              <a:t>ndgås med og på virksomheden. De fagretlige tillidsmænd er i spil </a:t>
            </a:r>
            <a:endParaRPr lang="da-DK" sz="26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Usaglig afskedigelse, FUL § 2b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3318" y="1546914"/>
            <a:ext cx="81351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Arbejdsgiverens betaling af godtgørelse til funktionæren, hvis: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Opsigelsen </a:t>
            </a:r>
            <a:r>
              <a:rPr lang="da-DK" sz="2800" b="1" dirty="0" smtClean="0"/>
              <a:t>ikke kan anses for rimeligt begrundet</a:t>
            </a:r>
            <a:r>
              <a:rPr lang="da-DK" sz="2800" dirty="0" smtClean="0"/>
              <a:t> i funktionærens eller virksomhedens forhold, eller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Hvis der er tale om </a:t>
            </a:r>
            <a:r>
              <a:rPr lang="da-DK" sz="2800" b="1" dirty="0" smtClean="0"/>
              <a:t>uberettiget bortvisning</a:t>
            </a:r>
            <a:r>
              <a:rPr lang="da-DK" sz="2800" dirty="0" smtClean="0"/>
              <a:t> af funktionæren.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Funktionæren skal forud for opsigelsen eller bortvisningen, har været uafbrudt beskæftiget i virksomheden i </a:t>
            </a:r>
            <a:r>
              <a:rPr lang="da-DK" sz="2800" b="1" dirty="0" smtClean="0"/>
              <a:t>mindst 1 år.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Usaglig afskedigelse</a:t>
            </a:r>
            <a:r>
              <a:rPr lang="da-DK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, </a:t>
            </a:r>
            <a:r>
              <a:rPr lang="da-DK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FUL § 2b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a-DK" sz="2400" b="1" dirty="0" smtClean="0"/>
              <a:t>Begrundet i virksomhedens forhold:</a:t>
            </a:r>
          </a:p>
          <a:p>
            <a:r>
              <a:rPr lang="da-DK" sz="2400" dirty="0" smtClean="0"/>
              <a:t>Fx på grund af nedskæringer, omstruktureringer, nedgang i salget mv.,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b="1" dirty="0" smtClean="0"/>
              <a:t>Godtgørelse til funktionæren, </a:t>
            </a:r>
            <a:r>
              <a:rPr lang="da-DK" sz="2400" dirty="0" smtClean="0"/>
              <a:t>hvis det senere viser sig, ikke at være korrekt, fx hvor en virksomhed </a:t>
            </a:r>
            <a:r>
              <a:rPr lang="da-DK" sz="2400" dirty="0" smtClean="0"/>
              <a:t>opsiger </a:t>
            </a:r>
            <a:r>
              <a:rPr lang="da-DK" sz="2400" dirty="0" smtClean="0"/>
              <a:t>en medarbejder på grund af nedskæringer, og kort tid efter ansætter en ny medarbejder i en </a:t>
            </a:r>
            <a:r>
              <a:rPr lang="da-DK" sz="2400" dirty="0" smtClean="0"/>
              <a:t>tilsvarende </a:t>
            </a:r>
            <a:r>
              <a:rPr lang="da-DK" sz="2400" dirty="0" smtClean="0"/>
              <a:t>stilling, som den opsagte havde. </a:t>
            </a:r>
          </a:p>
          <a:p>
            <a:pPr marL="361950" indent="-361950"/>
            <a:r>
              <a:rPr lang="da-DK" sz="2400" b="1" dirty="0" smtClean="0"/>
              <a:t>Begrundet i funktionærens forhold:</a:t>
            </a:r>
          </a:p>
          <a:p>
            <a:r>
              <a:rPr lang="da-DK" sz="2400" dirty="0" smtClean="0"/>
              <a:t>Fx på grund af samarbejdsvanskeligheder, </a:t>
            </a:r>
            <a:r>
              <a:rPr lang="da-DK" sz="2400" dirty="0" smtClean="0"/>
              <a:t>inkompetence</a:t>
            </a:r>
            <a:r>
              <a:rPr lang="da-DK" sz="2400" dirty="0" smtClean="0"/>
              <a:t>, dårlig optræden, udeblivelse fra arbejde mv.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b="1" dirty="0" smtClean="0"/>
              <a:t>Godtgørelse til funktionæren, </a:t>
            </a:r>
            <a:r>
              <a:rPr lang="da-DK" sz="2400" dirty="0" smtClean="0"/>
              <a:t>hvis opsigelsen ikke er rimeligt begrundet.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Fastsættelse af godtgørelse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3318" y="1496973"/>
            <a:ext cx="80631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Godtgørelsen kan ikke overstige funktionærens løn for en periode svarende til </a:t>
            </a:r>
            <a:r>
              <a:rPr lang="da-DK" sz="2400" b="1" dirty="0" smtClean="0"/>
              <a:t>halvdelen</a:t>
            </a:r>
            <a:r>
              <a:rPr lang="da-DK" sz="2400" dirty="0" smtClean="0"/>
              <a:t> af det normale opsigelsesvarsel.  Hvis 3 </a:t>
            </a:r>
            <a:r>
              <a:rPr lang="da-DK" sz="2400" dirty="0" err="1" smtClean="0"/>
              <a:t>mdrs</a:t>
            </a:r>
            <a:r>
              <a:rPr lang="da-DK" sz="2400" dirty="0" smtClean="0"/>
              <a:t> varsel på opsigelsestidspunkt, da + 1 ½ løn oveni.</a:t>
            </a:r>
          </a:p>
          <a:p>
            <a:endParaRPr lang="da-DK" sz="2400" dirty="0" smtClean="0"/>
          </a:p>
          <a:p>
            <a:r>
              <a:rPr lang="da-DK" sz="2400" b="1" dirty="0" smtClean="0"/>
              <a:t>Øvrigt: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Hvis funktionæren ved opsigelsen fyldt 30 år, kan godtgørelsen dog udgøre indtil 3 måneders løn.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Hvis funktionæren ved opsigelsen har været uafbrudt beskæftiget i virksomheden i mindst 10 år, kan godtgørelse udgøre indtil 4 måneders løn. Efter 15 års uafbrudt beskæftigelse i virksomheden kan godtgørelsen udgøre indtil 6 måneders løn.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332656"/>
            <a:ext cx="878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 Virksomhedsoverdragelse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27584" y="907841"/>
            <a:ext cx="831641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300" b="1" dirty="0" smtClean="0"/>
              <a:t>Virksomhedsoverdragelsesloven: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b="1" dirty="0" smtClean="0"/>
              <a:t>Formål med loven </a:t>
            </a:r>
            <a:r>
              <a:rPr lang="da-DK" sz="2300" dirty="0" smtClean="0"/>
              <a:t>er at beskytte de ansatte, når den virksomhed de arbejder i sælges, eller en del af virksomheden sælges.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b="1" dirty="0" smtClean="0"/>
              <a:t>Informationspligt</a:t>
            </a:r>
            <a:r>
              <a:rPr lang="da-DK" sz="2300" dirty="0" smtClean="0"/>
              <a:t> inden rimelig tid før overdragelsen, om fx årsagen til og datoen for  overdragelsen, overdragelsens juridiske, økonomiske og sociale følger for lønmodtagerne mv.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 smtClean="0"/>
              <a:t>Den nye </a:t>
            </a:r>
            <a:r>
              <a:rPr lang="da-DK" sz="2300" dirty="0" err="1" smtClean="0"/>
              <a:t>virksomhedsejer</a:t>
            </a:r>
            <a:r>
              <a:rPr lang="da-DK" sz="2300" dirty="0" smtClean="0"/>
              <a:t> skal respektere de </a:t>
            </a:r>
            <a:r>
              <a:rPr lang="da-DK" sz="2300" b="1" dirty="0" smtClean="0"/>
              <a:t>eksisterende  ansættelsesaftaler</a:t>
            </a:r>
            <a:r>
              <a:rPr lang="da-DK" sz="2300" dirty="0" smtClean="0"/>
              <a:t>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 smtClean="0"/>
              <a:t>Overdrages af en virksomhed til en ny ejer, er ikke i sig selv en </a:t>
            </a:r>
            <a:r>
              <a:rPr lang="da-DK" sz="2300" b="1" dirty="0" smtClean="0"/>
              <a:t>rimelig begrundelse for at afskedige</a:t>
            </a:r>
            <a:r>
              <a:rPr lang="da-DK" sz="2300" dirty="0" smtClean="0"/>
              <a:t> de ansatte, jf. VOL § 3, stk. 1. 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 smtClean="0"/>
              <a:t>Afskedigelse er rimeligt begrundet, hvis det skyldes økonomiske, tekniske eller organisatoriske årsager, som medfører beskæftigelsesmæssige ændringer.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 smtClean="0"/>
              <a:t>Væsentlige ændringer i ansættelsesforholdet skal </a:t>
            </a:r>
            <a:r>
              <a:rPr lang="da-DK" sz="2300" b="1" dirty="0" smtClean="0"/>
              <a:t>varsles.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212447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2. Generelle spilleregler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Diskriminationsloven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681058"/>
            <a:ext cx="846043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Forbud mod forskelsbehandling</a:t>
            </a:r>
            <a:r>
              <a:rPr lang="da-DK" sz="2800" dirty="0" smtClean="0">
                <a:cs typeface="Arial" pitchFamily="34" charset="0"/>
              </a:rPr>
              <a:t>: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Direkte og indirekte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FX på grund af race, hudfarve, religion eller tro, politisk anskuelse, seksuel orientering, national, social eller etnisk oprindelse, alder, eller handicap</a:t>
            </a:r>
            <a:r>
              <a:rPr lang="da-DK" sz="2800" dirty="0"/>
              <a:t>.</a:t>
            </a:r>
          </a:p>
          <a:p>
            <a:r>
              <a:rPr lang="da-DK" sz="1000" dirty="0"/>
              <a:t> </a:t>
            </a:r>
            <a:r>
              <a:rPr lang="da-DK" sz="1000" dirty="0" smtClean="0"/>
              <a:t>  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U2000.2350Ø – Den afviste erhvervspraktikant med tørklædet, s. 304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Chikane: U2008.1353V – Den homoseksuelle bagersvend, s. 305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91542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2. Generelle spilleregler</a:t>
            </a:r>
          </a:p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Diskriminationsloven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343084"/>
            <a:ext cx="84604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cs typeface="Arial" pitchFamily="34" charset="0"/>
              </a:rPr>
              <a:t>Arbejdsgivere må heller ikke: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Forskelsbehandle lønmodtagere eller ansøgere til ledige stillinger ved ansættelse, afskedigelse, forflyttelse, forfremmelse eller med hensyn til </a:t>
            </a:r>
            <a:r>
              <a:rPr lang="da-DK" sz="2400" dirty="0" err="1" smtClean="0"/>
              <a:t>løn-</a:t>
            </a:r>
            <a:r>
              <a:rPr lang="da-DK" sz="2400" dirty="0" smtClean="0"/>
              <a:t> og arbejdsvilkår.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Forskelsbehandle ansatte, for så vidt angår adgang til erhvervsvejledning, erhvervsuddannelse, erhvervsmæssig videreuddannelse og omskoling.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Forskelsbehandle ved annoncering efter personale eller personer til erhvervsuddannelse 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400" i="1" dirty="0" smtClean="0"/>
              <a:t>”Alle interesserede, uanset alder, køn, race, religion eller etnisk tilhørsforhold, opfordres til at søge stillingen.”</a:t>
            </a:r>
          </a:p>
          <a:p>
            <a:pPr lvl="1"/>
            <a:r>
              <a:rPr lang="da-DK" sz="1000" i="1" dirty="0"/>
              <a:t> </a:t>
            </a:r>
            <a:r>
              <a:rPr lang="da-DK" sz="1000" i="1" dirty="0" smtClean="0"/>
              <a:t>  </a:t>
            </a:r>
          </a:p>
          <a:p>
            <a:pPr marL="361950" indent="-361950"/>
            <a:r>
              <a:rPr lang="da-DK" sz="2400" b="1" dirty="0" smtClean="0"/>
              <a:t>Godtgørelse og erstatning ved overtrædelse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26355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2. Generelle spilleregler</a:t>
            </a:r>
          </a:p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Ligebehandlingsloven</a:t>
            </a:r>
          </a:p>
        </p:txBody>
      </p:sp>
      <p:sp>
        <p:nvSpPr>
          <p:cNvPr id="4" name="Tekstboks 2"/>
          <p:cNvSpPr txBox="1"/>
          <p:nvPr/>
        </p:nvSpPr>
        <p:spPr>
          <a:xfrm>
            <a:off x="1008112" y="1333212"/>
            <a:ext cx="79563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Ligebehandlingsdirektivet: </a:t>
            </a:r>
            <a:r>
              <a:rPr lang="da-DK" sz="2400" dirty="0" smtClean="0"/>
              <a:t>Skal medvirke til at sikre, at der ikke finder forskelsbehandling sted på grund af køn. </a:t>
            </a:r>
          </a:p>
          <a:p>
            <a:r>
              <a:rPr lang="da-DK" sz="1000" dirty="0" smtClean="0"/>
              <a:t>       </a:t>
            </a:r>
          </a:p>
          <a:p>
            <a:r>
              <a:rPr lang="da-DK" sz="2400" dirty="0" smtClean="0"/>
              <a:t>En arbejdsgiver skal bl.a. </a:t>
            </a:r>
            <a:r>
              <a:rPr lang="da-DK" sz="2400" b="1" dirty="0" smtClean="0"/>
              <a:t>behandle mænd og kvinder </a:t>
            </a:r>
            <a:r>
              <a:rPr lang="da-DK" sz="2400" dirty="0" smtClean="0"/>
              <a:t>lige: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Ved ansættelser, forflyttelser og forfremmelser.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I forbindelse med erhvervsvejledning, erhvervsuddannelse, erhvervsmæssig videreuddannelse og omskoling.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Mht. arbejdsvilkår og ved afskedigelse.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Det må ikke ved annoncering angives, at der til ansættelse eller erhvervsuddannelse mv. søges eller foretrækkes personer af et bestemt køn.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Graviditet, barsel og adoption</a:t>
            </a:r>
          </a:p>
          <a:p>
            <a:pPr marL="361950" indent="-361950"/>
            <a:r>
              <a:rPr lang="da-DK" sz="1000" b="1" dirty="0" smtClean="0"/>
              <a:t>    </a:t>
            </a:r>
          </a:p>
          <a:p>
            <a:pPr marL="361950" indent="-361950"/>
            <a:r>
              <a:rPr lang="da-DK" sz="2400" b="1" dirty="0" smtClean="0"/>
              <a:t>Godtgørelse og erstatning ved overtrædelse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3. Ansættelsesaftalen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3.1 Ansættelsesbevisloven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36104" y="1196752"/>
            <a:ext cx="79563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Lov om ansættelsesbeviser - </a:t>
            </a:r>
            <a:r>
              <a:rPr lang="da-DK" sz="3200" dirty="0" smtClean="0">
                <a:cs typeface="Arial" pitchFamily="34" charset="0"/>
              </a:rPr>
              <a:t>Krav til indholdet af en ansættelseskontrakt.</a:t>
            </a:r>
            <a:endParaRPr lang="da-DK" sz="3200" b="1" dirty="0" smtClean="0">
              <a:cs typeface="Arial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Lønmodtageren har ifølge loven krav på et skriftligt dokument, fx ansættelseskontrakt </a:t>
            </a:r>
            <a:r>
              <a:rPr lang="da-DK" sz="2800" b="1" dirty="0" smtClean="0"/>
              <a:t>senest 1 måned </a:t>
            </a:r>
            <a:r>
              <a:rPr lang="da-DK" sz="2800" dirty="0" smtClean="0"/>
              <a:t>efter ansættelsesforholdet er begyndt, hvis :</a:t>
            </a:r>
            <a:endParaRPr lang="da-DK" sz="2800" dirty="0" smtClean="0">
              <a:cs typeface="Arial" pitchFamily="34" charset="0"/>
            </a:endParaRP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 smtClean="0"/>
              <a:t>Ansættelsesforholdet har haft en varighed på mere end </a:t>
            </a:r>
            <a:r>
              <a:rPr lang="da-DK" sz="2800" b="1" dirty="0" smtClean="0"/>
              <a:t>1 måned</a:t>
            </a:r>
            <a:r>
              <a:rPr lang="da-DK" sz="2800" dirty="0" smtClean="0"/>
              <a:t>, og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 smtClean="0"/>
              <a:t>Den gennemsnitlige ugentlige arbejdstid skal </a:t>
            </a:r>
            <a:r>
              <a:rPr lang="da-DK" sz="2800" b="1" dirty="0" smtClean="0"/>
              <a:t>overstige 8 timer</a:t>
            </a:r>
            <a:r>
              <a:rPr lang="da-DK" sz="2800" dirty="0" smtClean="0"/>
              <a:t>, jf. ANL § 1, stk. 1.</a:t>
            </a:r>
            <a:endParaRPr lang="da-DK" sz="2800" b="1" dirty="0" smtClean="0">
              <a:cs typeface="Arial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endParaRPr lang="da-DK" sz="1000" b="1" dirty="0" smtClean="0">
              <a:cs typeface="Arial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Ansættelsesbevisloven er præceptiv </a:t>
            </a:r>
            <a:r>
              <a:rPr lang="da-DK" sz="2800" dirty="0" smtClean="0">
                <a:cs typeface="Arial" pitchFamily="34" charset="0"/>
              </a:rPr>
              <a:t>og kan ikke fraviges til skade for lønmodtageren.</a:t>
            </a: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3.1 Ansættelsesbevisloven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06724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Arbejdsgiverens oplysningspligt</a:t>
            </a:r>
            <a:r>
              <a:rPr lang="da-DK" sz="2800" dirty="0" smtClean="0"/>
              <a:t>, jf. ANL § 2, stk. 2, nr. 1-10, oplysning om: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Arbejdsgiverens og lønmodtagerens navn og adresse.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Arbejdsstedets beliggenhed. 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Beskrivelse af arbejdet </a:t>
            </a:r>
            <a:r>
              <a:rPr lang="da-DK" sz="2400" dirty="0" smtClean="0"/>
              <a:t>(eller titel</a:t>
            </a:r>
            <a:r>
              <a:rPr lang="da-DK" sz="2400" dirty="0" smtClean="0"/>
              <a:t>, rang, stilling eller </a:t>
            </a:r>
            <a:r>
              <a:rPr lang="da-DK" sz="2400" dirty="0" smtClean="0"/>
              <a:t>jobkategori)</a:t>
            </a:r>
            <a:endParaRPr lang="da-DK" sz="2400" dirty="0" smtClean="0"/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Ansættelsesforholdets begyndelsestidspunkt og </a:t>
            </a:r>
            <a:r>
              <a:rPr lang="da-DK" sz="2400" dirty="0" smtClean="0"/>
              <a:t>forventede </a:t>
            </a:r>
            <a:r>
              <a:rPr lang="da-DK" sz="2400" dirty="0" smtClean="0"/>
              <a:t>varighed, tidsbegrænset ansættelse.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Lønmodtagerens rettigheder til ferie og evt. løn under ferie.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Varigheden af parternes gensidige opsigelsesvarsler. 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Den gældende eller aftalte </a:t>
            </a:r>
            <a:r>
              <a:rPr lang="da-DK" sz="2400" dirty="0" smtClean="0"/>
              <a:t>løn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Den </a:t>
            </a:r>
            <a:r>
              <a:rPr lang="da-DK" sz="2400" dirty="0" smtClean="0"/>
              <a:t>normale daglige eller ugentlige arbejdstid.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Angivelse af, hvilke kollektive overenskomster eller aftaler, der regulerer arbejdsforholdet. 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3.1 Ansættelsesbevisloven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196752"/>
            <a:ext cx="78843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Ændringer i ansættelsesforholdet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 smtClean="0"/>
              <a:t>Skal ske skriftligt  - allonge/tillæg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 smtClean="0"/>
              <a:t>Senest 1 måned efter den dato, hvor ændringen træder i kraft, jf. ANL § 4</a:t>
            </a:r>
          </a:p>
          <a:p>
            <a:pPr marL="819150" lvl="1" indent="-361950">
              <a:buFont typeface="Arial" pitchFamily="34" charset="0"/>
              <a:buChar char="•"/>
            </a:pPr>
            <a:endParaRPr lang="da-DK" sz="2800" dirty="0" smtClean="0"/>
          </a:p>
          <a:p>
            <a:r>
              <a:rPr lang="da-DK" sz="2800" b="1" dirty="0" smtClean="0"/>
              <a:t>Væsentlige ændringer </a:t>
            </a:r>
            <a:r>
              <a:rPr lang="da-DK" sz="2800" dirty="0" smtClean="0"/>
              <a:t>i ansættelsesforholdet, skal </a:t>
            </a:r>
            <a:r>
              <a:rPr lang="da-DK" sz="2800" b="1" dirty="0" smtClean="0"/>
              <a:t>varsles</a:t>
            </a:r>
            <a:r>
              <a:rPr lang="da-DK" sz="2800" dirty="0" smtClean="0"/>
              <a:t> over for lønmodtageren med, hvad der svarer til lønmodtagerens opsigelsesvarsel.</a:t>
            </a:r>
          </a:p>
          <a:p>
            <a:endParaRPr lang="da-DK" sz="2800" b="1" dirty="0" smtClean="0"/>
          </a:p>
          <a:p>
            <a:r>
              <a:rPr lang="da-DK" sz="2800" b="1" dirty="0" smtClean="0"/>
              <a:t>Hvis oplysningspligten ikke overholdes:</a:t>
            </a:r>
          </a:p>
          <a:p>
            <a:r>
              <a:rPr lang="da-DK" sz="2800" dirty="0" smtClean="0"/>
              <a:t>Betale godtgørelse til lønmodtageren, ANL §6</a:t>
            </a: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2696</Words>
  <Application>Microsoft Office PowerPoint</Application>
  <PresentationFormat>On-screen Show (4:3)</PresentationFormat>
  <Paragraphs>249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Gade, Mette</cp:lastModifiedBy>
  <cp:revision>8</cp:revision>
  <dcterms:created xsi:type="dcterms:W3CDTF">2015-07-14T11:20:10Z</dcterms:created>
  <dcterms:modified xsi:type="dcterms:W3CDTF">2015-10-17T11:59:45Z</dcterms:modified>
</cp:coreProperties>
</file>