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4"/>
    <p:sldMasterId id="2147484014" r:id="rId5"/>
    <p:sldMasterId id="2147483989" r:id="rId6"/>
    <p:sldMasterId id="2147483648" r:id="rId7"/>
  </p:sldMasterIdLst>
  <p:notesMasterIdLst>
    <p:notesMasterId r:id="rId70"/>
  </p:notesMasterIdLst>
  <p:handoutMasterIdLst>
    <p:handoutMasterId r:id="rId71"/>
  </p:handoutMasterIdLst>
  <p:sldIdLst>
    <p:sldId id="258" r:id="rId8"/>
    <p:sldId id="260" r:id="rId9"/>
    <p:sldId id="268" r:id="rId10"/>
    <p:sldId id="262" r:id="rId11"/>
    <p:sldId id="269" r:id="rId12"/>
    <p:sldId id="271" r:id="rId13"/>
    <p:sldId id="272" r:id="rId14"/>
    <p:sldId id="334" r:id="rId15"/>
    <p:sldId id="263" r:id="rId16"/>
    <p:sldId id="264" r:id="rId17"/>
    <p:sldId id="265" r:id="rId18"/>
    <p:sldId id="274" r:id="rId19"/>
    <p:sldId id="273" r:id="rId20"/>
    <p:sldId id="266" r:id="rId21"/>
    <p:sldId id="277" r:id="rId22"/>
    <p:sldId id="282" r:id="rId23"/>
    <p:sldId id="281" r:id="rId24"/>
    <p:sldId id="261" r:id="rId25"/>
    <p:sldId id="283" r:id="rId26"/>
    <p:sldId id="284" r:id="rId27"/>
    <p:sldId id="291" r:id="rId28"/>
    <p:sldId id="285" r:id="rId29"/>
    <p:sldId id="286" r:id="rId30"/>
    <p:sldId id="287" r:id="rId31"/>
    <p:sldId id="297" r:id="rId32"/>
    <p:sldId id="335" r:id="rId33"/>
    <p:sldId id="298" r:id="rId34"/>
    <p:sldId id="288" r:id="rId35"/>
    <p:sldId id="337" r:id="rId36"/>
    <p:sldId id="300" r:id="rId37"/>
    <p:sldId id="301" r:id="rId38"/>
    <p:sldId id="302" r:id="rId39"/>
    <p:sldId id="303" r:id="rId40"/>
    <p:sldId id="304" r:id="rId41"/>
    <p:sldId id="305" r:id="rId42"/>
    <p:sldId id="293" r:id="rId43"/>
    <p:sldId id="292" r:id="rId44"/>
    <p:sldId id="294" r:id="rId45"/>
    <p:sldId id="289" r:id="rId46"/>
    <p:sldId id="309" r:id="rId47"/>
    <p:sldId id="310" r:id="rId48"/>
    <p:sldId id="312" r:id="rId49"/>
    <p:sldId id="296" r:id="rId50"/>
    <p:sldId id="313" r:id="rId51"/>
    <p:sldId id="290" r:id="rId52"/>
    <p:sldId id="315" r:id="rId53"/>
    <p:sldId id="316" r:id="rId54"/>
    <p:sldId id="326" r:id="rId55"/>
    <p:sldId id="320" r:id="rId56"/>
    <p:sldId id="321" r:id="rId57"/>
    <p:sldId id="323" r:id="rId58"/>
    <p:sldId id="322" r:id="rId59"/>
    <p:sldId id="324" r:id="rId60"/>
    <p:sldId id="325" r:id="rId61"/>
    <p:sldId id="299" r:id="rId62"/>
    <p:sldId id="327" r:id="rId63"/>
    <p:sldId id="328" r:id="rId64"/>
    <p:sldId id="329" r:id="rId65"/>
    <p:sldId id="333" r:id="rId66"/>
    <p:sldId id="330" r:id="rId67"/>
    <p:sldId id="331" r:id="rId68"/>
    <p:sldId id="332" r:id="rId69"/>
  </p:sldIdLst>
  <p:sldSz cx="9144000" cy="6858000" type="screen4x3"/>
  <p:notesSz cx="6797675" cy="9928225"/>
  <p:defaultTextStyle>
    <a:defPPr>
      <a:defRPr lang="da-DK"/>
    </a:defPPr>
    <a:lvl1pPr algn="l" rtl="0" fontAlgn="base">
      <a:spcBef>
        <a:spcPct val="0"/>
      </a:spcBef>
      <a:spcAft>
        <a:spcPct val="0"/>
      </a:spcAft>
      <a:defRPr sz="2800" b="1" kern="1200">
        <a:solidFill>
          <a:schemeClr val="tx1"/>
        </a:solidFill>
        <a:latin typeface="Arial" charset="0"/>
        <a:ea typeface="+mn-ea"/>
        <a:cs typeface="Arial" charset="0"/>
      </a:defRPr>
    </a:lvl1pPr>
    <a:lvl2pPr marL="457200" algn="l" rtl="0" fontAlgn="base">
      <a:spcBef>
        <a:spcPct val="0"/>
      </a:spcBef>
      <a:spcAft>
        <a:spcPct val="0"/>
      </a:spcAft>
      <a:defRPr sz="2800" b="1" kern="1200">
        <a:solidFill>
          <a:schemeClr val="tx1"/>
        </a:solidFill>
        <a:latin typeface="Arial" charset="0"/>
        <a:ea typeface="+mn-ea"/>
        <a:cs typeface="Arial" charset="0"/>
      </a:defRPr>
    </a:lvl2pPr>
    <a:lvl3pPr marL="914400" algn="l" rtl="0" fontAlgn="base">
      <a:spcBef>
        <a:spcPct val="0"/>
      </a:spcBef>
      <a:spcAft>
        <a:spcPct val="0"/>
      </a:spcAft>
      <a:defRPr sz="2800" b="1" kern="1200">
        <a:solidFill>
          <a:schemeClr val="tx1"/>
        </a:solidFill>
        <a:latin typeface="Arial" charset="0"/>
        <a:ea typeface="+mn-ea"/>
        <a:cs typeface="Arial" charset="0"/>
      </a:defRPr>
    </a:lvl3pPr>
    <a:lvl4pPr marL="1371600" algn="l" rtl="0" fontAlgn="base">
      <a:spcBef>
        <a:spcPct val="0"/>
      </a:spcBef>
      <a:spcAft>
        <a:spcPct val="0"/>
      </a:spcAft>
      <a:defRPr sz="2800" b="1" kern="1200">
        <a:solidFill>
          <a:schemeClr val="tx1"/>
        </a:solidFill>
        <a:latin typeface="Arial" charset="0"/>
        <a:ea typeface="+mn-ea"/>
        <a:cs typeface="Arial" charset="0"/>
      </a:defRPr>
    </a:lvl4pPr>
    <a:lvl5pPr marL="1828800" algn="l" rtl="0" fontAlgn="base">
      <a:spcBef>
        <a:spcPct val="0"/>
      </a:spcBef>
      <a:spcAft>
        <a:spcPct val="0"/>
      </a:spcAft>
      <a:defRPr sz="2800" b="1" kern="1200">
        <a:solidFill>
          <a:schemeClr val="tx1"/>
        </a:solidFill>
        <a:latin typeface="Arial" charset="0"/>
        <a:ea typeface="+mn-ea"/>
        <a:cs typeface="Arial" charset="0"/>
      </a:defRPr>
    </a:lvl5pPr>
    <a:lvl6pPr marL="2286000" algn="l" defTabSz="914400" rtl="0" eaLnBrk="1" latinLnBrk="0" hangingPunct="1">
      <a:defRPr sz="2800" b="1" kern="1200">
        <a:solidFill>
          <a:schemeClr val="tx1"/>
        </a:solidFill>
        <a:latin typeface="Arial" charset="0"/>
        <a:ea typeface="+mn-ea"/>
        <a:cs typeface="Arial" charset="0"/>
      </a:defRPr>
    </a:lvl6pPr>
    <a:lvl7pPr marL="2743200" algn="l" defTabSz="914400" rtl="0" eaLnBrk="1" latinLnBrk="0" hangingPunct="1">
      <a:defRPr sz="2800" b="1" kern="1200">
        <a:solidFill>
          <a:schemeClr val="tx1"/>
        </a:solidFill>
        <a:latin typeface="Arial" charset="0"/>
        <a:ea typeface="+mn-ea"/>
        <a:cs typeface="Arial" charset="0"/>
      </a:defRPr>
    </a:lvl7pPr>
    <a:lvl8pPr marL="3200400" algn="l" defTabSz="914400" rtl="0" eaLnBrk="1" latinLnBrk="0" hangingPunct="1">
      <a:defRPr sz="2800" b="1" kern="1200">
        <a:solidFill>
          <a:schemeClr val="tx1"/>
        </a:solidFill>
        <a:latin typeface="Arial" charset="0"/>
        <a:ea typeface="+mn-ea"/>
        <a:cs typeface="Arial" charset="0"/>
      </a:defRPr>
    </a:lvl8pPr>
    <a:lvl9pPr marL="3657600" algn="l" defTabSz="914400" rtl="0" eaLnBrk="1" latinLnBrk="0" hangingPunct="1">
      <a:defRPr sz="2800"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838">
          <p15:clr>
            <a:srgbClr val="A4A3A4"/>
          </p15:clr>
        </p15:guide>
        <p15:guide id="2" pos="768">
          <p15:clr>
            <a:srgbClr val="A4A3A4"/>
          </p15:clr>
        </p15:guide>
        <p15:guide id="3" pos="5472">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4"/>
    <a:srgbClr val="99CC00"/>
    <a:srgbClr val="669900"/>
    <a:srgbClr val="FF9900"/>
    <a:srgbClr val="FF5050"/>
    <a:srgbClr val="009900"/>
    <a:srgbClr val="FF0000"/>
    <a:srgbClr val="FF66CC"/>
    <a:srgbClr val="7A8FBA"/>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B958BA-4A4B-4AF2-AFB9-5415EC2A7110}" v="22" dt="2022-07-26T12:26:36.091"/>
    <p1510:client id="{C380914F-D02F-3B1D-48A7-801A79FE2CBB}" v="2" dt="2022-07-25T13:01:20.349"/>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emlayout 2 - Marker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8" autoAdjust="0"/>
    <p:restoredTop sz="94622" autoAdjust="0"/>
  </p:normalViewPr>
  <p:slideViewPr>
    <p:cSldViewPr>
      <p:cViewPr varScale="1">
        <p:scale>
          <a:sx n="75" d="100"/>
          <a:sy n="75" d="100"/>
        </p:scale>
        <p:origin x="1416" y="60"/>
      </p:cViewPr>
      <p:guideLst>
        <p:guide orient="horz" pos="3838"/>
        <p:guide pos="768"/>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46"/>
    </p:cViewPr>
  </p:sorterViewPr>
  <p:notesViewPr>
    <p:cSldViewPr>
      <p:cViewPr varScale="1">
        <p:scale>
          <a:sx n="55" d="100"/>
          <a:sy n="55" d="100"/>
        </p:scale>
        <p:origin x="2453" y="5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19.xml"/><Relationship Id="rId21" Type="http://schemas.openxmlformats.org/officeDocument/2006/relationships/slide" Target="slides/slide14.xml"/><Relationship Id="rId42" Type="http://schemas.openxmlformats.org/officeDocument/2006/relationships/slide" Target="slides/slide35.xml"/><Relationship Id="rId47" Type="http://schemas.openxmlformats.org/officeDocument/2006/relationships/slide" Target="slides/slide40.xml"/><Relationship Id="rId63" Type="http://schemas.openxmlformats.org/officeDocument/2006/relationships/slide" Target="slides/slide56.xml"/><Relationship Id="rId68" Type="http://schemas.openxmlformats.org/officeDocument/2006/relationships/slide" Target="slides/slide61.xml"/><Relationship Id="rId16" Type="http://schemas.openxmlformats.org/officeDocument/2006/relationships/slide" Target="slides/slide9.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66" Type="http://schemas.openxmlformats.org/officeDocument/2006/relationships/slide" Target="slides/slide59.xml"/><Relationship Id="rId74" Type="http://schemas.openxmlformats.org/officeDocument/2006/relationships/theme" Target="theme/theme1.xml"/><Relationship Id="rId5" Type="http://schemas.openxmlformats.org/officeDocument/2006/relationships/slideMaster" Target="slideMasters/slideMaster2.xml"/><Relationship Id="rId61" Type="http://schemas.openxmlformats.org/officeDocument/2006/relationships/slide" Target="slides/slide54.xml"/><Relationship Id="rId19" Type="http://schemas.openxmlformats.org/officeDocument/2006/relationships/slide" Target="slides/slide1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slide" Target="slides/slide57.xml"/><Relationship Id="rId69" Type="http://schemas.openxmlformats.org/officeDocument/2006/relationships/slide" Target="slides/slide62.xml"/><Relationship Id="rId77" Type="http://schemas.microsoft.com/office/2015/10/relationships/revisionInfo" Target="revisionInfo.xml"/><Relationship Id="rId8" Type="http://schemas.openxmlformats.org/officeDocument/2006/relationships/slide" Target="slides/slide1.xml"/><Relationship Id="rId51" Type="http://schemas.openxmlformats.org/officeDocument/2006/relationships/slide" Target="slides/slide44.xml"/><Relationship Id="rId72"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slide" Target="slides/slide60.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slide" Target="slides/slide58.xml"/><Relationship Id="rId73"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3" Type="http://schemas.openxmlformats.org/officeDocument/2006/relationships/slide" Target="slides/slide6.xml"/><Relationship Id="rId18" Type="http://schemas.openxmlformats.org/officeDocument/2006/relationships/slide" Target="slides/slide11.xml"/><Relationship Id="rId39" Type="http://schemas.openxmlformats.org/officeDocument/2006/relationships/slide" Target="slides/slide32.xml"/><Relationship Id="rId34" Type="http://schemas.openxmlformats.org/officeDocument/2006/relationships/slide" Target="slides/slide27.xml"/><Relationship Id="rId50" Type="http://schemas.openxmlformats.org/officeDocument/2006/relationships/slide" Target="slides/slide43.xml"/><Relationship Id="rId55" Type="http://schemas.openxmlformats.org/officeDocument/2006/relationships/slide" Target="slides/slide48.xml"/><Relationship Id="rId76" Type="http://schemas.microsoft.com/office/2016/11/relationships/changesInfo" Target="changesInfos/changesInfo1.xml"/><Relationship Id="rId7" Type="http://schemas.openxmlformats.org/officeDocument/2006/relationships/slideMaster" Target="slideMasters/slideMaster4.xml"/><Relationship Id="rId71" Type="http://schemas.openxmlformats.org/officeDocument/2006/relationships/handoutMaster" Target="handoutMasters/handoutMaster1.xml"/><Relationship Id="rId2" Type="http://schemas.openxmlformats.org/officeDocument/2006/relationships/customXml" Target="../customXml/item2.xml"/><Relationship Id="rId29" Type="http://schemas.openxmlformats.org/officeDocument/2006/relationships/slide" Target="slides/slide2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s Bæksgaard Kotzareis" userId="66734be1-5795-40c6-be49-ecb929f3ccea" providerId="ADAL" clId="{11B958BA-4A4B-4AF2-AFB9-5415EC2A7110}"/>
    <pc:docChg chg="modSld modMainMaster">
      <pc:chgData name="Andreas Bæksgaard Kotzareis" userId="66734be1-5795-40c6-be49-ecb929f3ccea" providerId="ADAL" clId="{11B958BA-4A4B-4AF2-AFB9-5415EC2A7110}" dt="2022-07-26T12:30:42.240" v="49" actId="255"/>
      <pc:docMkLst>
        <pc:docMk/>
      </pc:docMkLst>
      <pc:sldChg chg="modSp mod">
        <pc:chgData name="Andreas Bæksgaard Kotzareis" userId="66734be1-5795-40c6-be49-ecb929f3ccea" providerId="ADAL" clId="{11B958BA-4A4B-4AF2-AFB9-5415EC2A7110}" dt="2022-07-26T12:26:47.519" v="26" actId="255"/>
        <pc:sldMkLst>
          <pc:docMk/>
          <pc:sldMk cId="1775928204" sldId="258"/>
        </pc:sldMkLst>
        <pc:spChg chg="mod">
          <ac:chgData name="Andreas Bæksgaard Kotzareis" userId="66734be1-5795-40c6-be49-ecb929f3ccea" providerId="ADAL" clId="{11B958BA-4A4B-4AF2-AFB9-5415EC2A7110}" dt="2022-07-26T12:26:47.519" v="26" actId="255"/>
          <ac:spMkLst>
            <pc:docMk/>
            <pc:sldMk cId="1775928204" sldId="258"/>
            <ac:spMk id="5" creationId="{00000000-0000-0000-0000-000000000000}"/>
          </ac:spMkLst>
        </pc:spChg>
      </pc:sldChg>
      <pc:sldChg chg="modSp mod">
        <pc:chgData name="Andreas Bæksgaard Kotzareis" userId="66734be1-5795-40c6-be49-ecb929f3ccea" providerId="ADAL" clId="{11B958BA-4A4B-4AF2-AFB9-5415EC2A7110}" dt="2022-07-26T12:27:04.255" v="31" actId="1076"/>
        <pc:sldMkLst>
          <pc:docMk/>
          <pc:sldMk cId="4078943014" sldId="260"/>
        </pc:sldMkLst>
        <pc:spChg chg="mod">
          <ac:chgData name="Andreas Bæksgaard Kotzareis" userId="66734be1-5795-40c6-be49-ecb929f3ccea" providerId="ADAL" clId="{11B958BA-4A4B-4AF2-AFB9-5415EC2A7110}" dt="2022-07-26T12:27:04.255" v="31" actId="1076"/>
          <ac:spMkLst>
            <pc:docMk/>
            <pc:sldMk cId="4078943014" sldId="260"/>
            <ac:spMk id="3" creationId="{00000000-0000-0000-0000-000000000000}"/>
          </ac:spMkLst>
        </pc:spChg>
      </pc:sldChg>
      <pc:sldChg chg="modSp mod">
        <pc:chgData name="Andreas Bæksgaard Kotzareis" userId="66734be1-5795-40c6-be49-ecb929f3ccea" providerId="ADAL" clId="{11B958BA-4A4B-4AF2-AFB9-5415EC2A7110}" dt="2022-07-26T12:27:24.871" v="39" actId="1076"/>
        <pc:sldMkLst>
          <pc:docMk/>
          <pc:sldMk cId="2848301601" sldId="262"/>
        </pc:sldMkLst>
        <pc:spChg chg="mod">
          <ac:chgData name="Andreas Bæksgaard Kotzareis" userId="66734be1-5795-40c6-be49-ecb929f3ccea" providerId="ADAL" clId="{11B958BA-4A4B-4AF2-AFB9-5415EC2A7110}" dt="2022-07-26T12:27:24.871" v="39" actId="1076"/>
          <ac:spMkLst>
            <pc:docMk/>
            <pc:sldMk cId="2848301601" sldId="262"/>
            <ac:spMk id="3" creationId="{00000000-0000-0000-0000-000000000000}"/>
          </ac:spMkLst>
        </pc:spChg>
      </pc:sldChg>
      <pc:sldChg chg="modSp mod">
        <pc:chgData name="Andreas Bæksgaard Kotzareis" userId="66734be1-5795-40c6-be49-ecb929f3ccea" providerId="ADAL" clId="{11B958BA-4A4B-4AF2-AFB9-5415EC2A7110}" dt="2022-07-26T12:27:54.470" v="44" actId="255"/>
        <pc:sldMkLst>
          <pc:docMk/>
          <pc:sldMk cId="2188185179" sldId="263"/>
        </pc:sldMkLst>
        <pc:spChg chg="mod">
          <ac:chgData name="Andreas Bæksgaard Kotzareis" userId="66734be1-5795-40c6-be49-ecb929f3ccea" providerId="ADAL" clId="{11B958BA-4A4B-4AF2-AFB9-5415EC2A7110}" dt="2022-07-26T12:27:54.470" v="44" actId="255"/>
          <ac:spMkLst>
            <pc:docMk/>
            <pc:sldMk cId="2188185179" sldId="263"/>
            <ac:spMk id="3" creationId="{00000000-0000-0000-0000-000000000000}"/>
          </ac:spMkLst>
        </pc:spChg>
      </pc:sldChg>
      <pc:sldChg chg="modSp mod">
        <pc:chgData name="Andreas Bæksgaard Kotzareis" userId="66734be1-5795-40c6-be49-ecb929f3ccea" providerId="ADAL" clId="{11B958BA-4A4B-4AF2-AFB9-5415EC2A7110}" dt="2022-07-26T12:28:00.292" v="45" actId="255"/>
        <pc:sldMkLst>
          <pc:docMk/>
          <pc:sldMk cId="3451101763" sldId="264"/>
        </pc:sldMkLst>
        <pc:spChg chg="mod">
          <ac:chgData name="Andreas Bæksgaard Kotzareis" userId="66734be1-5795-40c6-be49-ecb929f3ccea" providerId="ADAL" clId="{11B958BA-4A4B-4AF2-AFB9-5415EC2A7110}" dt="2022-07-26T12:28:00.292" v="45" actId="255"/>
          <ac:spMkLst>
            <pc:docMk/>
            <pc:sldMk cId="3451101763" sldId="264"/>
            <ac:spMk id="3" creationId="{00000000-0000-0000-0000-000000000000}"/>
          </ac:spMkLst>
        </pc:spChg>
      </pc:sldChg>
      <pc:sldChg chg="modSp mod">
        <pc:chgData name="Andreas Bæksgaard Kotzareis" userId="66734be1-5795-40c6-be49-ecb929f3ccea" providerId="ADAL" clId="{11B958BA-4A4B-4AF2-AFB9-5415EC2A7110}" dt="2022-07-26T12:28:12.921" v="47" actId="1076"/>
        <pc:sldMkLst>
          <pc:docMk/>
          <pc:sldMk cId="3145788566" sldId="266"/>
        </pc:sldMkLst>
        <pc:spChg chg="mod">
          <ac:chgData name="Andreas Bæksgaard Kotzareis" userId="66734be1-5795-40c6-be49-ecb929f3ccea" providerId="ADAL" clId="{11B958BA-4A4B-4AF2-AFB9-5415EC2A7110}" dt="2022-07-26T12:28:12.921" v="47" actId="1076"/>
          <ac:spMkLst>
            <pc:docMk/>
            <pc:sldMk cId="3145788566" sldId="266"/>
            <ac:spMk id="3" creationId="{00000000-0000-0000-0000-000000000000}"/>
          </ac:spMkLst>
        </pc:spChg>
      </pc:sldChg>
      <pc:sldChg chg="modSp mod">
        <pc:chgData name="Andreas Bæksgaard Kotzareis" userId="66734be1-5795-40c6-be49-ecb929f3ccea" providerId="ADAL" clId="{11B958BA-4A4B-4AF2-AFB9-5415EC2A7110}" dt="2022-07-26T12:27:14.567" v="35" actId="1076"/>
        <pc:sldMkLst>
          <pc:docMk/>
          <pc:sldMk cId="613393922" sldId="268"/>
        </pc:sldMkLst>
        <pc:spChg chg="mod">
          <ac:chgData name="Andreas Bæksgaard Kotzareis" userId="66734be1-5795-40c6-be49-ecb929f3ccea" providerId="ADAL" clId="{11B958BA-4A4B-4AF2-AFB9-5415EC2A7110}" dt="2022-07-26T12:27:14.567" v="35" actId="1076"/>
          <ac:spMkLst>
            <pc:docMk/>
            <pc:sldMk cId="613393922" sldId="268"/>
            <ac:spMk id="3" creationId="{00000000-0000-0000-0000-000000000000}"/>
          </ac:spMkLst>
        </pc:spChg>
      </pc:sldChg>
      <pc:sldChg chg="modSp mod">
        <pc:chgData name="Andreas Bæksgaard Kotzareis" userId="66734be1-5795-40c6-be49-ecb929f3ccea" providerId="ADAL" clId="{11B958BA-4A4B-4AF2-AFB9-5415EC2A7110}" dt="2022-07-26T12:27:39.476" v="41" actId="1076"/>
        <pc:sldMkLst>
          <pc:docMk/>
          <pc:sldMk cId="3248400631" sldId="271"/>
        </pc:sldMkLst>
        <pc:spChg chg="mod">
          <ac:chgData name="Andreas Bæksgaard Kotzareis" userId="66734be1-5795-40c6-be49-ecb929f3ccea" providerId="ADAL" clId="{11B958BA-4A4B-4AF2-AFB9-5415EC2A7110}" dt="2022-07-26T12:27:39.476" v="41" actId="1076"/>
          <ac:spMkLst>
            <pc:docMk/>
            <pc:sldMk cId="3248400631" sldId="271"/>
            <ac:spMk id="3" creationId="{00000000-0000-0000-0000-000000000000}"/>
          </ac:spMkLst>
        </pc:spChg>
      </pc:sldChg>
      <pc:sldChg chg="modSp mod">
        <pc:chgData name="Andreas Bæksgaard Kotzareis" userId="66734be1-5795-40c6-be49-ecb929f3ccea" providerId="ADAL" clId="{11B958BA-4A4B-4AF2-AFB9-5415EC2A7110}" dt="2022-07-26T12:27:43.331" v="42" actId="255"/>
        <pc:sldMkLst>
          <pc:docMk/>
          <pc:sldMk cId="3049562038" sldId="272"/>
        </pc:sldMkLst>
        <pc:spChg chg="mod">
          <ac:chgData name="Andreas Bæksgaard Kotzareis" userId="66734be1-5795-40c6-be49-ecb929f3ccea" providerId="ADAL" clId="{11B958BA-4A4B-4AF2-AFB9-5415EC2A7110}" dt="2022-07-26T12:27:43.331" v="42" actId="255"/>
          <ac:spMkLst>
            <pc:docMk/>
            <pc:sldMk cId="3049562038" sldId="272"/>
            <ac:spMk id="3" creationId="{00000000-0000-0000-0000-000000000000}"/>
          </ac:spMkLst>
        </pc:spChg>
      </pc:sldChg>
      <pc:sldChg chg="modSp mod">
        <pc:chgData name="Andreas Bæksgaard Kotzareis" userId="66734be1-5795-40c6-be49-ecb929f3ccea" providerId="ADAL" clId="{11B958BA-4A4B-4AF2-AFB9-5415EC2A7110}" dt="2022-07-26T12:28:08.723" v="46" actId="1076"/>
        <pc:sldMkLst>
          <pc:docMk/>
          <pc:sldMk cId="3572174871" sldId="273"/>
        </pc:sldMkLst>
        <pc:spChg chg="mod">
          <ac:chgData name="Andreas Bæksgaard Kotzareis" userId="66734be1-5795-40c6-be49-ecb929f3ccea" providerId="ADAL" clId="{11B958BA-4A4B-4AF2-AFB9-5415EC2A7110}" dt="2022-07-26T12:28:08.723" v="46" actId="1076"/>
          <ac:spMkLst>
            <pc:docMk/>
            <pc:sldMk cId="3572174871" sldId="273"/>
            <ac:spMk id="3" creationId="{00000000-0000-0000-0000-000000000000}"/>
          </ac:spMkLst>
        </pc:spChg>
      </pc:sldChg>
      <pc:sldChg chg="modSp mod">
        <pc:chgData name="Andreas Bæksgaard Kotzareis" userId="66734be1-5795-40c6-be49-ecb929f3ccea" providerId="ADAL" clId="{11B958BA-4A4B-4AF2-AFB9-5415EC2A7110}" dt="2022-07-26T12:28:29.735" v="48" actId="1076"/>
        <pc:sldMkLst>
          <pc:docMk/>
          <pc:sldMk cId="2785372775" sldId="284"/>
        </pc:sldMkLst>
        <pc:spChg chg="mod">
          <ac:chgData name="Andreas Bæksgaard Kotzareis" userId="66734be1-5795-40c6-be49-ecb929f3ccea" providerId="ADAL" clId="{11B958BA-4A4B-4AF2-AFB9-5415EC2A7110}" dt="2022-07-26T12:28:29.735" v="48" actId="1076"/>
          <ac:spMkLst>
            <pc:docMk/>
            <pc:sldMk cId="2785372775" sldId="284"/>
            <ac:spMk id="3" creationId="{00000000-0000-0000-0000-000000000000}"/>
          </ac:spMkLst>
        </pc:spChg>
      </pc:sldChg>
      <pc:sldChg chg="modSp mod">
        <pc:chgData name="Andreas Bæksgaard Kotzareis" userId="66734be1-5795-40c6-be49-ecb929f3ccea" providerId="ADAL" clId="{11B958BA-4A4B-4AF2-AFB9-5415EC2A7110}" dt="2022-07-26T12:30:42.240" v="49" actId="255"/>
        <pc:sldMkLst>
          <pc:docMk/>
          <pc:sldMk cId="322870788" sldId="296"/>
        </pc:sldMkLst>
        <pc:spChg chg="mod">
          <ac:chgData name="Andreas Bæksgaard Kotzareis" userId="66734be1-5795-40c6-be49-ecb929f3ccea" providerId="ADAL" clId="{11B958BA-4A4B-4AF2-AFB9-5415EC2A7110}" dt="2022-07-26T12:30:42.240" v="49" actId="255"/>
          <ac:spMkLst>
            <pc:docMk/>
            <pc:sldMk cId="322870788" sldId="296"/>
            <ac:spMk id="2" creationId="{00000000-0000-0000-0000-000000000000}"/>
          </ac:spMkLst>
        </pc:spChg>
      </pc:sldChg>
      <pc:sldChg chg="modSp mod">
        <pc:chgData name="Andreas Bæksgaard Kotzareis" userId="66734be1-5795-40c6-be49-ecb929f3ccea" providerId="ADAL" clId="{11B958BA-4A4B-4AF2-AFB9-5415EC2A7110}" dt="2022-07-26T12:27:49.049" v="43" actId="14100"/>
        <pc:sldMkLst>
          <pc:docMk/>
          <pc:sldMk cId="3633688958" sldId="334"/>
        </pc:sldMkLst>
        <pc:spChg chg="mod">
          <ac:chgData name="Andreas Bæksgaard Kotzareis" userId="66734be1-5795-40c6-be49-ecb929f3ccea" providerId="ADAL" clId="{11B958BA-4A4B-4AF2-AFB9-5415EC2A7110}" dt="2022-07-26T12:27:49.049" v="43" actId="14100"/>
          <ac:spMkLst>
            <pc:docMk/>
            <pc:sldMk cId="3633688958" sldId="334"/>
            <ac:spMk id="2" creationId="{F12BAC2E-7F3D-5EBB-B16F-CFDD851627FC}"/>
          </ac:spMkLst>
        </pc:spChg>
      </pc:sldChg>
      <pc:sldMasterChg chg="modSp">
        <pc:chgData name="Andreas Bæksgaard Kotzareis" userId="66734be1-5795-40c6-be49-ecb929f3ccea" providerId="ADAL" clId="{11B958BA-4A4B-4AF2-AFB9-5415EC2A7110}" dt="2022-07-26T12:26:36.091" v="25" actId="207"/>
        <pc:sldMasterMkLst>
          <pc:docMk/>
          <pc:sldMasterMk cId="3071145166" sldId="2147484014"/>
        </pc:sldMasterMkLst>
        <pc:spChg chg="mod">
          <ac:chgData name="Andreas Bæksgaard Kotzareis" userId="66734be1-5795-40c6-be49-ecb929f3ccea" providerId="ADAL" clId="{11B958BA-4A4B-4AF2-AFB9-5415EC2A7110}" dt="2022-07-26T12:26:36.091" v="25" actId="207"/>
          <ac:spMkLst>
            <pc:docMk/>
            <pc:sldMasterMk cId="3071145166" sldId="2147484014"/>
            <ac:spMk id="2" creationId="{824FE591-46FE-0323-0466-20EDA2615D3F}"/>
          </ac:spMkLst>
        </pc:spChg>
        <pc:spChg chg="mod">
          <ac:chgData name="Andreas Bæksgaard Kotzareis" userId="66734be1-5795-40c6-be49-ecb929f3ccea" providerId="ADAL" clId="{11B958BA-4A4B-4AF2-AFB9-5415EC2A7110}" dt="2022-07-26T12:26:26.715" v="21" actId="2711"/>
          <ac:spMkLst>
            <pc:docMk/>
            <pc:sldMasterMk cId="3071145166" sldId="2147484014"/>
            <ac:spMk id="3" creationId="{991C6742-F64F-8FE8-2BAF-017FF04DD747}"/>
          </ac:spMkLst>
        </pc:spChg>
      </pc:sldMasterChg>
      <pc:sldMasterChg chg="modSp modSldLayout">
        <pc:chgData name="Andreas Bæksgaard Kotzareis" userId="66734be1-5795-40c6-be49-ecb929f3ccea" providerId="ADAL" clId="{11B958BA-4A4B-4AF2-AFB9-5415EC2A7110}" dt="2022-07-26T12:26:06.288" v="19" actId="207"/>
        <pc:sldMasterMkLst>
          <pc:docMk/>
          <pc:sldMasterMk cId="3849302572" sldId="2147484041"/>
        </pc:sldMasterMkLst>
        <pc:spChg chg="mod">
          <ac:chgData name="Andreas Bæksgaard Kotzareis" userId="66734be1-5795-40c6-be49-ecb929f3ccea" providerId="ADAL" clId="{11B958BA-4A4B-4AF2-AFB9-5415EC2A7110}" dt="2022-07-26T12:22:19.601" v="13" actId="207"/>
          <ac:spMkLst>
            <pc:docMk/>
            <pc:sldMasterMk cId="3849302572" sldId="2147484041"/>
            <ac:spMk id="2" creationId="{65B523A9-28CC-1B5A-E701-95FDD0E53343}"/>
          </ac:spMkLst>
        </pc:spChg>
        <pc:spChg chg="mod">
          <ac:chgData name="Andreas Bæksgaard Kotzareis" userId="66734be1-5795-40c6-be49-ecb929f3ccea" providerId="ADAL" clId="{11B958BA-4A4B-4AF2-AFB9-5415EC2A7110}" dt="2022-07-26T12:21:54.686" v="7" actId="255"/>
          <ac:spMkLst>
            <pc:docMk/>
            <pc:sldMasterMk cId="3849302572" sldId="2147484041"/>
            <ac:spMk id="3" creationId="{30DAD81D-E8AB-528A-1B5A-16CE63F1538A}"/>
          </ac:spMkLst>
        </pc:spChg>
        <pc:sldLayoutChg chg="modSp">
          <pc:chgData name="Andreas Bæksgaard Kotzareis" userId="66734be1-5795-40c6-be49-ecb929f3ccea" providerId="ADAL" clId="{11B958BA-4A4B-4AF2-AFB9-5415EC2A7110}" dt="2022-07-26T12:22:30.625" v="14" actId="2711"/>
          <pc:sldLayoutMkLst>
            <pc:docMk/>
            <pc:sldMasterMk cId="3849302572" sldId="2147484041"/>
            <pc:sldLayoutMk cId="749773499" sldId="2147484042"/>
          </pc:sldLayoutMkLst>
          <pc:spChg chg="mod">
            <ac:chgData name="Andreas Bæksgaard Kotzareis" userId="66734be1-5795-40c6-be49-ecb929f3ccea" providerId="ADAL" clId="{11B958BA-4A4B-4AF2-AFB9-5415EC2A7110}" dt="2022-07-26T12:22:30.625" v="14" actId="2711"/>
            <ac:spMkLst>
              <pc:docMk/>
              <pc:sldMasterMk cId="3849302572" sldId="2147484041"/>
              <pc:sldLayoutMk cId="749773499" sldId="2147484042"/>
              <ac:spMk id="2" creationId="{1816EA18-EC2D-AB68-7F93-89A7AFD6A9C9}"/>
            </ac:spMkLst>
          </pc:spChg>
        </pc:sldLayoutChg>
        <pc:sldLayoutChg chg="modSp">
          <pc:chgData name="Andreas Bæksgaard Kotzareis" userId="66734be1-5795-40c6-be49-ecb929f3ccea" providerId="ADAL" clId="{11B958BA-4A4B-4AF2-AFB9-5415EC2A7110}" dt="2022-07-26T12:22:05.917" v="10" actId="207"/>
          <pc:sldLayoutMkLst>
            <pc:docMk/>
            <pc:sldMasterMk cId="3849302572" sldId="2147484041"/>
            <pc:sldLayoutMk cId="2346199734" sldId="2147484043"/>
          </pc:sldLayoutMkLst>
          <pc:spChg chg="mod">
            <ac:chgData name="Andreas Bæksgaard Kotzareis" userId="66734be1-5795-40c6-be49-ecb929f3ccea" providerId="ADAL" clId="{11B958BA-4A4B-4AF2-AFB9-5415EC2A7110}" dt="2022-07-26T12:22:05.917" v="10" actId="207"/>
            <ac:spMkLst>
              <pc:docMk/>
              <pc:sldMasterMk cId="3849302572" sldId="2147484041"/>
              <pc:sldLayoutMk cId="2346199734" sldId="2147484043"/>
              <ac:spMk id="2" creationId="{305331D0-875D-70CF-25C6-C2109A828D6B}"/>
            </ac:spMkLst>
          </pc:spChg>
        </pc:sldLayoutChg>
        <pc:sldLayoutChg chg="modSp mod">
          <pc:chgData name="Andreas Bæksgaard Kotzareis" userId="66734be1-5795-40c6-be49-ecb929f3ccea" providerId="ADAL" clId="{11B958BA-4A4B-4AF2-AFB9-5415EC2A7110}" dt="2022-07-26T12:26:06.288" v="19" actId="207"/>
          <pc:sldLayoutMkLst>
            <pc:docMk/>
            <pc:sldMasterMk cId="3849302572" sldId="2147484041"/>
            <pc:sldLayoutMk cId="1873657277" sldId="2147484044"/>
          </pc:sldLayoutMkLst>
          <pc:spChg chg="mod">
            <ac:chgData name="Andreas Bæksgaard Kotzareis" userId="66734be1-5795-40c6-be49-ecb929f3ccea" providerId="ADAL" clId="{11B958BA-4A4B-4AF2-AFB9-5415EC2A7110}" dt="2022-07-26T12:20:39.114" v="6" actId="113"/>
            <ac:spMkLst>
              <pc:docMk/>
              <pc:sldMasterMk cId="3849302572" sldId="2147484041"/>
              <pc:sldLayoutMk cId="1873657277" sldId="2147484044"/>
              <ac:spMk id="2" creationId="{00000000-0000-0000-0000-000000000000}"/>
            </ac:spMkLst>
          </pc:spChg>
          <pc:spChg chg="mod">
            <ac:chgData name="Andreas Bæksgaard Kotzareis" userId="66734be1-5795-40c6-be49-ecb929f3ccea" providerId="ADAL" clId="{11B958BA-4A4B-4AF2-AFB9-5415EC2A7110}" dt="2022-07-26T12:26:06.288" v="19" actId="207"/>
            <ac:spMkLst>
              <pc:docMk/>
              <pc:sldMasterMk cId="3849302572" sldId="2147484041"/>
              <pc:sldLayoutMk cId="1873657277" sldId="2147484044"/>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1" y="2"/>
            <a:ext cx="2946190"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defTabSz="914493">
              <a:defRPr sz="1200">
                <a:cs typeface="+mn-cs"/>
              </a:defRPr>
            </a:lvl1pPr>
          </a:lstStyle>
          <a:p>
            <a:pPr>
              <a:defRPr/>
            </a:pPr>
            <a:endParaRPr lang="da-DK"/>
          </a:p>
        </p:txBody>
      </p:sp>
      <p:sp>
        <p:nvSpPr>
          <p:cNvPr id="136195" name="Rectangle 3"/>
          <p:cNvSpPr>
            <a:spLocks noGrp="1" noChangeArrowheads="1"/>
          </p:cNvSpPr>
          <p:nvPr>
            <p:ph type="dt" sz="quarter" idx="1"/>
          </p:nvPr>
        </p:nvSpPr>
        <p:spPr bwMode="auto">
          <a:xfrm>
            <a:off x="3851487" y="2"/>
            <a:ext cx="2946189"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algn="r" defTabSz="914493">
              <a:defRPr sz="1200">
                <a:cs typeface="+mn-cs"/>
              </a:defRPr>
            </a:lvl1pPr>
          </a:lstStyle>
          <a:p>
            <a:pPr>
              <a:defRPr/>
            </a:pPr>
            <a:endParaRPr lang="da-DK"/>
          </a:p>
        </p:txBody>
      </p:sp>
      <p:sp>
        <p:nvSpPr>
          <p:cNvPr id="136196" name="Rectangle 4"/>
          <p:cNvSpPr>
            <a:spLocks noGrp="1" noChangeArrowheads="1"/>
          </p:cNvSpPr>
          <p:nvPr>
            <p:ph type="ftr" sz="quarter" idx="2"/>
          </p:nvPr>
        </p:nvSpPr>
        <p:spPr bwMode="auto">
          <a:xfrm>
            <a:off x="1" y="9431499"/>
            <a:ext cx="2946190"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defTabSz="914493">
              <a:defRPr sz="1200">
                <a:cs typeface="+mn-cs"/>
              </a:defRPr>
            </a:lvl1pPr>
          </a:lstStyle>
          <a:p>
            <a:pPr>
              <a:defRPr/>
            </a:pPr>
            <a:endParaRPr lang="da-DK"/>
          </a:p>
        </p:txBody>
      </p:sp>
      <p:sp>
        <p:nvSpPr>
          <p:cNvPr id="136197" name="Rectangle 5"/>
          <p:cNvSpPr>
            <a:spLocks noGrp="1" noChangeArrowheads="1"/>
          </p:cNvSpPr>
          <p:nvPr>
            <p:ph type="sldNum" sz="quarter" idx="3"/>
          </p:nvPr>
        </p:nvSpPr>
        <p:spPr bwMode="auto">
          <a:xfrm>
            <a:off x="3851487" y="9431499"/>
            <a:ext cx="2946189"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algn="r" defTabSz="914493">
              <a:defRPr sz="1200">
                <a:cs typeface="+mn-cs"/>
              </a:defRPr>
            </a:lvl1pPr>
          </a:lstStyle>
          <a:p>
            <a:pPr>
              <a:defRPr/>
            </a:pPr>
            <a:fld id="{34B6A0B8-9EB3-4B3D-9968-23E3467E3CD4}" type="slidenum">
              <a:rPr lang="da-DK"/>
              <a:pPr>
                <a:defRPr/>
              </a:pPr>
              <a:t>‹nr.›</a:t>
            </a:fld>
            <a:endParaRPr lang="da-DK"/>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1" y="2"/>
            <a:ext cx="2946190"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defTabSz="914493">
              <a:defRPr sz="1200">
                <a:cs typeface="+mn-cs"/>
              </a:defRPr>
            </a:lvl1pPr>
          </a:lstStyle>
          <a:p>
            <a:pPr>
              <a:defRPr/>
            </a:pPr>
            <a:endParaRPr lang="da-DK"/>
          </a:p>
        </p:txBody>
      </p:sp>
      <p:sp>
        <p:nvSpPr>
          <p:cNvPr id="50179" name="Rectangle 3"/>
          <p:cNvSpPr>
            <a:spLocks noGrp="1" noChangeArrowheads="1"/>
          </p:cNvSpPr>
          <p:nvPr>
            <p:ph type="dt" idx="1"/>
          </p:nvPr>
        </p:nvSpPr>
        <p:spPr bwMode="auto">
          <a:xfrm>
            <a:off x="3851487" y="2"/>
            <a:ext cx="2946189"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algn="r" defTabSz="914493">
              <a:defRPr sz="1200">
                <a:cs typeface="+mn-cs"/>
              </a:defRPr>
            </a:lvl1pPr>
          </a:lstStyle>
          <a:p>
            <a:pPr>
              <a:defRPr/>
            </a:pPr>
            <a:endParaRPr lang="da-DK"/>
          </a:p>
        </p:txBody>
      </p:sp>
      <p:sp>
        <p:nvSpPr>
          <p:cNvPr id="297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906890" y="4714956"/>
            <a:ext cx="4983903" cy="4468970"/>
          </a:xfrm>
          <a:prstGeom prst="rect">
            <a:avLst/>
          </a:prstGeom>
          <a:noFill/>
          <a:ln>
            <a:noFill/>
          </a:ln>
          <a:effectLst/>
        </p:spPr>
        <p:txBody>
          <a:bodyPr vert="horz" wrap="square" lIns="91525" tIns="45763" rIns="91525" bIns="45763" numCol="1" anchor="t" anchorCtr="0" compatLnSpc="1">
            <a:prstTxWarp prst="textNoShape">
              <a:avLst/>
            </a:prstTxWarp>
          </a:body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50182" name="Rectangle 6"/>
          <p:cNvSpPr>
            <a:spLocks noGrp="1" noChangeArrowheads="1"/>
          </p:cNvSpPr>
          <p:nvPr>
            <p:ph type="ftr" sz="quarter" idx="4"/>
          </p:nvPr>
        </p:nvSpPr>
        <p:spPr bwMode="auto">
          <a:xfrm>
            <a:off x="1" y="9431499"/>
            <a:ext cx="2946190"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defTabSz="914493">
              <a:defRPr sz="1200">
                <a:cs typeface="+mn-cs"/>
              </a:defRPr>
            </a:lvl1pPr>
          </a:lstStyle>
          <a:p>
            <a:pPr>
              <a:defRPr/>
            </a:pPr>
            <a:endParaRPr lang="da-DK"/>
          </a:p>
        </p:txBody>
      </p:sp>
      <p:sp>
        <p:nvSpPr>
          <p:cNvPr id="50183" name="Rectangle 7"/>
          <p:cNvSpPr>
            <a:spLocks noGrp="1" noChangeArrowheads="1"/>
          </p:cNvSpPr>
          <p:nvPr>
            <p:ph type="sldNum" sz="quarter" idx="5"/>
          </p:nvPr>
        </p:nvSpPr>
        <p:spPr bwMode="auto">
          <a:xfrm>
            <a:off x="3851487" y="9431499"/>
            <a:ext cx="2946189"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algn="r" defTabSz="914493">
              <a:defRPr sz="1200">
                <a:cs typeface="+mn-cs"/>
              </a:defRPr>
            </a:lvl1pPr>
          </a:lstStyle>
          <a:p>
            <a:pPr>
              <a:defRPr/>
            </a:pPr>
            <a:fld id="{98E43643-EBDB-4162-9EF2-C969BED7B010}" type="slidenum">
              <a:rPr lang="da-DK"/>
              <a:pPr>
                <a:defRPr/>
              </a:pPr>
              <a:t>‹nr.›</a:t>
            </a:fld>
            <a:endParaRPr lang="da-DK"/>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94448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73596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751215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077783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67269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25238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506355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35904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682360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626887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76001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871461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019418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431756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7430133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006926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963910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7341925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03689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594663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570804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31863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536153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417974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501442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648995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053570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268942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616896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708062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359847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867159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90986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7272107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19089293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1999736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11746695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1367745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8081769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8622950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3656536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1026986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3218705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96241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9513976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9004678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7973523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7331110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716312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1651487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5819873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2569510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113495749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5890480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08986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9601967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18593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52214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82894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13873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16EA18-EC2D-AB68-7F93-89A7AFD6A9C9}"/>
              </a:ext>
            </a:extLst>
          </p:cNvPr>
          <p:cNvSpPr>
            <a:spLocks noGrp="1"/>
          </p:cNvSpPr>
          <p:nvPr>
            <p:ph type="title"/>
          </p:nvPr>
        </p:nvSpPr>
        <p:spPr/>
        <p:txBody>
          <a:bodyPr/>
          <a:lstStyle>
            <a:lvl1pPr>
              <a:defRPr>
                <a:latin typeface="+mj-lt"/>
              </a:defRPr>
            </a:lvl1pPr>
          </a:lstStyle>
          <a:p>
            <a:r>
              <a:rPr lang="da-DK" dirty="0"/>
              <a:t>Klik for at redigere titeltypografien i masteren</a:t>
            </a:r>
          </a:p>
        </p:txBody>
      </p:sp>
    </p:spTree>
    <p:extLst>
      <p:ext uri="{BB962C8B-B14F-4D97-AF65-F5344CB8AC3E}">
        <p14:creationId xmlns:p14="http://schemas.microsoft.com/office/powerpoint/2010/main" val="74977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41D0DA33-1EEA-B75F-D60C-364B35A2FD15}"/>
              </a:ext>
            </a:extLst>
          </p:cNvPr>
          <p:cNvSpPr>
            <a:spLocks noGrp="1"/>
          </p:cNvSpPr>
          <p:nvPr>
            <p:ph type="dt" sz="half" idx="10"/>
          </p:nvPr>
        </p:nvSpPr>
        <p:spPr/>
        <p:txBody>
          <a:bodyPr/>
          <a:lstStyle/>
          <a:p>
            <a:fld id="{A2EEB9F1-7BBC-49CC-96B2-CB3F590F16C0}" type="datetimeFigureOut">
              <a:rPr lang="da-DK" smtClean="0"/>
              <a:t>26-07-2022</a:t>
            </a:fld>
            <a:endParaRPr lang="da-DK"/>
          </a:p>
        </p:txBody>
      </p:sp>
      <p:sp>
        <p:nvSpPr>
          <p:cNvPr id="3" name="Pladsholder til sidefod 2">
            <a:extLst>
              <a:ext uri="{FF2B5EF4-FFF2-40B4-BE49-F238E27FC236}">
                <a16:creationId xmlns:a16="http://schemas.microsoft.com/office/drawing/2014/main" id="{C9E94ED5-EC0C-AEF9-3D08-ECF1CF707729}"/>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686A7723-8620-932B-AED1-A720587212F7}"/>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2241316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6FCE74-DDD5-828D-7582-B7EEF9AA12A4}"/>
              </a:ext>
            </a:extLst>
          </p:cNvPr>
          <p:cNvSpPr>
            <a:spLocks noGrp="1"/>
          </p:cNvSpPr>
          <p:nvPr>
            <p:ph type="title"/>
          </p:nvPr>
        </p:nvSpPr>
        <p:spPr>
          <a:xfrm>
            <a:off x="630238" y="457200"/>
            <a:ext cx="2949575"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6D757022-83E1-E367-7083-D4E8965C871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42E6E5E3-F6F6-80C3-0BF5-C3D74C05EA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8B1FE55-0A84-2FBF-4415-0ADFA7F4CF22}"/>
              </a:ext>
            </a:extLst>
          </p:cNvPr>
          <p:cNvSpPr>
            <a:spLocks noGrp="1"/>
          </p:cNvSpPr>
          <p:nvPr>
            <p:ph type="dt" sz="half" idx="10"/>
          </p:nvPr>
        </p:nvSpPr>
        <p:spPr/>
        <p:txBody>
          <a:bodyPr/>
          <a:lstStyle/>
          <a:p>
            <a:fld id="{A2EEB9F1-7BBC-49CC-96B2-CB3F590F16C0}" type="datetimeFigureOut">
              <a:rPr lang="da-DK" smtClean="0"/>
              <a:t>26-07-2022</a:t>
            </a:fld>
            <a:endParaRPr lang="da-DK"/>
          </a:p>
        </p:txBody>
      </p:sp>
      <p:sp>
        <p:nvSpPr>
          <p:cNvPr id="6" name="Pladsholder til sidefod 5">
            <a:extLst>
              <a:ext uri="{FF2B5EF4-FFF2-40B4-BE49-F238E27FC236}">
                <a16:creationId xmlns:a16="http://schemas.microsoft.com/office/drawing/2014/main" id="{2BE21E2C-2A7E-9271-14ED-13C1CEACA577}"/>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50E51A51-1992-B41A-01FB-753C8A611B02}"/>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1456509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D111C8-D275-33F5-7CB7-2D23A94DBB76}"/>
              </a:ext>
            </a:extLst>
          </p:cNvPr>
          <p:cNvSpPr>
            <a:spLocks noGrp="1"/>
          </p:cNvSpPr>
          <p:nvPr>
            <p:ph type="title"/>
          </p:nvPr>
        </p:nvSpPr>
        <p:spPr>
          <a:xfrm>
            <a:off x="630238" y="457200"/>
            <a:ext cx="2949575"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226D22F6-BA59-28E1-BC72-7847D37285B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B9394FC5-4914-46C9-91C4-D614E93F026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C417B19B-CBDF-3207-EFA8-A75E2D882300}"/>
              </a:ext>
            </a:extLst>
          </p:cNvPr>
          <p:cNvSpPr>
            <a:spLocks noGrp="1"/>
          </p:cNvSpPr>
          <p:nvPr>
            <p:ph type="dt" sz="half" idx="10"/>
          </p:nvPr>
        </p:nvSpPr>
        <p:spPr/>
        <p:txBody>
          <a:bodyPr/>
          <a:lstStyle/>
          <a:p>
            <a:fld id="{A2EEB9F1-7BBC-49CC-96B2-CB3F590F16C0}" type="datetimeFigureOut">
              <a:rPr lang="da-DK" smtClean="0"/>
              <a:t>26-07-2022</a:t>
            </a:fld>
            <a:endParaRPr lang="da-DK"/>
          </a:p>
        </p:txBody>
      </p:sp>
      <p:sp>
        <p:nvSpPr>
          <p:cNvPr id="6" name="Pladsholder til sidefod 5">
            <a:extLst>
              <a:ext uri="{FF2B5EF4-FFF2-40B4-BE49-F238E27FC236}">
                <a16:creationId xmlns:a16="http://schemas.microsoft.com/office/drawing/2014/main" id="{68298C78-5FE8-2267-ED97-54881A4FA7B9}"/>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D87D83E5-F8E5-F679-E4BA-E5471A695D4C}"/>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1085626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D4D724-4725-2975-2654-631733ECE8E5}"/>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34CB978D-13D7-55DB-0ED9-E0721E47E733}"/>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33C3EE5-72C5-D575-957D-188F45B42A48}"/>
              </a:ext>
            </a:extLst>
          </p:cNvPr>
          <p:cNvSpPr>
            <a:spLocks noGrp="1"/>
          </p:cNvSpPr>
          <p:nvPr>
            <p:ph type="dt" sz="half" idx="10"/>
          </p:nvPr>
        </p:nvSpPr>
        <p:spPr/>
        <p:txBody>
          <a:bodyPr/>
          <a:lstStyle/>
          <a:p>
            <a:fld id="{A2EEB9F1-7BBC-49CC-96B2-CB3F590F16C0}" type="datetimeFigureOut">
              <a:rPr lang="da-DK" smtClean="0"/>
              <a:t>26-07-2022</a:t>
            </a:fld>
            <a:endParaRPr lang="da-DK"/>
          </a:p>
        </p:txBody>
      </p:sp>
      <p:sp>
        <p:nvSpPr>
          <p:cNvPr id="5" name="Pladsholder til sidefod 4">
            <a:extLst>
              <a:ext uri="{FF2B5EF4-FFF2-40B4-BE49-F238E27FC236}">
                <a16:creationId xmlns:a16="http://schemas.microsoft.com/office/drawing/2014/main" id="{989B3706-4E0C-1957-DF01-B646ABA075C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FC33852-3DC6-3836-503F-A48F4C79CEF9}"/>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1613557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CF0FCC6D-E824-09BF-57FE-025A310471F5}"/>
              </a:ext>
            </a:extLst>
          </p:cNvPr>
          <p:cNvSpPr>
            <a:spLocks noGrp="1"/>
          </p:cNvSpPr>
          <p:nvPr>
            <p:ph type="title" orient="vert"/>
          </p:nvPr>
        </p:nvSpPr>
        <p:spPr>
          <a:xfrm>
            <a:off x="6543675" y="365125"/>
            <a:ext cx="1971675"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F64A407E-9EDC-0855-E008-9D324881116A}"/>
              </a:ext>
            </a:extLst>
          </p:cNvPr>
          <p:cNvSpPr>
            <a:spLocks noGrp="1"/>
          </p:cNvSpPr>
          <p:nvPr>
            <p:ph type="body" orient="vert" idx="1"/>
          </p:nvPr>
        </p:nvSpPr>
        <p:spPr>
          <a:xfrm>
            <a:off x="628650" y="365125"/>
            <a:ext cx="5762625"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0BA52BF-4ACA-A866-A707-DB454041F478}"/>
              </a:ext>
            </a:extLst>
          </p:cNvPr>
          <p:cNvSpPr>
            <a:spLocks noGrp="1"/>
          </p:cNvSpPr>
          <p:nvPr>
            <p:ph type="dt" sz="half" idx="10"/>
          </p:nvPr>
        </p:nvSpPr>
        <p:spPr/>
        <p:txBody>
          <a:bodyPr/>
          <a:lstStyle/>
          <a:p>
            <a:fld id="{A2EEB9F1-7BBC-49CC-96B2-CB3F590F16C0}" type="datetimeFigureOut">
              <a:rPr lang="da-DK" smtClean="0"/>
              <a:t>26-07-2022</a:t>
            </a:fld>
            <a:endParaRPr lang="da-DK"/>
          </a:p>
        </p:txBody>
      </p:sp>
      <p:sp>
        <p:nvSpPr>
          <p:cNvPr id="5" name="Pladsholder til sidefod 4">
            <a:extLst>
              <a:ext uri="{FF2B5EF4-FFF2-40B4-BE49-F238E27FC236}">
                <a16:creationId xmlns:a16="http://schemas.microsoft.com/office/drawing/2014/main" id="{6FB9EECB-BAB8-C031-4233-76193F0B0B7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540B415-5CEF-AC2B-F622-5D95C7D05CF5}"/>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22542211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a:t>Klik for at redigere undertiteltypografien i masteren</a:t>
            </a: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a:t>Klik for at redigere typografi i masteren</a:t>
            </a: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457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5331D0-875D-70CF-25C6-C2109A828D6B}"/>
              </a:ext>
            </a:extLst>
          </p:cNvPr>
          <p:cNvSpPr>
            <a:spLocks noGrp="1"/>
          </p:cNvSpPr>
          <p:nvPr>
            <p:ph type="title"/>
          </p:nvPr>
        </p:nvSpPr>
        <p:spPr/>
        <p:txBody>
          <a:bodyPr>
            <a:normAutofit/>
          </a:bodyPr>
          <a:lstStyle>
            <a:lvl1pPr>
              <a:defRPr sz="3600" b="1">
                <a:solidFill>
                  <a:schemeClr val="tx2"/>
                </a:solidFill>
              </a:defRPr>
            </a:lvl1pPr>
          </a:lstStyle>
          <a:p>
            <a:r>
              <a:rPr lang="da-DK" dirty="0"/>
              <a:t>Klik for at redigere titeltypografien i masteren</a:t>
            </a:r>
          </a:p>
        </p:txBody>
      </p:sp>
    </p:spTree>
    <p:extLst>
      <p:ext uri="{BB962C8B-B14F-4D97-AF65-F5344CB8AC3E}">
        <p14:creationId xmlns:p14="http://schemas.microsoft.com/office/powerpoint/2010/main" val="23461997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txBox="1">
            <a:spLocks noGrp="1"/>
          </p:cNvSpPr>
          <p:nvPr>
            <p:ph type="ctrTitle"/>
          </p:nvPr>
        </p:nvSpPr>
        <p:spPr>
          <a:xfrm>
            <a:off x="685800" y="2130423"/>
            <a:ext cx="7772400" cy="1470026"/>
          </a:xfrm>
        </p:spPr>
        <p:txBody>
          <a:bodyPr/>
          <a:lstStyle>
            <a:lvl1pPr>
              <a:defRPr/>
            </a:lvl1pPr>
          </a:lstStyle>
          <a:p>
            <a:pPr lvl="0"/>
            <a:r>
              <a:rPr lang="da-DK"/>
              <a:t>Klik for at redigere i master</a:t>
            </a:r>
          </a:p>
        </p:txBody>
      </p:sp>
      <p:sp>
        <p:nvSpPr>
          <p:cNvPr id="3" name="Undertitel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15DDE51A-5B29-4474-8E89-0C935532564A}" type="datetime1">
              <a:rPr lang="da-DK"/>
              <a:pPr lvl="0"/>
              <a:t>26-07-2022</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A1D594F-637A-41D9-A9E3-E9A6AA07CA47}" type="slidenum">
              <a:t>‹nr.›</a:t>
            </a:fld>
            <a:endParaRPr lang="da-DK"/>
          </a:p>
        </p:txBody>
      </p:sp>
    </p:spTree>
    <p:extLst>
      <p:ext uri="{BB962C8B-B14F-4D97-AF65-F5344CB8AC3E}">
        <p14:creationId xmlns:p14="http://schemas.microsoft.com/office/powerpoint/2010/main" val="36434747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ekstboks 1"/>
          <p:cNvSpPr txBox="1"/>
          <p:nvPr userDrawn="1"/>
        </p:nvSpPr>
        <p:spPr>
          <a:xfrm>
            <a:off x="1043608" y="6402496"/>
            <a:ext cx="2604165" cy="338554"/>
          </a:xfrm>
          <a:prstGeom prst="rect">
            <a:avLst/>
          </a:prstGeom>
          <a:noFill/>
        </p:spPr>
        <p:txBody>
          <a:bodyPr wrap="square" rtlCol="0">
            <a:spAutoFit/>
          </a:bodyPr>
          <a:lstStyle/>
          <a:p>
            <a:r>
              <a:rPr lang="da-DK" sz="1600" dirty="0">
                <a:solidFill>
                  <a:schemeClr val="bg1"/>
                </a:solidFill>
              </a:rPr>
              <a:t>Afsætning A2 – 4. udgave</a:t>
            </a:r>
          </a:p>
        </p:txBody>
      </p:sp>
      <p:pic>
        <p:nvPicPr>
          <p:cNvPr id="1028" name="Picture 4"/>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73"/>
          <a:stretch/>
        </p:blipFill>
        <p:spPr bwMode="auto">
          <a:xfrm>
            <a:off x="56089" y="6295499"/>
            <a:ext cx="9112722" cy="574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kstboks 4"/>
          <p:cNvSpPr txBox="1"/>
          <p:nvPr userDrawn="1"/>
        </p:nvSpPr>
        <p:spPr>
          <a:xfrm>
            <a:off x="1043608" y="6428369"/>
            <a:ext cx="3240360" cy="338554"/>
          </a:xfrm>
          <a:prstGeom prst="rect">
            <a:avLst/>
          </a:prstGeom>
          <a:noFill/>
        </p:spPr>
        <p:txBody>
          <a:bodyPr wrap="square" rtlCol="0">
            <a:spAutoFit/>
          </a:bodyPr>
          <a:lstStyle/>
          <a:p>
            <a:r>
              <a:rPr lang="da-DK" sz="1600" b="0" cap="none" spc="0" dirty="0">
                <a:ln>
                  <a:noFill/>
                </a:ln>
                <a:solidFill>
                  <a:schemeClr val="bg1"/>
                </a:solidFill>
                <a:effectLst/>
                <a:latin typeface="Calibri" panose="020F0502020204030204" pitchFamily="34" charset="0"/>
              </a:rPr>
              <a:t>ERHVERVSRET – Finans – 1. udgave</a:t>
            </a:r>
          </a:p>
        </p:txBody>
      </p:sp>
      <p:pic>
        <p:nvPicPr>
          <p:cNvPr id="1031" name="Picture 7"/>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b="8058"/>
          <a:stretch/>
        </p:blipFill>
        <p:spPr bwMode="auto">
          <a:xfrm>
            <a:off x="-33859" y="-12948"/>
            <a:ext cx="1152525" cy="68834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3765019"/>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26-07-2022</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9613683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txBox="1">
            <a:spLocks noGrp="1"/>
          </p:cNvSpPr>
          <p:nvPr>
            <p:ph type="title"/>
          </p:nvPr>
        </p:nvSpPr>
        <p:spPr>
          <a:xfrm>
            <a:off x="722311" y="4406895"/>
            <a:ext cx="7772400" cy="1362071"/>
          </a:xfrm>
        </p:spPr>
        <p:txBody>
          <a:bodyPr anchor="t" anchorCtr="0"/>
          <a:lstStyle>
            <a:lvl1pPr algn="l">
              <a:defRPr sz="4000" b="1" cap="all"/>
            </a:lvl1pPr>
          </a:lstStyle>
          <a:p>
            <a:pPr lvl="0"/>
            <a:r>
              <a:rPr lang="da-DK"/>
              <a:t>Klik for at redigere i master</a:t>
            </a:r>
          </a:p>
        </p:txBody>
      </p:sp>
      <p:sp>
        <p:nvSpPr>
          <p:cNvPr id="3" name="Pladsholder til tekst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F37C45FC-63D0-4D67-8539-3E35DA2CF905}" type="datetime1">
              <a:rPr lang="da-DK"/>
              <a:pPr lvl="0"/>
              <a:t>26-07-2022</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D6353EC-0F7F-4913-802F-DE03DBB2FF57}" type="slidenum">
              <a:t>‹nr.›</a:t>
            </a:fld>
            <a:endParaRPr lang="da-DK"/>
          </a:p>
        </p:txBody>
      </p:sp>
    </p:spTree>
    <p:extLst>
      <p:ext uri="{BB962C8B-B14F-4D97-AF65-F5344CB8AC3E}">
        <p14:creationId xmlns:p14="http://schemas.microsoft.com/office/powerpoint/2010/main" val="390208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eldias">
    <p:spTree>
      <p:nvGrpSpPr>
        <p:cNvPr id="1" name=""/>
        <p:cNvGrpSpPr/>
        <p:nvPr/>
      </p:nvGrpSpPr>
      <p:grpSpPr>
        <a:xfrm>
          <a:off x="0" y="0"/>
          <a:ext cx="0" cy="0"/>
          <a:chOff x="0" y="0"/>
          <a:chExt cx="0" cy="0"/>
        </a:xfrm>
      </p:grpSpPr>
      <p:sp>
        <p:nvSpPr>
          <p:cNvPr id="2" name="Titel 1"/>
          <p:cNvSpPr txBox="1">
            <a:spLocks noGrp="1"/>
          </p:cNvSpPr>
          <p:nvPr>
            <p:ph type="ctrTitle"/>
          </p:nvPr>
        </p:nvSpPr>
        <p:spPr>
          <a:xfrm>
            <a:off x="685800" y="2130423"/>
            <a:ext cx="7772400" cy="1470026"/>
          </a:xfrm>
        </p:spPr>
        <p:txBody>
          <a:bodyPr/>
          <a:lstStyle>
            <a:lvl1pPr>
              <a:defRPr sz="3600" b="1">
                <a:solidFill>
                  <a:schemeClr val="tx2"/>
                </a:solidFill>
              </a:defRPr>
            </a:lvl1pPr>
          </a:lstStyle>
          <a:p>
            <a:pPr lvl="0"/>
            <a:r>
              <a:rPr lang="da-DK" dirty="0"/>
              <a:t>Klik for at redigere i master</a:t>
            </a:r>
          </a:p>
        </p:txBody>
      </p:sp>
      <p:sp>
        <p:nvSpPr>
          <p:cNvPr id="3" name="Undertitel 2"/>
          <p:cNvSpPr txBox="1">
            <a:spLocks noGrp="1"/>
          </p:cNvSpPr>
          <p:nvPr>
            <p:ph type="subTitle" idx="1" hasCustomPrompt="1"/>
          </p:nvPr>
        </p:nvSpPr>
        <p:spPr>
          <a:xfrm>
            <a:off x="1371600" y="3886200"/>
            <a:ext cx="6400800" cy="1752603"/>
          </a:xfrm>
        </p:spPr>
        <p:txBody>
          <a:bodyPr anchorCtr="1">
            <a:normAutofit/>
          </a:bodyPr>
          <a:lstStyle>
            <a:lvl1pPr marL="0" indent="0" algn="ctr">
              <a:buNone/>
              <a:defRPr sz="2000">
                <a:solidFill>
                  <a:schemeClr val="tx1"/>
                </a:solidFill>
              </a:defRPr>
            </a:lvl1pPr>
          </a:lstStyle>
          <a:p>
            <a:pPr lvl="0"/>
            <a:r>
              <a:rPr lang="da-DK" dirty="0"/>
              <a:t>Klik for at redigere i master</a:t>
            </a:r>
          </a:p>
        </p:txBody>
      </p:sp>
      <p:sp>
        <p:nvSpPr>
          <p:cNvPr id="4" name="Pladsholder til dato 3"/>
          <p:cNvSpPr txBox="1">
            <a:spLocks noGrp="1"/>
          </p:cNvSpPr>
          <p:nvPr>
            <p:ph type="dt" sz="half" idx="7"/>
          </p:nvPr>
        </p:nvSpPr>
        <p:spPr/>
        <p:txBody>
          <a:bodyPr/>
          <a:lstStyle>
            <a:lvl1pPr>
              <a:defRPr/>
            </a:lvl1pPr>
          </a:lstStyle>
          <a:p>
            <a:pPr lvl="0"/>
            <a:fld id="{15DDE51A-5B29-4474-8E89-0C935532564A}" type="datetime1">
              <a:rPr lang="da-DK"/>
              <a:pPr lvl="0"/>
              <a:t>26-07-2022</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A1D594F-637A-41D9-A9E3-E9A6AA07CA47}" type="slidenum">
              <a:t>‹nr.›</a:t>
            </a:fld>
            <a:endParaRPr lang="da-DK"/>
          </a:p>
        </p:txBody>
      </p:sp>
    </p:spTree>
    <p:extLst>
      <p:ext uri="{BB962C8B-B14F-4D97-AF65-F5344CB8AC3E}">
        <p14:creationId xmlns:p14="http://schemas.microsoft.com/office/powerpoint/2010/main" val="18736572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indhold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txBox="1">
            <a:spLocks noGrp="1"/>
          </p:cNvSpPr>
          <p:nvPr>
            <p:ph type="dt" sz="half" idx="7"/>
          </p:nvPr>
        </p:nvSpPr>
        <p:spPr/>
        <p:txBody>
          <a:bodyPr/>
          <a:lstStyle>
            <a:lvl1pPr>
              <a:defRPr/>
            </a:lvl1pPr>
          </a:lstStyle>
          <a:p>
            <a:pPr lvl="0"/>
            <a:fld id="{DE56B54C-9C44-42BB-8BCF-667E2F07662C}" type="datetime1">
              <a:rPr lang="da-DK"/>
              <a:pPr lvl="0"/>
              <a:t>26-07-2022</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86F12A84-8B85-4BDD-A6F5-7BE4EE395F45}" type="slidenum">
              <a:t>‹nr.›</a:t>
            </a:fld>
            <a:endParaRPr lang="da-DK"/>
          </a:p>
        </p:txBody>
      </p:sp>
    </p:spTree>
    <p:extLst>
      <p:ext uri="{BB962C8B-B14F-4D97-AF65-F5344CB8AC3E}">
        <p14:creationId xmlns:p14="http://schemas.microsoft.com/office/powerpoint/2010/main" val="5004998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tekst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da-DK"/>
              <a:t>Klik for at redigere i master</a:t>
            </a:r>
          </a:p>
        </p:txBody>
      </p:sp>
      <p:sp>
        <p:nvSpPr>
          <p:cNvPr id="4" name="Pladsholder til indhold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da-DK"/>
              <a:t>Klik for at redigere i master</a:t>
            </a:r>
          </a:p>
        </p:txBody>
      </p:sp>
      <p:sp>
        <p:nvSpPr>
          <p:cNvPr id="6" name="Pladsholder til indhold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txBox="1">
            <a:spLocks noGrp="1"/>
          </p:cNvSpPr>
          <p:nvPr>
            <p:ph type="dt" sz="half" idx="7"/>
          </p:nvPr>
        </p:nvSpPr>
        <p:spPr/>
        <p:txBody>
          <a:bodyPr/>
          <a:lstStyle>
            <a:lvl1pPr>
              <a:defRPr/>
            </a:lvl1pPr>
          </a:lstStyle>
          <a:p>
            <a:pPr lvl="0"/>
            <a:fld id="{F905A2D1-41B0-4302-A81F-519A31F66FE8}" type="datetime1">
              <a:rPr lang="da-DK"/>
              <a:pPr lvl="0"/>
              <a:t>26-07-2022</a:t>
            </a:fld>
            <a:endParaRPr lang="da-DK"/>
          </a:p>
        </p:txBody>
      </p:sp>
      <p:sp>
        <p:nvSpPr>
          <p:cNvPr id="8" name="Pladsholder til sidefod 7"/>
          <p:cNvSpPr txBox="1">
            <a:spLocks noGrp="1"/>
          </p:cNvSpPr>
          <p:nvPr>
            <p:ph type="ftr" sz="quarter" idx="9"/>
          </p:nvPr>
        </p:nvSpPr>
        <p:spPr/>
        <p:txBody>
          <a:bodyPr/>
          <a:lstStyle>
            <a:lvl1pPr>
              <a:defRPr/>
            </a:lvl1pPr>
          </a:lstStyle>
          <a:p>
            <a:pPr lvl="0"/>
            <a:endParaRPr lang="da-DK"/>
          </a:p>
        </p:txBody>
      </p:sp>
      <p:sp>
        <p:nvSpPr>
          <p:cNvPr id="9" name="Pladsholder til diasnummer 8"/>
          <p:cNvSpPr txBox="1">
            <a:spLocks noGrp="1"/>
          </p:cNvSpPr>
          <p:nvPr>
            <p:ph type="sldNum" sz="quarter" idx="8"/>
          </p:nvPr>
        </p:nvSpPr>
        <p:spPr/>
        <p:txBody>
          <a:bodyPr/>
          <a:lstStyle>
            <a:lvl1pPr>
              <a:defRPr/>
            </a:lvl1pPr>
          </a:lstStyle>
          <a:p>
            <a:pPr lvl="0"/>
            <a:fld id="{EF8B6EF7-67EB-4543-885A-C924F163EA42}" type="slidenum">
              <a:t>‹nr.›</a:t>
            </a:fld>
            <a:endParaRPr lang="da-DK"/>
          </a:p>
        </p:txBody>
      </p:sp>
    </p:spTree>
    <p:extLst>
      <p:ext uri="{BB962C8B-B14F-4D97-AF65-F5344CB8AC3E}">
        <p14:creationId xmlns:p14="http://schemas.microsoft.com/office/powerpoint/2010/main" val="9847541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dato 2"/>
          <p:cNvSpPr txBox="1">
            <a:spLocks noGrp="1"/>
          </p:cNvSpPr>
          <p:nvPr>
            <p:ph type="dt" sz="half" idx="7"/>
          </p:nvPr>
        </p:nvSpPr>
        <p:spPr/>
        <p:txBody>
          <a:bodyPr/>
          <a:lstStyle>
            <a:lvl1pPr>
              <a:defRPr/>
            </a:lvl1pPr>
          </a:lstStyle>
          <a:p>
            <a:pPr lvl="0"/>
            <a:fld id="{7026B87C-8F76-4A79-A627-794879B1DF58}" type="datetime1">
              <a:rPr lang="da-DK"/>
              <a:pPr lvl="0"/>
              <a:t>26-07-2022</a:t>
            </a:fld>
            <a:endParaRPr lang="da-DK"/>
          </a:p>
        </p:txBody>
      </p:sp>
      <p:sp>
        <p:nvSpPr>
          <p:cNvPr id="4" name="Pladsholder til sidefod 3"/>
          <p:cNvSpPr txBox="1">
            <a:spLocks noGrp="1"/>
          </p:cNvSpPr>
          <p:nvPr>
            <p:ph type="ftr" sz="quarter" idx="9"/>
          </p:nvPr>
        </p:nvSpPr>
        <p:spPr/>
        <p:txBody>
          <a:bodyPr/>
          <a:lstStyle>
            <a:lvl1pPr>
              <a:defRPr/>
            </a:lvl1pPr>
          </a:lstStyle>
          <a:p>
            <a:pPr lvl="0"/>
            <a:endParaRPr lang="da-DK"/>
          </a:p>
        </p:txBody>
      </p:sp>
      <p:sp>
        <p:nvSpPr>
          <p:cNvPr id="5" name="Pladsholder til diasnummer 4"/>
          <p:cNvSpPr txBox="1">
            <a:spLocks noGrp="1"/>
          </p:cNvSpPr>
          <p:nvPr>
            <p:ph type="sldNum" sz="quarter" idx="8"/>
          </p:nvPr>
        </p:nvSpPr>
        <p:spPr/>
        <p:txBody>
          <a:bodyPr/>
          <a:lstStyle>
            <a:lvl1pPr>
              <a:defRPr/>
            </a:lvl1pPr>
          </a:lstStyle>
          <a:p>
            <a:pPr lvl="0"/>
            <a:fld id="{57E370C0-5A93-43F0-A729-C87E9BDB7586}" type="slidenum">
              <a:t>‹nr.›</a:t>
            </a:fld>
            <a:endParaRPr lang="da-DK"/>
          </a:p>
        </p:txBody>
      </p:sp>
    </p:spTree>
    <p:extLst>
      <p:ext uri="{BB962C8B-B14F-4D97-AF65-F5344CB8AC3E}">
        <p14:creationId xmlns:p14="http://schemas.microsoft.com/office/powerpoint/2010/main" val="41012352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txBox="1">
            <a:spLocks noGrp="1"/>
          </p:cNvSpPr>
          <p:nvPr>
            <p:ph type="dt" sz="half" idx="7"/>
          </p:nvPr>
        </p:nvSpPr>
        <p:spPr/>
        <p:txBody>
          <a:bodyPr/>
          <a:lstStyle>
            <a:lvl1pPr>
              <a:defRPr/>
            </a:lvl1pPr>
          </a:lstStyle>
          <a:p>
            <a:pPr lvl="0"/>
            <a:fld id="{D83DD105-4D50-44BF-B15E-F24129097DC2}" type="datetime1">
              <a:rPr lang="da-DK"/>
              <a:pPr lvl="0"/>
              <a:t>26-07-2022</a:t>
            </a:fld>
            <a:endParaRPr lang="da-DK"/>
          </a:p>
        </p:txBody>
      </p:sp>
      <p:sp>
        <p:nvSpPr>
          <p:cNvPr id="3" name="Pladsholder til sidefod 2"/>
          <p:cNvSpPr txBox="1">
            <a:spLocks noGrp="1"/>
          </p:cNvSpPr>
          <p:nvPr>
            <p:ph type="ftr" sz="quarter" idx="9"/>
          </p:nvPr>
        </p:nvSpPr>
        <p:spPr/>
        <p:txBody>
          <a:bodyPr/>
          <a:lstStyle>
            <a:lvl1pPr>
              <a:defRPr/>
            </a:lvl1pPr>
          </a:lstStyle>
          <a:p>
            <a:pPr lvl="0"/>
            <a:endParaRPr lang="da-DK"/>
          </a:p>
        </p:txBody>
      </p:sp>
      <p:sp>
        <p:nvSpPr>
          <p:cNvPr id="4" name="Pladsholder til diasnummer 3"/>
          <p:cNvSpPr txBox="1">
            <a:spLocks noGrp="1"/>
          </p:cNvSpPr>
          <p:nvPr>
            <p:ph type="sldNum" sz="quarter" idx="8"/>
          </p:nvPr>
        </p:nvSpPr>
        <p:spPr/>
        <p:txBody>
          <a:bodyPr/>
          <a:lstStyle>
            <a:lvl1pPr>
              <a:defRPr/>
            </a:lvl1pPr>
          </a:lstStyle>
          <a:p>
            <a:pPr lvl="0"/>
            <a:fld id="{239392C3-2441-4148-87F5-E478FE8014B8}" type="slidenum">
              <a:t>‹nr.›</a:t>
            </a:fld>
            <a:endParaRPr lang="da-DK"/>
          </a:p>
        </p:txBody>
      </p:sp>
    </p:spTree>
    <p:extLst>
      <p:ext uri="{BB962C8B-B14F-4D97-AF65-F5344CB8AC3E}">
        <p14:creationId xmlns:p14="http://schemas.microsoft.com/office/powerpoint/2010/main" val="5362053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457200" y="273048"/>
            <a:ext cx="3008311" cy="1162046"/>
          </a:xfrm>
        </p:spPr>
        <p:txBody>
          <a:bodyPr anchor="b" anchorCtr="0"/>
          <a:lstStyle>
            <a:lvl1pPr algn="l">
              <a:defRPr sz="2000" b="1"/>
            </a:lvl1pPr>
          </a:lstStyle>
          <a:p>
            <a:pPr lvl="0"/>
            <a:r>
              <a:rPr lang="da-DK"/>
              <a:t>Klik for at redigere i master</a:t>
            </a:r>
          </a:p>
        </p:txBody>
      </p:sp>
      <p:sp>
        <p:nvSpPr>
          <p:cNvPr id="3" name="Pladsholder til indhold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F1876649-B3E1-45DA-8A73-BAB22EDAFABE}" type="datetime1">
              <a:rPr lang="da-DK"/>
              <a:pPr lvl="0"/>
              <a:t>26-07-2022</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6C9AFDB6-0AA4-4E7D-A38D-B96DDF1A4270}" type="slidenum">
              <a:t>‹nr.›</a:t>
            </a:fld>
            <a:endParaRPr lang="da-DK"/>
          </a:p>
        </p:txBody>
      </p:sp>
    </p:spTree>
    <p:extLst>
      <p:ext uri="{BB962C8B-B14F-4D97-AF65-F5344CB8AC3E}">
        <p14:creationId xmlns:p14="http://schemas.microsoft.com/office/powerpoint/2010/main" val="71098731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1792288" y="4800600"/>
            <a:ext cx="5486400" cy="566735"/>
          </a:xfrm>
        </p:spPr>
        <p:txBody>
          <a:bodyPr anchor="b" anchorCtr="0"/>
          <a:lstStyle>
            <a:lvl1pPr algn="l">
              <a:defRPr sz="2000" b="1"/>
            </a:lvl1pPr>
          </a:lstStyle>
          <a:p>
            <a:pPr lvl="0"/>
            <a:r>
              <a:rPr lang="da-DK"/>
              <a:t>Klik for at redigere i master</a:t>
            </a:r>
          </a:p>
        </p:txBody>
      </p:sp>
      <p:sp>
        <p:nvSpPr>
          <p:cNvPr id="3" name="Pladsholder til billede 2"/>
          <p:cNvSpPr txBox="1">
            <a:spLocks noGrp="1"/>
          </p:cNvSpPr>
          <p:nvPr>
            <p:ph type="pic" idx="1"/>
          </p:nvPr>
        </p:nvSpPr>
        <p:spPr>
          <a:xfrm>
            <a:off x="1792288" y="612776"/>
            <a:ext cx="5486400" cy="4114800"/>
          </a:xfrm>
        </p:spPr>
        <p:txBody>
          <a:bodyPr/>
          <a:lstStyle>
            <a:lvl1pPr marL="0" indent="0">
              <a:buNone/>
              <a:defRPr/>
            </a:lvl1pPr>
          </a:lstStyle>
          <a:p>
            <a:pPr lvl="0"/>
            <a:endParaRPr lang="da-DK"/>
          </a:p>
        </p:txBody>
      </p:sp>
      <p:sp>
        <p:nvSpPr>
          <p:cNvPr id="4" name="Pladsholder til tekst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D42D8E37-B71C-4A12-BD7D-EB909DCF0C02}" type="datetime1">
              <a:rPr lang="da-DK"/>
              <a:pPr lvl="0"/>
              <a:t>26-07-2022</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7B47F5D9-2EA9-4CFC-B51B-FE9470DAE1F2}" type="slidenum">
              <a:t>‹nr.›</a:t>
            </a:fld>
            <a:endParaRPr lang="da-DK"/>
          </a:p>
        </p:txBody>
      </p:sp>
    </p:spTree>
    <p:extLst>
      <p:ext uri="{BB962C8B-B14F-4D97-AF65-F5344CB8AC3E}">
        <p14:creationId xmlns:p14="http://schemas.microsoft.com/office/powerpoint/2010/main" val="38275607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8848AFF6-C253-4145-B70B-2E96CDD02D82}" type="datetime1">
              <a:rPr lang="da-DK"/>
              <a:pPr lvl="0"/>
              <a:t>26-07-2022</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E608DFA-99F9-4697-8619-FA5CE41481A5}" type="slidenum">
              <a:t>‹nr.›</a:t>
            </a:fld>
            <a:endParaRPr lang="da-DK"/>
          </a:p>
        </p:txBody>
      </p:sp>
    </p:spTree>
    <p:extLst>
      <p:ext uri="{BB962C8B-B14F-4D97-AF65-F5344CB8AC3E}">
        <p14:creationId xmlns:p14="http://schemas.microsoft.com/office/powerpoint/2010/main" val="11819590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txBox="1">
            <a:spLocks noGrp="1"/>
          </p:cNvSpPr>
          <p:nvPr>
            <p:ph type="title" orient="vert"/>
          </p:nvPr>
        </p:nvSpPr>
        <p:spPr>
          <a:xfrm>
            <a:off x="6629400" y="274640"/>
            <a:ext cx="2057400" cy="5851529"/>
          </a:xfrm>
        </p:spPr>
        <p:txBody>
          <a:bodyPr vert="eaVert"/>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A8D15E47-BF90-4F00-9E0A-12ADC7973227}" type="datetime1">
              <a:rPr lang="da-DK"/>
              <a:pPr lvl="0"/>
              <a:t>26-07-2022</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C0CCD44-D726-48B5-9645-ABCA31E4BB6B}" type="slidenum">
              <a:t>‹nr.›</a:t>
            </a:fld>
            <a:endParaRPr lang="da-DK"/>
          </a:p>
        </p:txBody>
      </p:sp>
    </p:spTree>
    <p:extLst>
      <p:ext uri="{BB962C8B-B14F-4D97-AF65-F5344CB8AC3E}">
        <p14:creationId xmlns:p14="http://schemas.microsoft.com/office/powerpoint/2010/main" val="68233376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26-07-2022</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30040896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2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0212"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164945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BEB831-FB98-62BC-77C3-080073C3466E}"/>
              </a:ext>
            </a:extLst>
          </p:cNvPr>
          <p:cNvSpPr>
            <a:spLocks noGrp="1"/>
          </p:cNvSpPr>
          <p:nvPr>
            <p:ph type="ctrTitle"/>
          </p:nvPr>
        </p:nvSpPr>
        <p:spPr>
          <a:xfrm>
            <a:off x="1143000" y="1122363"/>
            <a:ext cx="6858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2F1B37E5-69A0-F60E-073C-3680D78C152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A5FAFC7F-8A45-178B-D0B2-4018BD40BFA7}"/>
              </a:ext>
            </a:extLst>
          </p:cNvPr>
          <p:cNvSpPr>
            <a:spLocks noGrp="1"/>
          </p:cNvSpPr>
          <p:nvPr>
            <p:ph type="dt" sz="half" idx="10"/>
          </p:nvPr>
        </p:nvSpPr>
        <p:spPr/>
        <p:txBody>
          <a:bodyPr/>
          <a:lstStyle/>
          <a:p>
            <a:fld id="{A2EEB9F1-7BBC-49CC-96B2-CB3F590F16C0}" type="datetimeFigureOut">
              <a:rPr lang="da-DK" smtClean="0"/>
              <a:t>26-07-2022</a:t>
            </a:fld>
            <a:endParaRPr lang="da-DK"/>
          </a:p>
        </p:txBody>
      </p:sp>
      <p:sp>
        <p:nvSpPr>
          <p:cNvPr id="5" name="Pladsholder til sidefod 4">
            <a:extLst>
              <a:ext uri="{FF2B5EF4-FFF2-40B4-BE49-F238E27FC236}">
                <a16:creationId xmlns:a16="http://schemas.microsoft.com/office/drawing/2014/main" id="{78A4C90A-7800-C355-249D-479DA73A24D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7DA23EA-401B-D95B-2232-72B308C44377}"/>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233911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D8CC76-F76F-ABD8-FF85-0CADB625628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23C5A89B-417B-092D-6405-EF1ED7BBBD8B}"/>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0717331-6715-DCD5-9C8D-C83CB9BBEF87}"/>
              </a:ext>
            </a:extLst>
          </p:cNvPr>
          <p:cNvSpPr>
            <a:spLocks noGrp="1"/>
          </p:cNvSpPr>
          <p:nvPr>
            <p:ph type="dt" sz="half" idx="10"/>
          </p:nvPr>
        </p:nvSpPr>
        <p:spPr/>
        <p:txBody>
          <a:bodyPr/>
          <a:lstStyle/>
          <a:p>
            <a:fld id="{A2EEB9F1-7BBC-49CC-96B2-CB3F590F16C0}" type="datetimeFigureOut">
              <a:rPr lang="da-DK" smtClean="0"/>
              <a:t>26-07-2022</a:t>
            </a:fld>
            <a:endParaRPr lang="da-DK"/>
          </a:p>
        </p:txBody>
      </p:sp>
      <p:sp>
        <p:nvSpPr>
          <p:cNvPr id="5" name="Pladsholder til sidefod 4">
            <a:extLst>
              <a:ext uri="{FF2B5EF4-FFF2-40B4-BE49-F238E27FC236}">
                <a16:creationId xmlns:a16="http://schemas.microsoft.com/office/drawing/2014/main" id="{9951A385-4F7F-246D-8693-1C3519EB0ED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181E63A-8B2C-872C-FA5F-5FD7C43BF099}"/>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1935226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D9FF29-F489-D08D-A32A-E165C90A52E8}"/>
              </a:ext>
            </a:extLst>
          </p:cNvPr>
          <p:cNvSpPr>
            <a:spLocks noGrp="1"/>
          </p:cNvSpPr>
          <p:nvPr>
            <p:ph type="title"/>
          </p:nvPr>
        </p:nvSpPr>
        <p:spPr>
          <a:xfrm>
            <a:off x="623888" y="1709738"/>
            <a:ext cx="78867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1F6A92B9-BC45-71B7-90B5-AE16D17BE50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986AFA97-5E59-0A7E-B92F-87B9E4430C4E}"/>
              </a:ext>
            </a:extLst>
          </p:cNvPr>
          <p:cNvSpPr>
            <a:spLocks noGrp="1"/>
          </p:cNvSpPr>
          <p:nvPr>
            <p:ph type="dt" sz="half" idx="10"/>
          </p:nvPr>
        </p:nvSpPr>
        <p:spPr/>
        <p:txBody>
          <a:bodyPr/>
          <a:lstStyle/>
          <a:p>
            <a:fld id="{A2EEB9F1-7BBC-49CC-96B2-CB3F590F16C0}" type="datetimeFigureOut">
              <a:rPr lang="da-DK" smtClean="0"/>
              <a:t>26-07-2022</a:t>
            </a:fld>
            <a:endParaRPr lang="da-DK"/>
          </a:p>
        </p:txBody>
      </p:sp>
      <p:sp>
        <p:nvSpPr>
          <p:cNvPr id="5" name="Pladsholder til sidefod 4">
            <a:extLst>
              <a:ext uri="{FF2B5EF4-FFF2-40B4-BE49-F238E27FC236}">
                <a16:creationId xmlns:a16="http://schemas.microsoft.com/office/drawing/2014/main" id="{D02BD506-A7F5-2BE0-BFF1-724F155246F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5FA2327-0DC8-704B-658E-49E9CCE3DF2A}"/>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2066665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8CC8F8-812C-D2AB-4CED-9FA3DFA3DEB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412E265-033B-DCC3-1853-E6B2E197195E}"/>
              </a:ext>
            </a:extLst>
          </p:cNvPr>
          <p:cNvSpPr>
            <a:spLocks noGrp="1"/>
          </p:cNvSpPr>
          <p:nvPr>
            <p:ph sz="half" idx="1"/>
          </p:nvPr>
        </p:nvSpPr>
        <p:spPr>
          <a:xfrm>
            <a:off x="628650" y="1825625"/>
            <a:ext cx="386715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F15D0D3D-2DE5-9142-C495-7F87F6FD2DB9}"/>
              </a:ext>
            </a:extLst>
          </p:cNvPr>
          <p:cNvSpPr>
            <a:spLocks noGrp="1"/>
          </p:cNvSpPr>
          <p:nvPr>
            <p:ph sz="half" idx="2"/>
          </p:nvPr>
        </p:nvSpPr>
        <p:spPr>
          <a:xfrm>
            <a:off x="4648200" y="1825625"/>
            <a:ext cx="386715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2114CEA4-0FA9-543C-7D3A-860500EC1359}"/>
              </a:ext>
            </a:extLst>
          </p:cNvPr>
          <p:cNvSpPr>
            <a:spLocks noGrp="1"/>
          </p:cNvSpPr>
          <p:nvPr>
            <p:ph type="dt" sz="half" idx="10"/>
          </p:nvPr>
        </p:nvSpPr>
        <p:spPr/>
        <p:txBody>
          <a:bodyPr/>
          <a:lstStyle/>
          <a:p>
            <a:fld id="{A2EEB9F1-7BBC-49CC-96B2-CB3F590F16C0}" type="datetimeFigureOut">
              <a:rPr lang="da-DK" smtClean="0"/>
              <a:t>26-07-2022</a:t>
            </a:fld>
            <a:endParaRPr lang="da-DK"/>
          </a:p>
        </p:txBody>
      </p:sp>
      <p:sp>
        <p:nvSpPr>
          <p:cNvPr id="6" name="Pladsholder til sidefod 5">
            <a:extLst>
              <a:ext uri="{FF2B5EF4-FFF2-40B4-BE49-F238E27FC236}">
                <a16:creationId xmlns:a16="http://schemas.microsoft.com/office/drawing/2014/main" id="{A325B82B-B2F4-F5EF-EE2F-C7A8615A7B85}"/>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FC4DCD04-D746-5898-88D6-C94AD66F23B3}"/>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283269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8D6427-01A9-B1D0-9050-6C397C9558D1}"/>
              </a:ext>
            </a:extLst>
          </p:cNvPr>
          <p:cNvSpPr>
            <a:spLocks noGrp="1"/>
          </p:cNvSpPr>
          <p:nvPr>
            <p:ph type="title"/>
          </p:nvPr>
        </p:nvSpPr>
        <p:spPr>
          <a:xfrm>
            <a:off x="630238" y="365125"/>
            <a:ext cx="78867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521E24E8-1101-2E3D-C21A-A43A0CB4B76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2AF45898-0560-3BEF-0D8F-6FFECC0F4126}"/>
              </a:ext>
            </a:extLst>
          </p:cNvPr>
          <p:cNvSpPr>
            <a:spLocks noGrp="1"/>
          </p:cNvSpPr>
          <p:nvPr>
            <p:ph sz="half" idx="2"/>
          </p:nvPr>
        </p:nvSpPr>
        <p:spPr>
          <a:xfrm>
            <a:off x="630238" y="2505075"/>
            <a:ext cx="386873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F76F4BFC-8E56-B71C-3B7B-F7188D13A64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A1B16C43-9B78-2DF6-2756-0F6D3F4EE29E}"/>
              </a:ext>
            </a:extLst>
          </p:cNvPr>
          <p:cNvSpPr>
            <a:spLocks noGrp="1"/>
          </p:cNvSpPr>
          <p:nvPr>
            <p:ph sz="quarter" idx="4"/>
          </p:nvPr>
        </p:nvSpPr>
        <p:spPr>
          <a:xfrm>
            <a:off x="4629150" y="2505075"/>
            <a:ext cx="38877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6E1011AF-822F-AF52-B8C9-33094BFB1901}"/>
              </a:ext>
            </a:extLst>
          </p:cNvPr>
          <p:cNvSpPr>
            <a:spLocks noGrp="1"/>
          </p:cNvSpPr>
          <p:nvPr>
            <p:ph type="dt" sz="half" idx="10"/>
          </p:nvPr>
        </p:nvSpPr>
        <p:spPr/>
        <p:txBody>
          <a:bodyPr/>
          <a:lstStyle/>
          <a:p>
            <a:fld id="{A2EEB9F1-7BBC-49CC-96B2-CB3F590F16C0}" type="datetimeFigureOut">
              <a:rPr lang="da-DK" smtClean="0"/>
              <a:t>26-07-2022</a:t>
            </a:fld>
            <a:endParaRPr lang="da-DK"/>
          </a:p>
        </p:txBody>
      </p:sp>
      <p:sp>
        <p:nvSpPr>
          <p:cNvPr id="8" name="Pladsholder til sidefod 7">
            <a:extLst>
              <a:ext uri="{FF2B5EF4-FFF2-40B4-BE49-F238E27FC236}">
                <a16:creationId xmlns:a16="http://schemas.microsoft.com/office/drawing/2014/main" id="{FA671A43-AAC0-234B-9F18-FFDC2EED9985}"/>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4EC4FC47-678B-D11A-A0AD-272B289D3C81}"/>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955917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D6E8FF-B2BA-E992-72F1-BBE135FA05F5}"/>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17180AFD-0596-064D-48A6-DF471B2549BF}"/>
              </a:ext>
            </a:extLst>
          </p:cNvPr>
          <p:cNvSpPr>
            <a:spLocks noGrp="1"/>
          </p:cNvSpPr>
          <p:nvPr>
            <p:ph type="dt" sz="half" idx="10"/>
          </p:nvPr>
        </p:nvSpPr>
        <p:spPr/>
        <p:txBody>
          <a:bodyPr/>
          <a:lstStyle/>
          <a:p>
            <a:fld id="{A2EEB9F1-7BBC-49CC-96B2-CB3F590F16C0}" type="datetimeFigureOut">
              <a:rPr lang="da-DK" smtClean="0"/>
              <a:t>26-07-2022</a:t>
            </a:fld>
            <a:endParaRPr lang="da-DK"/>
          </a:p>
        </p:txBody>
      </p:sp>
      <p:sp>
        <p:nvSpPr>
          <p:cNvPr id="4" name="Pladsholder til sidefod 3">
            <a:extLst>
              <a:ext uri="{FF2B5EF4-FFF2-40B4-BE49-F238E27FC236}">
                <a16:creationId xmlns:a16="http://schemas.microsoft.com/office/drawing/2014/main" id="{A545862D-7312-ECEE-56E0-F3545BFB2795}"/>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BD6A4C58-B34B-16EB-A58F-91C01D46E5A8}"/>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13630525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4.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5.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heme" Target="../theme/theme4.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Billede 9">
            <a:extLst>
              <a:ext uri="{FF2B5EF4-FFF2-40B4-BE49-F238E27FC236}">
                <a16:creationId xmlns:a16="http://schemas.microsoft.com/office/drawing/2014/main" id="{9892B763-2AED-1D3C-F256-C1472C15884F}"/>
              </a:ext>
            </a:extLst>
          </p:cNvPr>
          <p:cNvPicPr>
            <a:picLocks noChangeAspect="1"/>
          </p:cNvPicPr>
          <p:nvPr userDrawn="1"/>
        </p:nvPicPr>
        <p:blipFill>
          <a:blip r:embed="rId5"/>
          <a:stretch>
            <a:fillRect/>
          </a:stretch>
        </p:blipFill>
        <p:spPr>
          <a:xfrm>
            <a:off x="-7806" y="6353157"/>
            <a:ext cx="4728711" cy="504863"/>
          </a:xfrm>
          <a:prstGeom prst="rect">
            <a:avLst/>
          </a:prstGeom>
        </p:spPr>
      </p:pic>
      <p:pic>
        <p:nvPicPr>
          <p:cNvPr id="5" name="Billede 4">
            <a:extLst>
              <a:ext uri="{FF2B5EF4-FFF2-40B4-BE49-F238E27FC236}">
                <a16:creationId xmlns:a16="http://schemas.microsoft.com/office/drawing/2014/main" id="{8975896A-F329-4FBD-4A29-4FD9CE4B03C9}"/>
              </a:ext>
            </a:extLst>
          </p:cNvPr>
          <p:cNvPicPr>
            <a:picLocks noChangeAspect="1"/>
          </p:cNvPicPr>
          <p:nvPr userDrawn="1"/>
        </p:nvPicPr>
        <p:blipFill>
          <a:blip r:embed="rId6"/>
          <a:stretch>
            <a:fillRect/>
          </a:stretch>
        </p:blipFill>
        <p:spPr>
          <a:xfrm>
            <a:off x="1065324" y="6353157"/>
            <a:ext cx="8078676" cy="504844"/>
          </a:xfrm>
          <a:prstGeom prst="rect">
            <a:avLst/>
          </a:prstGeom>
        </p:spPr>
      </p:pic>
      <p:sp>
        <p:nvSpPr>
          <p:cNvPr id="2" name="Pladsholder til titel 1">
            <a:extLst>
              <a:ext uri="{FF2B5EF4-FFF2-40B4-BE49-F238E27FC236}">
                <a16:creationId xmlns:a16="http://schemas.microsoft.com/office/drawing/2014/main" id="{65B523A9-28CC-1B5A-E701-95FDD0E53343}"/>
              </a:ext>
            </a:extLst>
          </p:cNvPr>
          <p:cNvSpPr>
            <a:spLocks noGrp="1"/>
          </p:cNvSpPr>
          <p:nvPr>
            <p:ph type="title"/>
          </p:nvPr>
        </p:nvSpPr>
        <p:spPr>
          <a:xfrm>
            <a:off x="899592" y="365125"/>
            <a:ext cx="7615758" cy="1325563"/>
          </a:xfrm>
          <a:prstGeom prst="rect">
            <a:avLst/>
          </a:prstGeom>
        </p:spPr>
        <p:txBody>
          <a:bodyPr vert="horz" lIns="91440" tIns="45720" rIns="91440" bIns="45720" rtlCol="0" anchor="ctr">
            <a:normAutofit/>
          </a:bodyPr>
          <a:lstStyle/>
          <a:p>
            <a:r>
              <a:rPr lang="da-DK" dirty="0"/>
              <a:t>Klik for at redigere titeltypografien i masteren</a:t>
            </a:r>
          </a:p>
        </p:txBody>
      </p:sp>
      <p:sp>
        <p:nvSpPr>
          <p:cNvPr id="3" name="Pladsholder til tekst 2">
            <a:extLst>
              <a:ext uri="{FF2B5EF4-FFF2-40B4-BE49-F238E27FC236}">
                <a16:creationId xmlns:a16="http://schemas.microsoft.com/office/drawing/2014/main" id="{30DAD81D-E8AB-528A-1B5A-16CE63F1538A}"/>
              </a:ext>
            </a:extLst>
          </p:cNvPr>
          <p:cNvSpPr>
            <a:spLocks noGrp="1"/>
          </p:cNvSpPr>
          <p:nvPr>
            <p:ph type="body" idx="1"/>
          </p:nvPr>
        </p:nvSpPr>
        <p:spPr>
          <a:xfrm>
            <a:off x="899592" y="1825625"/>
            <a:ext cx="7615758" cy="4351338"/>
          </a:xfrm>
          <a:prstGeom prst="rect">
            <a:avLst/>
          </a:prstGeom>
        </p:spPr>
        <p:txBody>
          <a:bodyPr vert="horz" lIns="91440" tIns="45720" rIns="91440" bIns="45720" rtlCol="0">
            <a:normAutofit/>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Tekstfelt 8">
            <a:extLst>
              <a:ext uri="{FF2B5EF4-FFF2-40B4-BE49-F238E27FC236}">
                <a16:creationId xmlns:a16="http://schemas.microsoft.com/office/drawing/2014/main" id="{E7786579-5EBF-1942-BF8F-F13EA95ECA51}"/>
              </a:ext>
            </a:extLst>
          </p:cNvPr>
          <p:cNvSpPr txBox="1"/>
          <p:nvPr userDrawn="1"/>
        </p:nvSpPr>
        <p:spPr>
          <a:xfrm>
            <a:off x="602035" y="6453336"/>
            <a:ext cx="5423762" cy="338554"/>
          </a:xfrm>
          <a:prstGeom prst="rect">
            <a:avLst/>
          </a:prstGeom>
          <a:noFill/>
        </p:spPr>
        <p:txBody>
          <a:bodyPr wrap="square" rtlCol="0">
            <a:spAutoFit/>
          </a:bodyPr>
          <a:lstStyle/>
          <a:p>
            <a:r>
              <a:rPr lang="da-DK" sz="1600" b="0" dirty="0">
                <a:solidFill>
                  <a:schemeClr val="bg1"/>
                </a:solidFill>
                <a:latin typeface="Verdana" panose="020B0604030504040204" pitchFamily="34" charset="0"/>
                <a:ea typeface="Verdana" panose="020B0604030504040204" pitchFamily="34" charset="0"/>
              </a:rPr>
              <a:t>ERHVERVSRET finans 3. udgave</a:t>
            </a:r>
          </a:p>
        </p:txBody>
      </p:sp>
      <p:pic>
        <p:nvPicPr>
          <p:cNvPr id="12" name="Billede 11">
            <a:extLst>
              <a:ext uri="{FF2B5EF4-FFF2-40B4-BE49-F238E27FC236}">
                <a16:creationId xmlns:a16="http://schemas.microsoft.com/office/drawing/2014/main" id="{74FEECF0-A98F-0956-0DAA-0707C31A5D69}"/>
              </a:ext>
            </a:extLst>
          </p:cNvPr>
          <p:cNvPicPr>
            <a:picLocks noChangeAspect="1"/>
          </p:cNvPicPr>
          <p:nvPr userDrawn="1"/>
        </p:nvPicPr>
        <p:blipFill>
          <a:blip r:embed="rId5"/>
          <a:stretch>
            <a:fillRect/>
          </a:stretch>
        </p:blipFill>
        <p:spPr>
          <a:xfrm rot="5400000">
            <a:off x="-3016277" y="2996768"/>
            <a:ext cx="6722933" cy="704870"/>
          </a:xfrm>
          <a:prstGeom prst="rect">
            <a:avLst/>
          </a:prstGeom>
        </p:spPr>
      </p:pic>
      <p:pic>
        <p:nvPicPr>
          <p:cNvPr id="22" name="Billede 21">
            <a:extLst>
              <a:ext uri="{FF2B5EF4-FFF2-40B4-BE49-F238E27FC236}">
                <a16:creationId xmlns:a16="http://schemas.microsoft.com/office/drawing/2014/main" id="{A34DB368-9FF2-19D8-4C5F-0E0AD61C71B3}"/>
              </a:ext>
            </a:extLst>
          </p:cNvPr>
          <p:cNvPicPr>
            <a:picLocks noChangeAspect="1"/>
          </p:cNvPicPr>
          <p:nvPr userDrawn="1"/>
        </p:nvPicPr>
        <p:blipFill>
          <a:blip r:embed="rId7"/>
          <a:stretch>
            <a:fillRect/>
          </a:stretch>
        </p:blipFill>
        <p:spPr>
          <a:xfrm>
            <a:off x="-5079" y="1656234"/>
            <a:ext cx="702846" cy="3520745"/>
          </a:xfrm>
          <a:prstGeom prst="rect">
            <a:avLst/>
          </a:prstGeom>
        </p:spPr>
      </p:pic>
    </p:spTree>
    <p:extLst>
      <p:ext uri="{BB962C8B-B14F-4D97-AF65-F5344CB8AC3E}">
        <p14:creationId xmlns:p14="http://schemas.microsoft.com/office/powerpoint/2010/main" val="3849302572"/>
      </p:ext>
    </p:extLst>
  </p:cSld>
  <p:clrMap bg1="lt1" tx1="dk1" bg2="lt2" tx2="dk2" accent1="accent1" accent2="accent2" accent3="accent3" accent4="accent4" accent5="accent5" accent6="accent6" hlink="hlink" folHlink="folHlink"/>
  <p:sldLayoutIdLst>
    <p:sldLayoutId id="2147484042" r:id="rId1"/>
    <p:sldLayoutId id="2147484043" r:id="rId2"/>
    <p:sldLayoutId id="2147484044" r:id="rId3"/>
  </p:sldLayoutIdLst>
  <p:txStyles>
    <p:titleStyle>
      <a:lvl1pPr algn="l" defTabSz="914400" rtl="0" eaLnBrk="1" latinLnBrk="0" hangingPunct="1">
        <a:lnSpc>
          <a:spcPct val="90000"/>
        </a:lnSpc>
        <a:spcBef>
          <a:spcPct val="0"/>
        </a:spcBef>
        <a:buNone/>
        <a:defRPr sz="3600" b="1"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824FE591-46FE-0323-0466-20EDA2615D3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da-DK" dirty="0"/>
              <a:t>Klik for at redigere titeltypografien i masteren</a:t>
            </a:r>
          </a:p>
        </p:txBody>
      </p:sp>
      <p:sp>
        <p:nvSpPr>
          <p:cNvPr id="3" name="Pladsholder til tekst 2">
            <a:extLst>
              <a:ext uri="{FF2B5EF4-FFF2-40B4-BE49-F238E27FC236}">
                <a16:creationId xmlns:a16="http://schemas.microsoft.com/office/drawing/2014/main" id="{991C6742-F64F-8FE8-2BAF-017FF04DD74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a:extLst>
              <a:ext uri="{FF2B5EF4-FFF2-40B4-BE49-F238E27FC236}">
                <a16:creationId xmlns:a16="http://schemas.microsoft.com/office/drawing/2014/main" id="{95F45558-EA6D-EB77-24B8-F2BB686CFE0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EB9F1-7BBC-49CC-96B2-CB3F590F16C0}" type="datetimeFigureOut">
              <a:rPr lang="da-DK" smtClean="0"/>
              <a:t>26-07-2022</a:t>
            </a:fld>
            <a:endParaRPr lang="da-DK"/>
          </a:p>
        </p:txBody>
      </p:sp>
      <p:sp>
        <p:nvSpPr>
          <p:cNvPr id="5" name="Pladsholder til sidefod 4">
            <a:extLst>
              <a:ext uri="{FF2B5EF4-FFF2-40B4-BE49-F238E27FC236}">
                <a16:creationId xmlns:a16="http://schemas.microsoft.com/office/drawing/2014/main" id="{A8C84DE8-6C0D-B1AF-D17A-61446995B46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24126EA9-A7B0-5856-9B94-FE70BF16251B}"/>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31121E-A197-4B00-A155-6C70629EC44A}" type="slidenum">
              <a:rPr lang="da-DK" smtClean="0"/>
              <a:t>‹nr.›</a:t>
            </a:fld>
            <a:endParaRPr lang="da-DK"/>
          </a:p>
        </p:txBody>
      </p:sp>
    </p:spTree>
    <p:extLst>
      <p:ext uri="{BB962C8B-B14F-4D97-AF65-F5344CB8AC3E}">
        <p14:creationId xmlns:p14="http://schemas.microsoft.com/office/powerpoint/2010/main" val="3071145166"/>
      </p:ext>
    </p:extLst>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l" defTabSz="914400" rtl="0" eaLnBrk="1" latinLnBrk="0" hangingPunct="1">
        <a:lnSpc>
          <a:spcPct val="90000"/>
        </a:lnSpc>
        <a:spcBef>
          <a:spcPct val="0"/>
        </a:spcBef>
        <a:buNone/>
        <a:defRPr sz="36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br>
              <a:rPr lang="da-DK"/>
            </a:br>
            <a:br>
              <a:rPr lang="da-DK"/>
            </a:br>
            <a:r>
              <a:rPr lang="da-DK"/>
              <a:t>Klik for at redigere titeltypografi i masteren</a:t>
            </a:r>
          </a:p>
        </p:txBody>
      </p:sp>
      <p:sp>
        <p:nvSpPr>
          <p:cNvPr id="1027" name="Rectangle 3"/>
          <p:cNvSpPr>
            <a:spLocks noGrp="1" noChangeArrowheads="1"/>
          </p:cNvSpPr>
          <p:nvPr>
            <p:ph type="body" idx="1"/>
          </p:nvPr>
        </p:nvSpPr>
        <p:spPr bwMode="auto">
          <a:xfrm>
            <a:off x="457200" y="1916113"/>
            <a:ext cx="8229600" cy="421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pic>
        <p:nvPicPr>
          <p:cNvPr id="1028" name="Picture 8" descr="logo"/>
          <p:cNvPicPr>
            <a:picLocks noChangeAspect="1" noChangeArrowheads="1"/>
          </p:cNvPicPr>
          <p:nvPr/>
        </p:nvPicPr>
        <p:blipFill>
          <a:blip r:embed="rId14" cstate="print"/>
          <a:srcRect/>
          <a:stretch>
            <a:fillRect/>
          </a:stretch>
        </p:blipFill>
        <p:spPr bwMode="auto">
          <a:xfrm>
            <a:off x="6443663" y="5805488"/>
            <a:ext cx="2236787" cy="9699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Lst>
  <p:transition spd="med"/>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Arial" charset="0"/>
        </a:defRPr>
      </a:lvl2pPr>
      <a:lvl3pPr algn="l" rtl="0" eaLnBrk="0" fontAlgn="base" hangingPunct="0">
        <a:spcBef>
          <a:spcPct val="0"/>
        </a:spcBef>
        <a:spcAft>
          <a:spcPct val="0"/>
        </a:spcAft>
        <a:defRPr sz="2400">
          <a:solidFill>
            <a:schemeClr val="tx1"/>
          </a:solidFill>
          <a:latin typeface="Arial" charset="0"/>
        </a:defRPr>
      </a:lvl3pPr>
      <a:lvl4pPr algn="l" rtl="0" eaLnBrk="0" fontAlgn="base" hangingPunct="0">
        <a:spcBef>
          <a:spcPct val="0"/>
        </a:spcBef>
        <a:spcAft>
          <a:spcPct val="0"/>
        </a:spcAft>
        <a:defRPr sz="2400">
          <a:solidFill>
            <a:schemeClr val="tx1"/>
          </a:solidFill>
          <a:latin typeface="Arial" charset="0"/>
        </a:defRPr>
      </a:lvl4pPr>
      <a:lvl5pPr algn="l" rtl="0" eaLnBrk="0" fontAlgn="base" hangingPunct="0">
        <a:spcBef>
          <a:spcPct val="0"/>
        </a:spcBef>
        <a:spcAft>
          <a:spcPct val="0"/>
        </a:spcAft>
        <a:defRPr sz="2400">
          <a:solidFill>
            <a:schemeClr val="tx1"/>
          </a:solidFill>
          <a:latin typeface="Arial" charset="0"/>
        </a:defRPr>
      </a:lvl5pPr>
      <a:lvl6pPr marL="457200" algn="l" rtl="0" fontAlgn="base">
        <a:spcBef>
          <a:spcPct val="0"/>
        </a:spcBef>
        <a:spcAft>
          <a:spcPct val="0"/>
        </a:spcAft>
        <a:defRPr sz="2400">
          <a:solidFill>
            <a:schemeClr val="tx1"/>
          </a:solidFill>
          <a:latin typeface="Arial" charset="0"/>
        </a:defRPr>
      </a:lvl6pPr>
      <a:lvl7pPr marL="914400" algn="l" rtl="0" fontAlgn="base">
        <a:spcBef>
          <a:spcPct val="0"/>
        </a:spcBef>
        <a:spcAft>
          <a:spcPct val="0"/>
        </a:spcAft>
        <a:defRPr sz="2400">
          <a:solidFill>
            <a:schemeClr val="tx1"/>
          </a:solidFill>
          <a:latin typeface="Arial" charset="0"/>
        </a:defRPr>
      </a:lvl7pPr>
      <a:lvl8pPr marL="1371600" algn="l" rtl="0" fontAlgn="base">
        <a:spcBef>
          <a:spcPct val="0"/>
        </a:spcBef>
        <a:spcAft>
          <a:spcPct val="0"/>
        </a:spcAft>
        <a:defRPr sz="2400">
          <a:solidFill>
            <a:schemeClr val="tx1"/>
          </a:solidFill>
          <a:latin typeface="Arial" charset="0"/>
        </a:defRPr>
      </a:lvl8pPr>
      <a:lvl9pPr marL="1828800" algn="l" rtl="0" fontAlgn="base">
        <a:spcBef>
          <a:spcPct val="0"/>
        </a:spcBef>
        <a:spcAft>
          <a:spcPct val="0"/>
        </a:spcAft>
        <a:defRPr sz="2400">
          <a:solidFill>
            <a:schemeClr val="tx1"/>
          </a:solidFill>
          <a:latin typeface="Arial"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000">
          <a:solidFill>
            <a:schemeClr val="tx1"/>
          </a:solidFill>
          <a:latin typeface="+mn-lt"/>
        </a:defRPr>
      </a:lvl5pPr>
      <a:lvl6pPr marL="2514600" indent="-228600" algn="l" rtl="0" fontAlgn="base">
        <a:spcBef>
          <a:spcPct val="20000"/>
        </a:spcBef>
        <a:spcAft>
          <a:spcPct val="0"/>
        </a:spcAft>
        <a:buChar char="»"/>
        <a:defRPr sz="1000">
          <a:solidFill>
            <a:schemeClr val="tx1"/>
          </a:solidFill>
          <a:latin typeface="+mn-lt"/>
        </a:defRPr>
      </a:lvl6pPr>
      <a:lvl7pPr marL="2971800" indent="-228600" algn="l" rtl="0" fontAlgn="base">
        <a:spcBef>
          <a:spcPct val="20000"/>
        </a:spcBef>
        <a:spcAft>
          <a:spcPct val="0"/>
        </a:spcAft>
        <a:buChar char="»"/>
        <a:defRPr sz="1000">
          <a:solidFill>
            <a:schemeClr val="tx1"/>
          </a:solidFill>
          <a:latin typeface="+mn-lt"/>
        </a:defRPr>
      </a:lvl7pPr>
      <a:lvl8pPr marL="3429000" indent="-228600" algn="l" rtl="0" fontAlgn="base">
        <a:spcBef>
          <a:spcPct val="20000"/>
        </a:spcBef>
        <a:spcAft>
          <a:spcPct val="0"/>
        </a:spcAft>
        <a:buChar char="»"/>
        <a:defRPr sz="1000">
          <a:solidFill>
            <a:schemeClr val="tx1"/>
          </a:solidFill>
          <a:latin typeface="+mn-lt"/>
        </a:defRPr>
      </a:lvl8pPr>
      <a:lvl9pPr marL="3886200" indent="-228600" algn="l" rtl="0" fontAlgn="base">
        <a:spcBef>
          <a:spcPct val="20000"/>
        </a:spcBef>
        <a:spcAft>
          <a:spcPct val="0"/>
        </a:spcAft>
        <a:buChar char="»"/>
        <a:defRPr sz="1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dsholder til titel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da-DK"/>
              <a:t>Klik for at redigere i master</a:t>
            </a:r>
          </a:p>
        </p:txBody>
      </p:sp>
      <p:sp>
        <p:nvSpPr>
          <p:cNvPr id="3" name="Pladsholder til tekst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688F5060-4957-4FB3-86C9-073F4211456B}" type="datetime1">
              <a:rPr lang="da-DK"/>
              <a:pPr lvl="0"/>
              <a:t>26-07-2022</a:t>
            </a:fld>
            <a:endParaRPr lang="da-DK"/>
          </a:p>
        </p:txBody>
      </p:sp>
      <p:sp>
        <p:nvSpPr>
          <p:cNvPr id="5" name="Pladsholder til sidefod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endParaRPr lang="da-DK"/>
          </a:p>
        </p:txBody>
      </p:sp>
      <p:sp>
        <p:nvSpPr>
          <p:cNvPr id="6" name="Pladsholder til diasnumm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D62C53A0-36E9-4BC8-974B-FBB5C699C68F}" type="slidenum">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74" r:id="rId14"/>
  </p:sldLayoutIdLst>
  <p:txStyles>
    <p:title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da-DK"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da-DK"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da-DK"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3465558" y="2798058"/>
            <a:ext cx="2212884"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Kapitel 6</a:t>
            </a:r>
          </a:p>
          <a:p>
            <a:pPr algn="ctr"/>
            <a:r>
              <a:rPr lang="da-DK" sz="3600" b="1" dirty="0">
                <a:solidFill>
                  <a:schemeClr val="tx2"/>
                </a:solidFill>
                <a:latin typeface="+mj-lt"/>
                <a:cs typeface="Arial" pitchFamily="34" charset="0"/>
              </a:rPr>
              <a:t>Køb</a:t>
            </a:r>
            <a:endParaRPr lang="da-DK" sz="3600" dirty="0">
              <a:solidFill>
                <a:schemeClr val="tx2"/>
              </a:solidFill>
              <a:latin typeface="+mj-lt"/>
            </a:endParaRPr>
          </a:p>
        </p:txBody>
      </p:sp>
      <p:sp>
        <p:nvSpPr>
          <p:cNvPr id="2" name="Tekstfelt 1"/>
          <p:cNvSpPr txBox="1"/>
          <p:nvPr/>
        </p:nvSpPr>
        <p:spPr>
          <a:xfrm>
            <a:off x="1512030" y="6546187"/>
            <a:ext cx="184666" cy="369332"/>
          </a:xfrm>
          <a:prstGeom prst="rect">
            <a:avLst/>
          </a:prstGeom>
          <a:noFill/>
        </p:spPr>
        <p:txBody>
          <a:bodyPr wrap="none" rtlCol="0">
            <a:spAutoFit/>
          </a:bodyPr>
          <a:lstStyle/>
          <a:p>
            <a:endParaRPr lang="da-DK" dirty="0"/>
          </a:p>
        </p:txBody>
      </p:sp>
      <p:sp>
        <p:nvSpPr>
          <p:cNvPr id="3" name="Tekstfelt 2"/>
          <p:cNvSpPr txBox="1"/>
          <p:nvPr/>
        </p:nvSpPr>
        <p:spPr>
          <a:xfrm>
            <a:off x="967699" y="6576423"/>
            <a:ext cx="184666" cy="369332"/>
          </a:xfrm>
          <a:prstGeom prst="rect">
            <a:avLst/>
          </a:prstGeom>
          <a:noFill/>
        </p:spPr>
        <p:txBody>
          <a:bodyPr wrap="none" rtlCol="0">
            <a:spAutoFit/>
          </a:bodyPr>
          <a:lstStyle/>
          <a:p>
            <a:endParaRPr lang="da-DK" dirty="0"/>
          </a:p>
        </p:txBody>
      </p:sp>
    </p:spTree>
    <p:extLst>
      <p:ext uri="{BB962C8B-B14F-4D97-AF65-F5344CB8AC3E}">
        <p14:creationId xmlns:p14="http://schemas.microsoft.com/office/powerpoint/2010/main" val="1775928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1259632" y="1556792"/>
            <a:ext cx="7776864" cy="2554545"/>
          </a:xfrm>
          <a:prstGeom prst="rect">
            <a:avLst/>
          </a:prstGeom>
          <a:noFill/>
        </p:spPr>
        <p:txBody>
          <a:bodyPr wrap="square" rtlCol="0">
            <a:spAutoFit/>
          </a:bodyPr>
          <a:lstStyle/>
          <a:p>
            <a:pPr lvl="0"/>
            <a:r>
              <a:rPr lang="da-DK" sz="2000" b="0" dirty="0"/>
              <a:t>Samtidighedsgrundsætningen: Sælgeren har ikke pligt til at levere salgsgenstanden, medmindre købesummen samtidig betales, og køber har ikke pligt til at betale købesummen, medmindre salgsgenstanden samtidig stilles til hans rådighed, jf. KBL § 14 (kontantkøb).</a:t>
            </a:r>
          </a:p>
          <a:p>
            <a:pPr lvl="0"/>
            <a:endParaRPr lang="da-DK" sz="2000" b="0" dirty="0"/>
          </a:p>
          <a:p>
            <a:pPr lvl="0"/>
            <a:r>
              <a:rPr lang="da-DK" sz="2000" b="0" dirty="0"/>
              <a:t>Modtages betaling ikke samtidig med levering, overgår købet fra kontantkøb til et kreditkøb.</a:t>
            </a:r>
          </a:p>
        </p:txBody>
      </p:sp>
      <p:sp>
        <p:nvSpPr>
          <p:cNvPr id="4" name="Tekstboks 1">
            <a:extLst>
              <a:ext uri="{FF2B5EF4-FFF2-40B4-BE49-F238E27FC236}">
                <a16:creationId xmlns:a16="http://schemas.microsoft.com/office/drawing/2014/main" id="{1AC362F5-5F43-4F55-99BE-B9CCEAD399D0}"/>
              </a:ext>
            </a:extLst>
          </p:cNvPr>
          <p:cNvSpPr txBox="1"/>
          <p:nvPr/>
        </p:nvSpPr>
        <p:spPr>
          <a:xfrm>
            <a:off x="827584" y="550421"/>
            <a:ext cx="8316416" cy="1200329"/>
          </a:xfrm>
          <a:prstGeom prst="rect">
            <a:avLst/>
          </a:prstGeom>
          <a:noFill/>
        </p:spPr>
        <p:txBody>
          <a:bodyPr wrap="square" rtlCol="0">
            <a:spAutoFit/>
          </a:bodyPr>
          <a:lstStyle/>
          <a:p>
            <a:pPr algn="ctr"/>
            <a:r>
              <a:rPr lang="da-DK" sz="3600" b="1" dirty="0">
                <a:solidFill>
                  <a:schemeClr val="tx2"/>
                </a:solidFill>
                <a:cs typeface="Arial" pitchFamily="34" charset="0"/>
              </a:rPr>
              <a:t>2.1 Sælgers og købers forpligtelser</a:t>
            </a:r>
          </a:p>
          <a:p>
            <a:pPr algn="ctr"/>
            <a:endParaRPr lang="da-DK" sz="3600" b="1" dirty="0">
              <a:solidFill>
                <a:schemeClr val="tx2"/>
              </a:solidFill>
              <a:latin typeface="+mj-lt"/>
              <a:cs typeface="Arial" pitchFamily="34" charset="0"/>
            </a:endParaRPr>
          </a:p>
        </p:txBody>
      </p:sp>
    </p:spTree>
    <p:extLst>
      <p:ext uri="{BB962C8B-B14F-4D97-AF65-F5344CB8AC3E}">
        <p14:creationId xmlns:p14="http://schemas.microsoft.com/office/powerpoint/2010/main" val="3451101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73401" y="260648"/>
            <a:ext cx="8333302"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2.2 Levering og risikoens overgang</a:t>
            </a:r>
          </a:p>
        </p:txBody>
      </p:sp>
      <p:sp>
        <p:nvSpPr>
          <p:cNvPr id="3" name="Tekstboks 2"/>
          <p:cNvSpPr txBox="1"/>
          <p:nvPr/>
        </p:nvSpPr>
        <p:spPr>
          <a:xfrm>
            <a:off x="1259632" y="1185183"/>
            <a:ext cx="7560840" cy="4154984"/>
          </a:xfrm>
          <a:prstGeom prst="rect">
            <a:avLst/>
          </a:prstGeom>
          <a:noFill/>
        </p:spPr>
        <p:txBody>
          <a:bodyPr wrap="square" rtlCol="0">
            <a:spAutoFit/>
          </a:bodyPr>
          <a:lstStyle/>
          <a:p>
            <a:r>
              <a:rPr lang="da-DK" sz="2000" b="0" dirty="0"/>
              <a:t>Hvornår er levering sket?: </a:t>
            </a:r>
          </a:p>
          <a:p>
            <a:pPr marL="355600" indent="-355600">
              <a:buFont typeface="Arial" pitchFamily="34" charset="0"/>
              <a:buChar char="•"/>
            </a:pPr>
            <a:r>
              <a:rPr lang="da-DK" sz="2000" b="0" dirty="0"/>
              <a:t>Indtil levering er sket, bærer sælgeren risikoen for salgsgenstandens hændelige undergang eller forringelse.</a:t>
            </a:r>
          </a:p>
          <a:p>
            <a:pPr marL="355600" indent="-355600">
              <a:buFont typeface="Arial" pitchFamily="34" charset="0"/>
              <a:buChar char="•"/>
            </a:pPr>
            <a:r>
              <a:rPr lang="da-DK" sz="2000" b="0" dirty="0"/>
              <a:t>Når levering har fundet sted overgår risikoen fra sælger til køber.</a:t>
            </a:r>
          </a:p>
          <a:p>
            <a:pPr marL="355600" indent="-355600">
              <a:buFont typeface="Arial" pitchFamily="34" charset="0"/>
              <a:buChar char="•"/>
            </a:pPr>
            <a:r>
              <a:rPr lang="da-DK" sz="2000" b="0" dirty="0"/>
              <a:t>NB! Levering kan ske </a:t>
            </a:r>
            <a:r>
              <a:rPr lang="da-DK" sz="2000" b="0" u="sng" dirty="0"/>
              <a:t>inden</a:t>
            </a:r>
            <a:r>
              <a:rPr lang="da-DK" sz="2000" b="0" dirty="0"/>
              <a:t> salgsgenstanden er kommet i købers besiddelse</a:t>
            </a:r>
          </a:p>
          <a:p>
            <a:endParaRPr lang="da-DK" sz="2000" dirty="0"/>
          </a:p>
          <a:p>
            <a:r>
              <a:rPr lang="da-DK" sz="2000" b="0" dirty="0"/>
              <a:t>Leveringstidspunktet og risikoens overgang er forskellig og afhænger af, om der er tale om et:</a:t>
            </a:r>
          </a:p>
          <a:p>
            <a:pPr marL="355600" lvl="0" indent="-355600">
              <a:buFont typeface="Arial" pitchFamily="34" charset="0"/>
              <a:buChar char="•"/>
            </a:pPr>
            <a:r>
              <a:rPr lang="da-DK" sz="2000" b="0" dirty="0" err="1"/>
              <a:t>Afhentningskøb</a:t>
            </a:r>
            <a:endParaRPr lang="da-DK" sz="2000" b="0" dirty="0"/>
          </a:p>
          <a:p>
            <a:pPr marL="355600" lvl="0" indent="-355600">
              <a:buFont typeface="Arial" pitchFamily="34" charset="0"/>
              <a:buChar char="•"/>
            </a:pPr>
            <a:r>
              <a:rPr lang="da-DK" sz="2000" b="0" dirty="0" err="1"/>
              <a:t>Pladskøb</a:t>
            </a:r>
            <a:endParaRPr lang="da-DK" sz="2000" b="0" dirty="0"/>
          </a:p>
          <a:p>
            <a:pPr marL="355600" lvl="0" indent="-355600">
              <a:buFont typeface="Arial" pitchFamily="34" charset="0"/>
              <a:buChar char="•"/>
            </a:pPr>
            <a:r>
              <a:rPr lang="da-DK" sz="2000" b="0" dirty="0" err="1"/>
              <a:t>Afsendelseskøb/forsendelseskøb</a:t>
            </a:r>
            <a:endParaRPr lang="da-DK" sz="2000" b="0" dirty="0"/>
          </a:p>
        </p:txBody>
      </p:sp>
    </p:spTree>
    <p:extLst>
      <p:ext uri="{BB962C8B-B14F-4D97-AF65-F5344CB8AC3E}">
        <p14:creationId xmlns:p14="http://schemas.microsoft.com/office/powerpoint/2010/main" val="3084745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2.2 Levering og risikoens overgang</a:t>
            </a:r>
          </a:p>
          <a:p>
            <a:pPr algn="ctr"/>
            <a:r>
              <a:rPr lang="da-DK" sz="3600" b="1" dirty="0" err="1">
                <a:solidFill>
                  <a:schemeClr val="tx2"/>
                </a:solidFill>
                <a:latin typeface="+mj-lt"/>
                <a:cs typeface="Arial" pitchFamily="34" charset="0"/>
              </a:rPr>
              <a:t>Afhentningskøb</a:t>
            </a:r>
            <a:endParaRPr lang="da-DK" sz="3600" b="1" dirty="0">
              <a:solidFill>
                <a:schemeClr val="tx2"/>
              </a:solidFill>
              <a:latin typeface="+mj-lt"/>
              <a:cs typeface="Arial" pitchFamily="34" charset="0"/>
            </a:endParaRPr>
          </a:p>
        </p:txBody>
      </p:sp>
      <p:sp>
        <p:nvSpPr>
          <p:cNvPr id="3" name="Tekstboks 2"/>
          <p:cNvSpPr txBox="1"/>
          <p:nvPr/>
        </p:nvSpPr>
        <p:spPr>
          <a:xfrm>
            <a:off x="838033" y="1228397"/>
            <a:ext cx="8098674" cy="4401205"/>
          </a:xfrm>
          <a:prstGeom prst="rect">
            <a:avLst/>
          </a:prstGeom>
          <a:noFill/>
        </p:spPr>
        <p:txBody>
          <a:bodyPr wrap="square" rtlCol="0">
            <a:spAutoFit/>
          </a:bodyPr>
          <a:lstStyle/>
          <a:p>
            <a:r>
              <a:rPr lang="da-DK" sz="2000" b="0" dirty="0"/>
              <a:t>Hvis intet er aftalt om levering, er det som hovedregel et afhentningskøb. Køber henter varen på sælgers forretningssted eller bopæl, jf. KBL § 9.</a:t>
            </a:r>
          </a:p>
          <a:p>
            <a:endParaRPr lang="da-DK" sz="2000" b="0" dirty="0"/>
          </a:p>
          <a:p>
            <a:pPr marL="363538" indent="-363538">
              <a:buFont typeface="Arial" pitchFamily="34" charset="0"/>
              <a:buChar char="•"/>
            </a:pPr>
            <a:r>
              <a:rPr lang="da-DK" sz="2000" b="0" dirty="0"/>
              <a:t>Handelskøb/specieskøb: Risikoen overgår fra sælger til køber på det aftalte afhentningstidspunkt, dvs. det tidspunkt hvor varen er klar til afhentning, også selvom varen ikke bliver afhentet af køber til tiden.</a:t>
            </a:r>
          </a:p>
          <a:p>
            <a:pPr marL="363538" indent="-363538">
              <a:buFont typeface="Arial" pitchFamily="34" charset="0"/>
              <a:buChar char="•"/>
            </a:pPr>
            <a:endParaRPr lang="da-DK" sz="2000" b="0" dirty="0"/>
          </a:p>
          <a:p>
            <a:pPr marL="363538" indent="-363538">
              <a:buFont typeface="Arial" pitchFamily="34" charset="0"/>
              <a:buChar char="•"/>
            </a:pPr>
            <a:r>
              <a:rPr lang="da-DK" sz="2000" b="0" dirty="0"/>
              <a:t>Handelskøb/genuskøb: Risikoen overgår fra sælger til køber på det aftalte afhentningstidspunkt, også selvom varen ikke bliver afhentet af køber til tiden.</a:t>
            </a:r>
          </a:p>
          <a:p>
            <a:pPr marL="812800" lvl="1" indent="-355600">
              <a:buFont typeface="Arial" pitchFamily="34" charset="0"/>
              <a:buChar char="•"/>
            </a:pPr>
            <a:r>
              <a:rPr lang="da-DK" sz="2000" b="0" dirty="0"/>
              <a:t>Betingelse: Varerne skal være individualiseret/udskilte fra andre varer, som står hos sælger.</a:t>
            </a:r>
          </a:p>
        </p:txBody>
      </p:sp>
    </p:spTree>
    <p:extLst>
      <p:ext uri="{BB962C8B-B14F-4D97-AF65-F5344CB8AC3E}">
        <p14:creationId xmlns:p14="http://schemas.microsoft.com/office/powerpoint/2010/main" val="3277273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077218"/>
          </a:xfrm>
          <a:prstGeom prst="rect">
            <a:avLst/>
          </a:prstGeom>
          <a:noFill/>
        </p:spPr>
        <p:txBody>
          <a:bodyPr wrap="square" rtlCol="0">
            <a:spAutoFit/>
          </a:bodyPr>
          <a:lstStyle/>
          <a:p>
            <a:pPr algn="ctr"/>
            <a:r>
              <a:rPr lang="da-DK" sz="3200" b="1" dirty="0">
                <a:solidFill>
                  <a:schemeClr val="tx2"/>
                </a:solidFill>
                <a:latin typeface="+mj-lt"/>
                <a:cs typeface="Arial" pitchFamily="34" charset="0"/>
              </a:rPr>
              <a:t>2.2 Levering og risikoens overgang</a:t>
            </a:r>
          </a:p>
          <a:p>
            <a:pPr algn="ctr"/>
            <a:r>
              <a:rPr lang="da-DK" sz="3200" b="1" dirty="0" err="1">
                <a:solidFill>
                  <a:schemeClr val="tx2"/>
                </a:solidFill>
                <a:latin typeface="+mj-lt"/>
                <a:cs typeface="Arial" pitchFamily="34" charset="0"/>
              </a:rPr>
              <a:t>Pladskøb</a:t>
            </a:r>
            <a:r>
              <a:rPr lang="da-DK" sz="3200" b="1" dirty="0">
                <a:solidFill>
                  <a:schemeClr val="tx2"/>
                </a:solidFill>
                <a:latin typeface="+mj-lt"/>
                <a:cs typeface="Arial" pitchFamily="34" charset="0"/>
              </a:rPr>
              <a:t> og </a:t>
            </a:r>
            <a:r>
              <a:rPr lang="da-DK" sz="3200" b="1" dirty="0" err="1">
                <a:solidFill>
                  <a:schemeClr val="tx2"/>
                </a:solidFill>
                <a:latin typeface="+mj-lt"/>
                <a:cs typeface="Arial" pitchFamily="34" charset="0"/>
              </a:rPr>
              <a:t>afsendelseskøb/forsendelseskøb</a:t>
            </a:r>
            <a:endParaRPr lang="da-DK" sz="3200" b="1" dirty="0">
              <a:solidFill>
                <a:schemeClr val="tx2"/>
              </a:solidFill>
              <a:latin typeface="+mj-lt"/>
              <a:cs typeface="Arial" pitchFamily="34" charset="0"/>
            </a:endParaRPr>
          </a:p>
        </p:txBody>
      </p:sp>
      <p:sp>
        <p:nvSpPr>
          <p:cNvPr id="3" name="Tekstboks 2"/>
          <p:cNvSpPr txBox="1"/>
          <p:nvPr/>
        </p:nvSpPr>
        <p:spPr>
          <a:xfrm>
            <a:off x="971600" y="1844824"/>
            <a:ext cx="7704856" cy="3477875"/>
          </a:xfrm>
          <a:prstGeom prst="rect">
            <a:avLst/>
          </a:prstGeom>
          <a:noFill/>
        </p:spPr>
        <p:txBody>
          <a:bodyPr wrap="square" rtlCol="0">
            <a:spAutoFit/>
          </a:bodyPr>
          <a:lstStyle/>
          <a:p>
            <a:pPr marL="355600" lvl="0" indent="-355600">
              <a:buFont typeface="Arial" pitchFamily="34" charset="0"/>
              <a:buChar char="•"/>
            </a:pPr>
            <a:r>
              <a:rPr lang="da-DK" sz="2000" b="0" dirty="0"/>
              <a:t>Pladskøb – udbringningskøb: Levering inden for sælgers geografiske udbringningsområde. Ofte sælger egne folk der bringer varen ud.</a:t>
            </a:r>
          </a:p>
          <a:p>
            <a:pPr marL="812800" lvl="1" indent="-355600">
              <a:buFont typeface="Arial" pitchFamily="34" charset="0"/>
              <a:buChar char="•"/>
            </a:pPr>
            <a:r>
              <a:rPr lang="da-DK" sz="2000" b="0" dirty="0"/>
              <a:t>Levering sker og risikoen overgår fra sælger til køber, når køber har varen i sin besiddelse, jf. KBL § 11.</a:t>
            </a:r>
          </a:p>
          <a:p>
            <a:pPr marL="812800" lvl="1" indent="-355600">
              <a:buFont typeface="Arial" pitchFamily="34" charset="0"/>
              <a:buChar char="•"/>
            </a:pPr>
            <a:endParaRPr lang="da-DK" sz="2000" b="0" dirty="0"/>
          </a:p>
          <a:p>
            <a:pPr marL="355600" lvl="0" indent="-355600">
              <a:buFont typeface="Arial" pitchFamily="34" charset="0"/>
              <a:buChar char="•"/>
            </a:pPr>
            <a:r>
              <a:rPr lang="da-DK" sz="2000" b="0" dirty="0" err="1"/>
              <a:t>Afsendelseskøb/forsendelseskøb</a:t>
            </a:r>
            <a:r>
              <a:rPr lang="da-DK" sz="2000" b="0" dirty="0"/>
              <a:t>, jf. KBL § 10</a:t>
            </a:r>
          </a:p>
          <a:p>
            <a:pPr marL="812800" lvl="1" indent="-355600">
              <a:buFont typeface="Arial" pitchFamily="34" charset="0"/>
              <a:buChar char="•"/>
            </a:pPr>
            <a:r>
              <a:rPr lang="da-DK" sz="2000" b="0" dirty="0"/>
              <a:t>Levering sker og risikoen overgår fra sælger til køber, når varen overgives til første fremmede fragtfører. Ved søtransport sker levering når varen er bragt inden for skibssiden.</a:t>
            </a:r>
          </a:p>
        </p:txBody>
      </p:sp>
    </p:spTree>
    <p:extLst>
      <p:ext uri="{BB962C8B-B14F-4D97-AF65-F5344CB8AC3E}">
        <p14:creationId xmlns:p14="http://schemas.microsoft.com/office/powerpoint/2010/main" val="3572174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2.3 Sælgers misligholdelse</a:t>
            </a:r>
          </a:p>
        </p:txBody>
      </p:sp>
      <p:sp>
        <p:nvSpPr>
          <p:cNvPr id="3" name="Tekstboks 2"/>
          <p:cNvSpPr txBox="1"/>
          <p:nvPr/>
        </p:nvSpPr>
        <p:spPr>
          <a:xfrm>
            <a:off x="1259632" y="1628800"/>
            <a:ext cx="7632848" cy="1938992"/>
          </a:xfrm>
          <a:prstGeom prst="rect">
            <a:avLst/>
          </a:prstGeom>
          <a:noFill/>
        </p:spPr>
        <p:txBody>
          <a:bodyPr wrap="square" rtlCol="0">
            <a:spAutoFit/>
          </a:bodyPr>
          <a:lstStyle/>
          <a:p>
            <a:r>
              <a:rPr lang="da-DK" sz="2000" b="0" dirty="0">
                <a:cs typeface="Arial" pitchFamily="34" charset="0"/>
              </a:rPr>
              <a:t>Sælger kan som udgangspunkt misligholde en aftale på tre forskellige måder:</a:t>
            </a:r>
          </a:p>
          <a:p>
            <a:pPr marL="363538" indent="-363538">
              <a:buFont typeface="Arial" pitchFamily="34" charset="0"/>
              <a:buChar char="•"/>
            </a:pPr>
            <a:r>
              <a:rPr lang="da-DK" sz="2000" b="0" dirty="0">
                <a:cs typeface="Arial" pitchFamily="34" charset="0"/>
              </a:rPr>
              <a:t>Forsinkelse med levering</a:t>
            </a:r>
          </a:p>
          <a:p>
            <a:pPr marL="363538" indent="-363538">
              <a:buFont typeface="Arial" pitchFamily="34" charset="0"/>
              <a:buChar char="•"/>
            </a:pPr>
            <a:r>
              <a:rPr lang="da-DK" sz="2000" b="0" dirty="0">
                <a:cs typeface="Arial" pitchFamily="34" charset="0"/>
              </a:rPr>
              <a:t>Faktiske mangler - mangler ved den leverede vare</a:t>
            </a:r>
          </a:p>
          <a:p>
            <a:pPr marL="363538" indent="-363538">
              <a:buFont typeface="Arial" pitchFamily="34" charset="0"/>
              <a:buChar char="•"/>
            </a:pPr>
            <a:r>
              <a:rPr lang="da-DK" sz="2000" b="0" dirty="0">
                <a:cs typeface="Arial" pitchFamily="34" charset="0"/>
              </a:rPr>
              <a:t>Retlige mangler - vanhjemmel</a:t>
            </a:r>
          </a:p>
          <a:p>
            <a:endParaRPr lang="da-DK" sz="2000" b="0" dirty="0"/>
          </a:p>
        </p:txBody>
      </p:sp>
    </p:spTree>
    <p:extLst>
      <p:ext uri="{BB962C8B-B14F-4D97-AF65-F5344CB8AC3E}">
        <p14:creationId xmlns:p14="http://schemas.microsoft.com/office/powerpoint/2010/main" val="3145788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Sælgers misligholdelse</a:t>
            </a:r>
          </a:p>
          <a:p>
            <a:pPr algn="ctr"/>
            <a:r>
              <a:rPr lang="da-DK" sz="3600" b="1" dirty="0">
                <a:solidFill>
                  <a:schemeClr val="tx2"/>
                </a:solidFill>
                <a:latin typeface="+mj-lt"/>
                <a:cs typeface="Arial" pitchFamily="34" charset="0"/>
              </a:rPr>
              <a:t>2.3.1 Forsinkelse med levering</a:t>
            </a:r>
          </a:p>
        </p:txBody>
      </p:sp>
      <p:sp>
        <p:nvSpPr>
          <p:cNvPr id="3" name="Tekstboks 2"/>
          <p:cNvSpPr txBox="1"/>
          <p:nvPr/>
        </p:nvSpPr>
        <p:spPr>
          <a:xfrm>
            <a:off x="1259632" y="1628800"/>
            <a:ext cx="7776864" cy="3170099"/>
          </a:xfrm>
          <a:prstGeom prst="rect">
            <a:avLst/>
          </a:prstGeom>
          <a:noFill/>
        </p:spPr>
        <p:txBody>
          <a:bodyPr wrap="square" rtlCol="0">
            <a:spAutoFit/>
          </a:bodyPr>
          <a:lstStyle/>
          <a:p>
            <a:pPr marL="363538" indent="-363538">
              <a:buFont typeface="Arial" pitchFamily="34" charset="0"/>
              <a:buChar char="•"/>
            </a:pPr>
            <a:r>
              <a:rPr lang="da-DK" sz="2000" b="0" dirty="0">
                <a:cs typeface="Arial" pitchFamily="34" charset="0"/>
              </a:rPr>
              <a:t>Hvis leveringstidspunkt ikke er aftalt – Levering skal ske efter påkrav, jf. KBL § 12.</a:t>
            </a:r>
          </a:p>
          <a:p>
            <a:pPr marL="363538" indent="-363538">
              <a:buFont typeface="Arial" pitchFamily="34" charset="0"/>
              <a:buChar char="•"/>
            </a:pPr>
            <a:endParaRPr lang="da-DK" sz="2000" b="0" dirty="0">
              <a:cs typeface="Arial" pitchFamily="34" charset="0"/>
            </a:endParaRPr>
          </a:p>
          <a:p>
            <a:pPr marL="363538" indent="-363538">
              <a:buFont typeface="Arial" pitchFamily="34" charset="0"/>
              <a:buChar char="•"/>
            </a:pPr>
            <a:r>
              <a:rPr lang="da-DK" sz="2000" b="0" dirty="0">
                <a:cs typeface="Arial" pitchFamily="34" charset="0"/>
              </a:rPr>
              <a:t>Hvis der er aftalt levering:</a:t>
            </a:r>
          </a:p>
          <a:p>
            <a:pPr marL="820738" lvl="1" indent="-363538">
              <a:buFont typeface="Arial" pitchFamily="34" charset="0"/>
              <a:buChar char="•"/>
            </a:pPr>
            <a:r>
              <a:rPr lang="da-DK" sz="2000" b="0" dirty="0">
                <a:cs typeface="Arial" pitchFamily="34" charset="0"/>
              </a:rPr>
              <a:t>Primo maj/begyndelsen af maj = 1. til 10. maj</a:t>
            </a:r>
          </a:p>
          <a:p>
            <a:pPr marL="820738" lvl="1" indent="-363538">
              <a:buFont typeface="Arial" pitchFamily="34" charset="0"/>
              <a:buChar char="•"/>
            </a:pPr>
            <a:r>
              <a:rPr lang="da-DK" sz="2000" b="0" dirty="0">
                <a:cs typeface="Arial" pitchFamily="34" charset="0"/>
              </a:rPr>
              <a:t>Medio maj/midten af maj = 11. til 20. maj</a:t>
            </a:r>
          </a:p>
          <a:p>
            <a:pPr marL="820738" lvl="1" indent="-363538">
              <a:buFont typeface="Arial" pitchFamily="34" charset="0"/>
              <a:buChar char="•"/>
            </a:pPr>
            <a:r>
              <a:rPr lang="da-DK" sz="2000" b="0" dirty="0">
                <a:cs typeface="Arial" pitchFamily="34" charset="0"/>
              </a:rPr>
              <a:t>Ultimo maj/slutningen af maj = 21. til 31. maj</a:t>
            </a:r>
          </a:p>
          <a:p>
            <a:pPr lvl="1"/>
            <a:endParaRPr lang="da-DK" sz="2000" b="0" dirty="0">
              <a:cs typeface="Arial" pitchFamily="34" charset="0"/>
            </a:endParaRPr>
          </a:p>
          <a:p>
            <a:pPr marL="363538" indent="-363538">
              <a:buFont typeface="Arial" pitchFamily="34" charset="0"/>
              <a:buChar char="•"/>
            </a:pPr>
            <a:r>
              <a:rPr lang="da-DK" sz="2000" b="0" dirty="0"/>
              <a:t>Hvis der er aftalt levering 1. oktober og levering sker senere, er der tale om misligholdelse i form af forsinkelse.</a:t>
            </a:r>
          </a:p>
        </p:txBody>
      </p:sp>
    </p:spTree>
    <p:extLst>
      <p:ext uri="{BB962C8B-B14F-4D97-AF65-F5344CB8AC3E}">
        <p14:creationId xmlns:p14="http://schemas.microsoft.com/office/powerpoint/2010/main" val="1954629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Sælgers misligholdelse</a:t>
            </a:r>
          </a:p>
          <a:p>
            <a:pPr algn="ctr"/>
            <a:r>
              <a:rPr lang="da-DK" sz="3600" b="1" dirty="0">
                <a:solidFill>
                  <a:schemeClr val="tx2"/>
                </a:solidFill>
                <a:latin typeface="+mj-lt"/>
                <a:cs typeface="Arial" pitchFamily="34" charset="0"/>
              </a:rPr>
              <a:t>2.3.1 Forsinkelse med levering</a:t>
            </a:r>
          </a:p>
        </p:txBody>
      </p:sp>
      <p:sp>
        <p:nvSpPr>
          <p:cNvPr id="3" name="Tekstboks 2"/>
          <p:cNvSpPr txBox="1"/>
          <p:nvPr/>
        </p:nvSpPr>
        <p:spPr>
          <a:xfrm>
            <a:off x="1043608" y="1556792"/>
            <a:ext cx="8026666" cy="2862322"/>
          </a:xfrm>
          <a:prstGeom prst="rect">
            <a:avLst/>
          </a:prstGeom>
          <a:noFill/>
        </p:spPr>
        <p:txBody>
          <a:bodyPr wrap="square" rtlCol="0">
            <a:spAutoFit/>
          </a:bodyPr>
          <a:lstStyle/>
          <a:p>
            <a:pPr marL="363538" indent="-363538"/>
            <a:r>
              <a:rPr lang="da-DK" sz="2000" b="0" dirty="0"/>
              <a:t>Hovedregel: Leveres varen ikke i rette tid, er der tale om forsinkelse, og køber kan gøre misligholdelsesbeføjelser gældende, jf. KBL § 21, stk. 1.</a:t>
            </a:r>
          </a:p>
          <a:p>
            <a:pPr marL="363538" indent="-363538"/>
            <a:endParaRPr lang="da-DK" sz="2000" b="0" dirty="0"/>
          </a:p>
          <a:p>
            <a:pPr marL="363538" indent="-363538"/>
            <a:r>
              <a:rPr lang="da-DK" sz="2000" b="0" dirty="0"/>
              <a:t>Undtagelser: Det gælder dog ikke,</a:t>
            </a:r>
          </a:p>
          <a:p>
            <a:pPr marL="363538" indent="-363538">
              <a:buFont typeface="Arial" pitchFamily="34" charset="0"/>
              <a:buChar char="•"/>
            </a:pPr>
            <a:r>
              <a:rPr lang="da-DK" sz="2000" b="0" dirty="0"/>
              <a:t>Hvis forsinkelsen skyldes købers forhold, fx fordringshavermora eller</a:t>
            </a:r>
          </a:p>
          <a:p>
            <a:pPr marL="363538" indent="-363538">
              <a:buFont typeface="Arial" pitchFamily="34" charset="0"/>
              <a:buChar char="•"/>
            </a:pPr>
            <a:r>
              <a:rPr lang="da-DK" sz="2000" b="0" dirty="0"/>
              <a:t>Hvis forsinkelsen skyldes en hændelig begivenhed, som sælger ikke bærer risikoen for.</a:t>
            </a:r>
          </a:p>
        </p:txBody>
      </p:sp>
    </p:spTree>
    <p:extLst>
      <p:ext uri="{BB962C8B-B14F-4D97-AF65-F5344CB8AC3E}">
        <p14:creationId xmlns:p14="http://schemas.microsoft.com/office/powerpoint/2010/main" val="2090926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2.3.1 Forsinkelse med levering</a:t>
            </a:r>
          </a:p>
          <a:p>
            <a:pPr algn="ctr"/>
            <a:r>
              <a:rPr lang="da-DK" sz="3600" b="1" dirty="0">
                <a:solidFill>
                  <a:schemeClr val="tx2"/>
                </a:solidFill>
                <a:latin typeface="+mj-lt"/>
                <a:cs typeface="Arial" pitchFamily="34" charset="0"/>
              </a:rPr>
              <a:t>Købers misligholdelsesbeføjelser</a:t>
            </a:r>
          </a:p>
        </p:txBody>
      </p:sp>
      <p:sp>
        <p:nvSpPr>
          <p:cNvPr id="3" name="Tekstboks 2"/>
          <p:cNvSpPr txBox="1"/>
          <p:nvPr/>
        </p:nvSpPr>
        <p:spPr>
          <a:xfrm>
            <a:off x="1259632" y="1556792"/>
            <a:ext cx="7632848" cy="2554545"/>
          </a:xfrm>
          <a:prstGeom prst="rect">
            <a:avLst/>
          </a:prstGeom>
          <a:noFill/>
        </p:spPr>
        <p:txBody>
          <a:bodyPr wrap="square" rtlCol="0">
            <a:spAutoFit/>
          </a:bodyPr>
          <a:lstStyle/>
          <a:p>
            <a:pPr marL="363538" indent="-363538">
              <a:buFont typeface="Arial" pitchFamily="34" charset="0"/>
              <a:buChar char="•"/>
            </a:pPr>
            <a:r>
              <a:rPr lang="da-DK" sz="2000" b="0" dirty="0">
                <a:cs typeface="Arial" pitchFamily="34" charset="0"/>
              </a:rPr>
              <a:t>Tilbageholde købesummen, jf. KBL § 14</a:t>
            </a:r>
          </a:p>
          <a:p>
            <a:pPr marL="363538" indent="-363538">
              <a:buFont typeface="Arial" pitchFamily="34" charset="0"/>
              <a:buChar char="•"/>
            </a:pPr>
            <a:r>
              <a:rPr lang="da-DK" sz="2000" b="0" dirty="0">
                <a:cs typeface="Arial" pitchFamily="34" charset="0"/>
              </a:rPr>
              <a:t>Kræve naturalopfyldelse/fastholde købet, jf. KBL § 21, stk. 1</a:t>
            </a:r>
          </a:p>
          <a:p>
            <a:pPr marL="363538" indent="-363538">
              <a:buFont typeface="Arial" pitchFamily="34" charset="0"/>
              <a:buChar char="•"/>
            </a:pPr>
            <a:r>
              <a:rPr lang="da-DK" sz="2000" b="0" dirty="0">
                <a:cs typeface="Arial" pitchFamily="34" charset="0"/>
              </a:rPr>
              <a:t>Ophæve købet/annullere, jf. KBL § 21, stk. 1</a:t>
            </a:r>
          </a:p>
          <a:p>
            <a:pPr marL="820738" lvl="1" indent="-363538">
              <a:buFont typeface="Arial" pitchFamily="34" charset="0"/>
              <a:buChar char="•"/>
            </a:pPr>
            <a:r>
              <a:rPr lang="da-DK" sz="2000" b="0" dirty="0">
                <a:cs typeface="Arial" pitchFamily="34" charset="0"/>
              </a:rPr>
              <a:t>Betingelse: væsentlig forsinkelse – i handelskøb er enhver forsinkelse væsentlig, jf. KBL § 21, stk. 3</a:t>
            </a:r>
          </a:p>
          <a:p>
            <a:pPr marL="363538" indent="-363538">
              <a:buFont typeface="Arial" pitchFamily="34" charset="0"/>
              <a:buChar char="•"/>
            </a:pPr>
            <a:r>
              <a:rPr lang="da-DK" sz="2000" b="0" dirty="0">
                <a:cs typeface="Arial" pitchFamily="34" charset="0"/>
              </a:rPr>
              <a:t>Kræve erstatning, jf. KBL § 23 og § 24 – eventuelt dækningskøb, jf. KBL § 25</a:t>
            </a:r>
          </a:p>
          <a:p>
            <a:pPr marL="820738" lvl="1" indent="-363538">
              <a:buFont typeface="Arial" pitchFamily="34" charset="0"/>
              <a:buChar char="•"/>
            </a:pPr>
            <a:r>
              <a:rPr lang="da-DK" sz="2000" b="0" dirty="0">
                <a:cs typeface="Arial" pitchFamily="34" charset="0"/>
              </a:rPr>
              <a:t>NB! Force majeure</a:t>
            </a:r>
            <a:endParaRPr lang="da-DK" sz="2000" b="0" dirty="0"/>
          </a:p>
        </p:txBody>
      </p:sp>
    </p:spTree>
    <p:extLst>
      <p:ext uri="{BB962C8B-B14F-4D97-AF65-F5344CB8AC3E}">
        <p14:creationId xmlns:p14="http://schemas.microsoft.com/office/powerpoint/2010/main" val="3155264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332656"/>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2.3.2 Mangler ved salgsgenstanden</a:t>
            </a:r>
          </a:p>
        </p:txBody>
      </p:sp>
      <p:sp>
        <p:nvSpPr>
          <p:cNvPr id="3" name="Tekstboks 2"/>
          <p:cNvSpPr txBox="1"/>
          <p:nvPr/>
        </p:nvSpPr>
        <p:spPr>
          <a:xfrm>
            <a:off x="683568" y="1700808"/>
            <a:ext cx="8026666" cy="3170099"/>
          </a:xfrm>
          <a:prstGeom prst="rect">
            <a:avLst/>
          </a:prstGeom>
          <a:noFill/>
        </p:spPr>
        <p:txBody>
          <a:bodyPr wrap="square" rtlCol="0">
            <a:spAutoFit/>
          </a:bodyPr>
          <a:lstStyle/>
          <a:p>
            <a:pPr marL="361950" indent="-361950">
              <a:buFont typeface="Arial" pitchFamily="34" charset="0"/>
              <a:buChar char="•"/>
            </a:pPr>
            <a:r>
              <a:rPr lang="da-DK" sz="2000" b="0" dirty="0">
                <a:cs typeface="Arial" pitchFamily="34" charset="0"/>
              </a:rPr>
              <a:t>Kvantitetsmangel: Mængde – leveret for lidt i forhold til det aftalte.</a:t>
            </a:r>
          </a:p>
          <a:p>
            <a:pPr marL="361950" indent="-361950">
              <a:buFont typeface="Arial" pitchFamily="34" charset="0"/>
              <a:buChar char="•"/>
            </a:pPr>
            <a:r>
              <a:rPr lang="da-DK" sz="2000" b="0" dirty="0">
                <a:cs typeface="Arial" pitchFamily="34" charset="0"/>
              </a:rPr>
              <a:t>Kvalitetsmangel: Varen lever ikke op til hvad køber kunne forvente.</a:t>
            </a:r>
          </a:p>
          <a:p>
            <a:pPr marL="361950" indent="-361950">
              <a:buFont typeface="Arial" pitchFamily="34" charset="0"/>
              <a:buChar char="•"/>
            </a:pPr>
            <a:endParaRPr lang="da-DK" sz="2000" b="0" dirty="0">
              <a:cs typeface="Arial" pitchFamily="34" charset="0"/>
            </a:endParaRPr>
          </a:p>
          <a:p>
            <a:pPr marL="361950" indent="-361950">
              <a:buFont typeface="Arial" pitchFamily="34" charset="0"/>
              <a:buChar char="•"/>
            </a:pPr>
            <a:r>
              <a:rPr lang="da-DK" sz="2000" b="0" dirty="0">
                <a:cs typeface="Arial" pitchFamily="34" charset="0"/>
              </a:rPr>
              <a:t>Vurderingstidspunkt: Salgsgenstandens tilstand vurderes på tidspunktet for levering - dvs. tidspunktet for risikoens overgang, jf. KBL § 44.</a:t>
            </a:r>
          </a:p>
          <a:p>
            <a:pPr marL="361950" indent="-361950">
              <a:buFont typeface="Arial" pitchFamily="34" charset="0"/>
              <a:buChar char="•"/>
            </a:pPr>
            <a:endParaRPr lang="da-DK" sz="2000" b="0" dirty="0">
              <a:cs typeface="Arial" pitchFamily="34" charset="0"/>
            </a:endParaRPr>
          </a:p>
          <a:p>
            <a:pPr marL="361950" indent="-361950">
              <a:buFont typeface="Arial" pitchFamily="34" charset="0"/>
              <a:buChar char="•"/>
            </a:pPr>
            <a:r>
              <a:rPr lang="da-DK" sz="2000" b="0" dirty="0">
                <a:cs typeface="Arial" pitchFamily="34" charset="0"/>
              </a:rPr>
              <a:t>Hvad er en mangel?: Principperne i KBL §§ 75a (KBL §§ 75b-e) kan bruges til at vurdere, om der foreligger en mangel.</a:t>
            </a:r>
          </a:p>
        </p:txBody>
      </p:sp>
    </p:spTree>
    <p:extLst>
      <p:ext uri="{BB962C8B-B14F-4D97-AF65-F5344CB8AC3E}">
        <p14:creationId xmlns:p14="http://schemas.microsoft.com/office/powerpoint/2010/main" val="1738810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2.3.2 Mangler ved salgsgenstanden</a:t>
            </a:r>
          </a:p>
          <a:p>
            <a:pPr algn="ctr"/>
            <a:r>
              <a:rPr lang="da-DK" sz="3600" b="1" dirty="0">
                <a:solidFill>
                  <a:schemeClr val="tx2"/>
                </a:solidFill>
                <a:latin typeface="+mj-lt"/>
                <a:cs typeface="Arial" pitchFamily="34" charset="0"/>
              </a:rPr>
              <a:t>Købers misligholdelsesbeføjelser</a:t>
            </a:r>
          </a:p>
        </p:txBody>
      </p:sp>
      <p:sp>
        <p:nvSpPr>
          <p:cNvPr id="3" name="Tekstboks 2"/>
          <p:cNvSpPr txBox="1"/>
          <p:nvPr/>
        </p:nvSpPr>
        <p:spPr>
          <a:xfrm>
            <a:off x="1259632" y="1215136"/>
            <a:ext cx="8026666" cy="5016758"/>
          </a:xfrm>
          <a:prstGeom prst="rect">
            <a:avLst/>
          </a:prstGeom>
          <a:noFill/>
        </p:spPr>
        <p:txBody>
          <a:bodyPr wrap="square" rtlCol="0">
            <a:spAutoFit/>
          </a:bodyPr>
          <a:lstStyle/>
          <a:p>
            <a:pPr marL="271463" indent="-271463">
              <a:buFont typeface="Arial" pitchFamily="34" charset="0"/>
              <a:buChar char="•"/>
            </a:pPr>
            <a:r>
              <a:rPr lang="da-DK" sz="2000" b="0" dirty="0"/>
              <a:t>Fastholde købet og kræve omlevering:</a:t>
            </a:r>
          </a:p>
          <a:p>
            <a:pPr marL="723900" lvl="1" indent="-266700">
              <a:buFont typeface="Arial" pitchFamily="34" charset="0"/>
              <a:buChar char="•"/>
            </a:pPr>
            <a:r>
              <a:rPr lang="da-DK" sz="2000" b="0" dirty="0"/>
              <a:t>Specieskøb (kan ikke omleveres!)</a:t>
            </a:r>
          </a:p>
          <a:p>
            <a:pPr marL="723900" lvl="1" indent="-266700">
              <a:buFont typeface="Arial" pitchFamily="34" charset="0"/>
              <a:buChar char="•"/>
            </a:pPr>
            <a:r>
              <a:rPr lang="da-DK" sz="2000" b="0" dirty="0"/>
              <a:t>Genuskøb, KBL § 43, stk. 1.</a:t>
            </a:r>
          </a:p>
          <a:p>
            <a:pPr lvl="1"/>
            <a:endParaRPr lang="da-DK" sz="2000" b="0" dirty="0"/>
          </a:p>
          <a:p>
            <a:pPr marL="271463" indent="-271463">
              <a:buFont typeface="Arial" pitchFamily="34" charset="0"/>
              <a:buChar char="•"/>
            </a:pPr>
            <a:r>
              <a:rPr lang="da-DK" sz="2000" b="0" dirty="0"/>
              <a:t>Fastholde og kræve forholdsmæssigt afslag/nedslag i købesummen:</a:t>
            </a:r>
          </a:p>
          <a:p>
            <a:pPr marL="722313" lvl="1" indent="-265113">
              <a:buFont typeface="Arial" pitchFamily="34" charset="0"/>
              <a:buChar char="•"/>
            </a:pPr>
            <a:r>
              <a:rPr lang="da-DK" sz="2000" b="0" dirty="0"/>
              <a:t>Specieskøb, KBL § 42, stk. 1.</a:t>
            </a:r>
          </a:p>
          <a:p>
            <a:pPr marL="722313" lvl="1" indent="-265113">
              <a:buFont typeface="Arial" pitchFamily="34" charset="0"/>
              <a:buChar char="•"/>
            </a:pPr>
            <a:r>
              <a:rPr lang="da-DK" sz="2000" b="0" dirty="0"/>
              <a:t>Genuskøb, KBL § 43, stk. 1.</a:t>
            </a:r>
          </a:p>
          <a:p>
            <a:pPr lvl="1"/>
            <a:endParaRPr lang="da-DK" sz="2000" b="0" dirty="0"/>
          </a:p>
          <a:p>
            <a:pPr marL="271463" indent="-271463">
              <a:buFont typeface="Arial" pitchFamily="34" charset="0"/>
              <a:buChar char="•"/>
            </a:pPr>
            <a:r>
              <a:rPr lang="da-DK" sz="2000" b="0" dirty="0"/>
              <a:t>Ophæve købet / annullere:</a:t>
            </a:r>
          </a:p>
          <a:p>
            <a:pPr marL="728663" lvl="1" indent="-271463">
              <a:buFont typeface="Arial" pitchFamily="34" charset="0"/>
              <a:buChar char="•"/>
            </a:pPr>
            <a:r>
              <a:rPr lang="da-DK" sz="2000" b="0" dirty="0"/>
              <a:t>Specieskøb, KBL § 42, stk. 1 – Bet.: Væsentlig mangel</a:t>
            </a:r>
          </a:p>
          <a:p>
            <a:pPr marL="728663" lvl="1" indent="-271463">
              <a:buFont typeface="Arial" pitchFamily="34" charset="0"/>
              <a:buChar char="•"/>
            </a:pPr>
            <a:r>
              <a:rPr lang="da-DK" sz="2000" b="0" dirty="0"/>
              <a:t>Genuskøb, KBL § 43, stk. 1. – Bet.: Væsentlig mangel</a:t>
            </a:r>
          </a:p>
          <a:p>
            <a:pPr marL="728663" lvl="1" indent="-271463">
              <a:buFont typeface="Arial" pitchFamily="34" charset="0"/>
              <a:buChar char="•"/>
            </a:pPr>
            <a:endParaRPr lang="da-DK" sz="2000" b="0" dirty="0"/>
          </a:p>
          <a:p>
            <a:pPr marL="271463" indent="-271463">
              <a:buFont typeface="Arial" pitchFamily="34" charset="0"/>
              <a:buChar char="•"/>
            </a:pPr>
            <a:r>
              <a:rPr lang="da-DK" sz="2000" b="0" dirty="0"/>
              <a:t>OG kræve erstatning for købers tab:</a:t>
            </a:r>
          </a:p>
          <a:p>
            <a:pPr marL="728663" lvl="1" indent="-271463">
              <a:buFont typeface="Arial" pitchFamily="34" charset="0"/>
              <a:buChar char="•"/>
            </a:pPr>
            <a:r>
              <a:rPr lang="da-DK" sz="2000" b="0" dirty="0"/>
              <a:t>Specieskøb, KBL § 42, stk. 2.</a:t>
            </a:r>
          </a:p>
          <a:p>
            <a:pPr marL="728663" lvl="1" indent="-271463">
              <a:buFont typeface="Arial" pitchFamily="34" charset="0"/>
              <a:buChar char="•"/>
            </a:pPr>
            <a:r>
              <a:rPr lang="da-DK" sz="2000" b="0" dirty="0"/>
              <a:t>Genuskøb, KBL § 43, stk. 3.</a:t>
            </a:r>
            <a:endParaRPr lang="da-DK" sz="2000" b="0" dirty="0">
              <a:cs typeface="Arial" pitchFamily="34" charset="0"/>
            </a:endParaRPr>
          </a:p>
        </p:txBody>
      </p:sp>
    </p:spTree>
    <p:extLst>
      <p:ext uri="{BB962C8B-B14F-4D97-AF65-F5344CB8AC3E}">
        <p14:creationId xmlns:p14="http://schemas.microsoft.com/office/powerpoint/2010/main" val="4005022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954107"/>
          </a:xfrm>
          <a:prstGeom prst="rect">
            <a:avLst/>
          </a:prstGeom>
          <a:noFill/>
        </p:spPr>
        <p:txBody>
          <a:bodyPr wrap="square" rtlCol="0">
            <a:spAutoFit/>
          </a:bodyPr>
          <a:lstStyle/>
          <a:p>
            <a:pPr algn="ctr"/>
            <a:endParaRPr lang="da-DK" sz="20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Køb</a:t>
            </a:r>
          </a:p>
        </p:txBody>
      </p:sp>
      <p:sp>
        <p:nvSpPr>
          <p:cNvPr id="3" name="Tekstboks 2"/>
          <p:cNvSpPr txBox="1"/>
          <p:nvPr/>
        </p:nvSpPr>
        <p:spPr>
          <a:xfrm>
            <a:off x="1115616" y="1196752"/>
            <a:ext cx="7522610" cy="4708981"/>
          </a:xfrm>
          <a:prstGeom prst="rect">
            <a:avLst/>
          </a:prstGeom>
          <a:noFill/>
        </p:spPr>
        <p:txBody>
          <a:bodyPr wrap="square" rtlCol="0">
            <a:spAutoFit/>
          </a:bodyPr>
          <a:lstStyle/>
          <a:p>
            <a:r>
              <a:rPr lang="da-DK" sz="2000" dirty="0">
                <a:cs typeface="Arial" pitchFamily="34" charset="0"/>
              </a:rPr>
              <a:t>I kapitel 6 gennemgås:</a:t>
            </a:r>
          </a:p>
          <a:p>
            <a:endParaRPr lang="da-DK" sz="2000" dirty="0">
              <a:cs typeface="Arial" pitchFamily="34" charset="0"/>
            </a:endParaRPr>
          </a:p>
          <a:p>
            <a:pPr marL="342900" indent="-342900">
              <a:buFont typeface="Arial" charset="0"/>
              <a:buChar char="•"/>
            </a:pPr>
            <a:r>
              <a:rPr lang="da-DK" sz="1800" b="0" dirty="0"/>
              <a:t>Købelovens begreber</a:t>
            </a:r>
          </a:p>
          <a:p>
            <a:pPr marL="342900" indent="-342900">
              <a:buFont typeface="Arial" charset="0"/>
              <a:buChar char="•"/>
            </a:pPr>
            <a:r>
              <a:rPr lang="da-DK" sz="1800" b="0" dirty="0"/>
              <a:t>Handelskøb:</a:t>
            </a:r>
          </a:p>
          <a:p>
            <a:pPr marL="800100" lvl="1" indent="-342900">
              <a:buFont typeface="Arial" charset="0"/>
              <a:buChar char="•"/>
            </a:pPr>
            <a:r>
              <a:rPr lang="da-DK" sz="1600" b="0" dirty="0"/>
              <a:t>Sælgers og købers forpligtelser</a:t>
            </a:r>
          </a:p>
          <a:p>
            <a:pPr marL="800100" lvl="1" indent="-342900">
              <a:buFont typeface="Arial" charset="0"/>
              <a:buChar char="•"/>
            </a:pPr>
            <a:r>
              <a:rPr lang="da-DK" sz="1600" b="0" dirty="0"/>
              <a:t>Levering og risikoens overgang</a:t>
            </a:r>
          </a:p>
          <a:p>
            <a:pPr marL="800100" lvl="1" indent="-342900">
              <a:buFont typeface="Arial" charset="0"/>
              <a:buChar char="•"/>
            </a:pPr>
            <a:r>
              <a:rPr lang="da-DK" sz="1600" b="0" dirty="0"/>
              <a:t>Sælgers misligholdelse</a:t>
            </a:r>
          </a:p>
          <a:p>
            <a:pPr marL="800100" lvl="1" indent="-342900">
              <a:buFont typeface="Arial" charset="0"/>
              <a:buChar char="•"/>
            </a:pPr>
            <a:r>
              <a:rPr lang="da-DK" sz="1600" b="0" dirty="0"/>
              <a:t>Købers misligholdelse</a:t>
            </a:r>
          </a:p>
          <a:p>
            <a:pPr marL="342900" indent="-342900">
              <a:buFont typeface="Arial" charset="0"/>
              <a:buChar char="•"/>
            </a:pPr>
            <a:r>
              <a:rPr lang="da-DK" sz="1800" b="0" dirty="0"/>
              <a:t>Forbrugerkøb</a:t>
            </a:r>
          </a:p>
          <a:p>
            <a:pPr marL="800100" lvl="1" indent="-342900">
              <a:buFont typeface="Arial" charset="0"/>
              <a:buChar char="•"/>
            </a:pPr>
            <a:r>
              <a:rPr lang="da-DK" sz="1600" b="0" dirty="0"/>
              <a:t>Levering og risikoens overgang</a:t>
            </a:r>
          </a:p>
          <a:p>
            <a:pPr marL="800100" lvl="1" indent="-342900">
              <a:buFont typeface="Arial" charset="0"/>
              <a:buChar char="•"/>
            </a:pPr>
            <a:r>
              <a:rPr lang="da-DK" sz="1600" b="0" dirty="0"/>
              <a:t>Sælgers misligholdelse</a:t>
            </a:r>
          </a:p>
          <a:p>
            <a:pPr marL="342900" indent="-342900">
              <a:buFont typeface="Arial" charset="0"/>
              <a:buChar char="•"/>
            </a:pPr>
            <a:r>
              <a:rPr lang="da-DK" sz="1800" b="0" dirty="0"/>
              <a:t>Internationale køb</a:t>
            </a:r>
          </a:p>
          <a:p>
            <a:pPr marL="800100" lvl="1" indent="-342900">
              <a:buFont typeface="Arial" charset="0"/>
              <a:buChar char="•"/>
            </a:pPr>
            <a:r>
              <a:rPr lang="da-DK" sz="1600" b="0" dirty="0"/>
              <a:t>Sælgers forpligtelser</a:t>
            </a:r>
          </a:p>
          <a:p>
            <a:pPr marL="800100" lvl="1" indent="-342900">
              <a:buFont typeface="Arial" charset="0"/>
              <a:buChar char="•"/>
            </a:pPr>
            <a:r>
              <a:rPr lang="da-DK" sz="1600" b="0" dirty="0"/>
              <a:t>Købers misligholdelsesbeføjelser</a:t>
            </a:r>
          </a:p>
          <a:p>
            <a:pPr marL="800100" lvl="1" indent="-342900">
              <a:buFont typeface="Arial" charset="0"/>
              <a:buChar char="•"/>
            </a:pPr>
            <a:r>
              <a:rPr lang="da-DK" sz="1600" b="0" dirty="0"/>
              <a:t>Købers forpligtelser</a:t>
            </a:r>
          </a:p>
          <a:p>
            <a:pPr marL="800100" lvl="1" indent="-342900">
              <a:buFont typeface="Arial" charset="0"/>
              <a:buChar char="•"/>
            </a:pPr>
            <a:r>
              <a:rPr lang="da-DK" sz="1600" b="0" dirty="0"/>
              <a:t>Købers misligholdelse</a:t>
            </a:r>
          </a:p>
          <a:p>
            <a:pPr marL="342900" indent="-342900">
              <a:buFont typeface="Arial" charset="0"/>
              <a:buChar char="•"/>
            </a:pPr>
            <a:endParaRPr lang="da-DK" sz="1800" b="0" dirty="0"/>
          </a:p>
          <a:p>
            <a:endParaRPr lang="da-DK" sz="1000" b="0" dirty="0"/>
          </a:p>
        </p:txBody>
      </p:sp>
    </p:spTree>
    <p:extLst>
      <p:ext uri="{BB962C8B-B14F-4D97-AF65-F5344CB8AC3E}">
        <p14:creationId xmlns:p14="http://schemas.microsoft.com/office/powerpoint/2010/main" val="4078943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2.3.2 Mangler ved det solgte</a:t>
            </a:r>
          </a:p>
          <a:p>
            <a:pPr algn="ctr"/>
            <a:r>
              <a:rPr lang="da-DK" sz="3600" b="1" dirty="0">
                <a:solidFill>
                  <a:schemeClr val="tx2"/>
                </a:solidFill>
                <a:latin typeface="+mj-lt"/>
                <a:cs typeface="Arial" pitchFamily="34" charset="0"/>
              </a:rPr>
              <a:t>Særligt om afhjælpning og omlevering</a:t>
            </a:r>
          </a:p>
        </p:txBody>
      </p:sp>
      <p:sp>
        <p:nvSpPr>
          <p:cNvPr id="3" name="Tekstboks 2"/>
          <p:cNvSpPr txBox="1"/>
          <p:nvPr/>
        </p:nvSpPr>
        <p:spPr>
          <a:xfrm>
            <a:off x="936455" y="2132856"/>
            <a:ext cx="8098674" cy="2862322"/>
          </a:xfrm>
          <a:prstGeom prst="rect">
            <a:avLst/>
          </a:prstGeom>
          <a:noFill/>
        </p:spPr>
        <p:txBody>
          <a:bodyPr wrap="square" rtlCol="0">
            <a:spAutoFit/>
          </a:bodyPr>
          <a:lstStyle/>
          <a:p>
            <a:r>
              <a:rPr lang="da-DK" sz="2000" b="0" dirty="0">
                <a:cs typeface="Arial" pitchFamily="34" charset="0"/>
              </a:rPr>
              <a:t>Sælger har ret til at omlevere eller at afhjælpe manglen, fx ved reparation, jf. KBL § 49, hvis:</a:t>
            </a:r>
          </a:p>
          <a:p>
            <a:pPr marL="541338" lvl="1" indent="-269875">
              <a:buFont typeface="Arial" pitchFamily="34" charset="0"/>
              <a:buChar char="•"/>
            </a:pPr>
            <a:r>
              <a:rPr lang="da-DK" sz="2000" b="0" dirty="0">
                <a:cs typeface="Arial" pitchFamily="34" charset="0"/>
              </a:rPr>
              <a:t>Det kan ske uden ulempe for køber</a:t>
            </a:r>
          </a:p>
          <a:p>
            <a:pPr marL="541338" lvl="1" indent="-269875">
              <a:buFont typeface="Arial" pitchFamily="34" charset="0"/>
              <a:buChar char="•"/>
            </a:pPr>
            <a:r>
              <a:rPr lang="da-DK" sz="2000" b="0" dirty="0">
                <a:cs typeface="Arial" pitchFamily="34" charset="0"/>
              </a:rPr>
              <a:t>Det kan ske uden omkostninger for køber</a:t>
            </a:r>
          </a:p>
          <a:p>
            <a:endParaRPr lang="da-DK" sz="2000" b="0" dirty="0">
              <a:cs typeface="Arial" pitchFamily="34" charset="0"/>
            </a:endParaRPr>
          </a:p>
          <a:p>
            <a:pPr marL="180975" indent="-180975">
              <a:buFont typeface="Arial" pitchFamily="34" charset="0"/>
              <a:buChar char="•"/>
            </a:pPr>
            <a:r>
              <a:rPr lang="da-DK" sz="2000" b="0" dirty="0">
                <a:cs typeface="Arial" pitchFamily="34" charset="0"/>
              </a:rPr>
              <a:t>Køber </a:t>
            </a:r>
            <a:r>
              <a:rPr lang="da-DK" sz="2000" dirty="0">
                <a:cs typeface="Arial" pitchFamily="34" charset="0"/>
              </a:rPr>
              <a:t>kan ikke </a:t>
            </a:r>
            <a:r>
              <a:rPr lang="da-DK" sz="2000" b="0" dirty="0">
                <a:cs typeface="Arial" pitchFamily="34" charset="0"/>
              </a:rPr>
              <a:t>hæve eller forlange prisnedslag hvis sælger har tilbudt at afhjælpe manglen eller </a:t>
            </a:r>
            <a:r>
              <a:rPr lang="da-DK" sz="2000" b="0" dirty="0" err="1">
                <a:cs typeface="Arial" pitchFamily="34" charset="0"/>
              </a:rPr>
              <a:t>omlevere</a:t>
            </a:r>
            <a:r>
              <a:rPr lang="da-DK" sz="2000" b="0" dirty="0">
                <a:cs typeface="Arial" pitchFamily="34" charset="0"/>
              </a:rPr>
              <a:t> salgsgenstanden. </a:t>
            </a:r>
          </a:p>
          <a:p>
            <a:pPr marL="180975" indent="-180975">
              <a:buFont typeface="Arial" pitchFamily="34" charset="0"/>
              <a:buChar char="•"/>
            </a:pPr>
            <a:r>
              <a:rPr lang="da-DK" sz="2000" b="0" dirty="0">
                <a:cs typeface="Arial" pitchFamily="34" charset="0"/>
              </a:rPr>
              <a:t>Køber kan forlange erstatning selvom der tilbydes afhjælpning eller omlevering, hvis erstatningsbetingelserne er opfyldt.</a:t>
            </a:r>
          </a:p>
        </p:txBody>
      </p:sp>
    </p:spTree>
    <p:extLst>
      <p:ext uri="{BB962C8B-B14F-4D97-AF65-F5344CB8AC3E}">
        <p14:creationId xmlns:p14="http://schemas.microsoft.com/office/powerpoint/2010/main" val="2785372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611560" y="47526"/>
            <a:ext cx="8316416" cy="1077218"/>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2.3.2 Mangler ved det solgte</a:t>
            </a:r>
          </a:p>
          <a:p>
            <a:pPr algn="ctr"/>
            <a:r>
              <a:rPr lang="da-DK" sz="2800" dirty="0">
                <a:solidFill>
                  <a:schemeClr val="tx2"/>
                </a:solidFill>
                <a:latin typeface="+mn-lt"/>
                <a:cs typeface="Arial" pitchFamily="34" charset="0"/>
              </a:rPr>
              <a:t>Købers undersøgelses- og reklamationspligt</a:t>
            </a:r>
          </a:p>
        </p:txBody>
      </p:sp>
      <p:sp>
        <p:nvSpPr>
          <p:cNvPr id="3" name="Tekstboks 2"/>
          <p:cNvSpPr txBox="1"/>
          <p:nvPr/>
        </p:nvSpPr>
        <p:spPr>
          <a:xfrm>
            <a:off x="1045326" y="1412776"/>
            <a:ext cx="8098674" cy="4708981"/>
          </a:xfrm>
          <a:prstGeom prst="rect">
            <a:avLst/>
          </a:prstGeom>
          <a:noFill/>
        </p:spPr>
        <p:txBody>
          <a:bodyPr wrap="square" rtlCol="0">
            <a:spAutoFit/>
          </a:bodyPr>
          <a:lstStyle/>
          <a:p>
            <a:r>
              <a:rPr lang="da-DK" sz="2000" dirty="0">
                <a:cs typeface="Arial" pitchFamily="34" charset="0"/>
              </a:rPr>
              <a:t>Købers undersøgelsespligt</a:t>
            </a:r>
            <a:r>
              <a:rPr lang="da-DK" sz="2000" b="0" dirty="0">
                <a:cs typeface="Arial" pitchFamily="34" charset="0"/>
              </a:rPr>
              <a:t>, KBL § 51:</a:t>
            </a:r>
          </a:p>
          <a:p>
            <a:pPr marL="361950" indent="-361950">
              <a:buFont typeface="Arial" pitchFamily="34" charset="0"/>
              <a:buChar char="•"/>
            </a:pPr>
            <a:r>
              <a:rPr lang="da-DK" sz="2000" b="0" dirty="0">
                <a:cs typeface="Arial" pitchFamily="34" charset="0"/>
              </a:rPr>
              <a:t>Når salgsgenstanden er leveret til køber, har køber pligt til at undersøge varen, i overensstemmelse med ordentlig forretningsbrug, ellers mister han sine misligholdelsesbeføjelser. </a:t>
            </a:r>
          </a:p>
          <a:p>
            <a:pPr marL="361950" indent="-361950">
              <a:buFont typeface="Arial" pitchFamily="34" charset="0"/>
              <a:buChar char="•"/>
            </a:pPr>
            <a:endParaRPr lang="da-DK" sz="2000" b="0" dirty="0">
              <a:cs typeface="Arial" pitchFamily="34" charset="0"/>
            </a:endParaRPr>
          </a:p>
          <a:p>
            <a:r>
              <a:rPr lang="da-DK" sz="2000" dirty="0">
                <a:cs typeface="Arial" pitchFamily="34" charset="0"/>
              </a:rPr>
              <a:t>Købers reklamation</a:t>
            </a:r>
            <a:r>
              <a:rPr lang="da-DK" sz="2000" b="0" dirty="0">
                <a:cs typeface="Arial" pitchFamily="34" charset="0"/>
              </a:rPr>
              <a:t>, KBL §§ 52-54:</a:t>
            </a:r>
          </a:p>
          <a:p>
            <a:pPr marL="361950" indent="-361950">
              <a:buFont typeface="Arial" pitchFamily="34" charset="0"/>
              <a:buChar char="•"/>
            </a:pPr>
            <a:r>
              <a:rPr lang="da-DK" sz="2000" b="0" dirty="0">
                <a:cs typeface="Arial" pitchFamily="34" charset="0"/>
              </a:rPr>
              <a:t>Ved mangler skal køber reklamere over for sælger </a:t>
            </a:r>
            <a:r>
              <a:rPr lang="da-DK" sz="2000" dirty="0">
                <a:cs typeface="Arial" pitchFamily="34" charset="0"/>
              </a:rPr>
              <a:t>straks</a:t>
            </a:r>
            <a:r>
              <a:rPr lang="da-DK" sz="2000" b="0" dirty="0">
                <a:cs typeface="Arial" pitchFamily="34" charset="0"/>
              </a:rPr>
              <a:t>, ellers mister han sine misligholdelsesbeføjelser. (neutral reklamation)</a:t>
            </a:r>
          </a:p>
          <a:p>
            <a:pPr marL="361950" indent="-361950">
              <a:buFont typeface="Arial" pitchFamily="34" charset="0"/>
              <a:buChar char="•"/>
            </a:pPr>
            <a:endParaRPr lang="da-DK" sz="2000" b="0" dirty="0">
              <a:cs typeface="Arial" pitchFamily="34" charset="0"/>
            </a:endParaRPr>
          </a:p>
          <a:p>
            <a:pPr marL="361950" indent="-361950">
              <a:buFont typeface="Arial" pitchFamily="34" charset="0"/>
              <a:buChar char="•"/>
            </a:pPr>
            <a:r>
              <a:rPr lang="da-DK" sz="2000" b="0" dirty="0"/>
              <a:t>Hvis køber vil hæve købet eller kræve efterlevering eller omlevering, skal han reklamere overfor sælger </a:t>
            </a:r>
            <a:r>
              <a:rPr lang="da-DK" sz="2000" dirty="0"/>
              <a:t>uden ugrundet ophold</a:t>
            </a:r>
            <a:r>
              <a:rPr lang="da-DK" sz="2000" b="0" dirty="0"/>
              <a:t>, ellers taber køber sin ret til at afvise salgsgenstanden eller kræve efterlevering. (specifik reklamation)</a:t>
            </a:r>
          </a:p>
          <a:p>
            <a:pPr marL="361950" indent="-361950">
              <a:buFont typeface="Arial" pitchFamily="34" charset="0"/>
              <a:buChar char="•"/>
            </a:pPr>
            <a:endParaRPr lang="da-DK" sz="2000" b="0" dirty="0"/>
          </a:p>
          <a:p>
            <a:pPr marL="361950" indent="-361950">
              <a:buFont typeface="Arial" pitchFamily="34" charset="0"/>
              <a:buChar char="•"/>
            </a:pPr>
            <a:r>
              <a:rPr lang="da-DK" sz="2000" b="0" dirty="0"/>
              <a:t>Absolut reklamationsfrist på 2 år jf. KBL § 54.</a:t>
            </a:r>
          </a:p>
        </p:txBody>
      </p:sp>
    </p:spTree>
    <p:extLst>
      <p:ext uri="{BB962C8B-B14F-4D97-AF65-F5344CB8AC3E}">
        <p14:creationId xmlns:p14="http://schemas.microsoft.com/office/powerpoint/2010/main" val="66657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2.3.3 Vanhjemmel – retslig mangel</a:t>
            </a:r>
          </a:p>
        </p:txBody>
      </p:sp>
      <p:sp>
        <p:nvSpPr>
          <p:cNvPr id="3" name="Tekstboks 2"/>
          <p:cNvSpPr txBox="1"/>
          <p:nvPr/>
        </p:nvSpPr>
        <p:spPr>
          <a:xfrm>
            <a:off x="1116116" y="1556792"/>
            <a:ext cx="8026666" cy="2554545"/>
          </a:xfrm>
          <a:prstGeom prst="rect">
            <a:avLst/>
          </a:prstGeom>
          <a:noFill/>
        </p:spPr>
        <p:txBody>
          <a:bodyPr wrap="square" rtlCol="0">
            <a:spAutoFit/>
          </a:bodyPr>
          <a:lstStyle/>
          <a:p>
            <a:r>
              <a:rPr lang="da-DK" sz="2000" b="0" dirty="0"/>
              <a:t>Når køber ikke opnår den forventede ejendomsret ved købet, fx hvis sælger ikke har ret til at sælge salgsgenstanden fordi: </a:t>
            </a:r>
          </a:p>
          <a:p>
            <a:pPr marL="361950" indent="-361950">
              <a:buFont typeface="Arial" pitchFamily="34" charset="0"/>
              <a:buChar char="•"/>
            </a:pPr>
            <a:r>
              <a:rPr lang="da-DK" sz="2000" b="0" dirty="0"/>
              <a:t>genstanden tilhører tredjemand, eller</a:t>
            </a:r>
          </a:p>
          <a:p>
            <a:pPr marL="361950" indent="-361950">
              <a:buFont typeface="Arial" pitchFamily="34" charset="0"/>
              <a:buChar char="•"/>
            </a:pPr>
            <a:r>
              <a:rPr lang="da-DK" sz="2000" b="0" dirty="0"/>
              <a:t>genstanden er pantsat, lånt, lejet, købt med ejendomsforbehold mv. </a:t>
            </a:r>
          </a:p>
          <a:p>
            <a:pPr marL="361950" indent="-361950">
              <a:buFont typeface="Arial" pitchFamily="34" charset="0"/>
              <a:buChar char="•"/>
            </a:pPr>
            <a:endParaRPr lang="da-DK" sz="2000" b="0" dirty="0"/>
          </a:p>
          <a:p>
            <a:r>
              <a:rPr lang="da-DK" sz="2000" b="0" dirty="0"/>
              <a:t>En godtroende køber af en sådan genstand kan kræve erstatning efter KBL § 59. </a:t>
            </a:r>
          </a:p>
        </p:txBody>
      </p:sp>
    </p:spTree>
    <p:extLst>
      <p:ext uri="{BB962C8B-B14F-4D97-AF65-F5344CB8AC3E}">
        <p14:creationId xmlns:p14="http://schemas.microsoft.com/office/powerpoint/2010/main" val="3707898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2.4. Købers misligholdelse</a:t>
            </a:r>
          </a:p>
        </p:txBody>
      </p:sp>
      <p:sp>
        <p:nvSpPr>
          <p:cNvPr id="3" name="Tekstboks 2"/>
          <p:cNvSpPr txBox="1"/>
          <p:nvPr/>
        </p:nvSpPr>
        <p:spPr>
          <a:xfrm>
            <a:off x="1259632" y="1340768"/>
            <a:ext cx="7632848" cy="3477875"/>
          </a:xfrm>
          <a:prstGeom prst="rect">
            <a:avLst/>
          </a:prstGeom>
          <a:noFill/>
        </p:spPr>
        <p:txBody>
          <a:bodyPr wrap="square" rtlCol="0">
            <a:spAutoFit/>
          </a:bodyPr>
          <a:lstStyle/>
          <a:p>
            <a:r>
              <a:rPr lang="da-DK" sz="2000" dirty="0"/>
              <a:t>Købers forpligtelse:</a:t>
            </a:r>
          </a:p>
          <a:p>
            <a:r>
              <a:rPr lang="da-DK" sz="2000" b="0" dirty="0"/>
              <a:t>Køber skal modtage varen som aftalt og betale den aftalte købesum til tiden. </a:t>
            </a:r>
          </a:p>
          <a:p>
            <a:endParaRPr lang="da-DK" sz="2000" b="0" dirty="0"/>
          </a:p>
          <a:p>
            <a:r>
              <a:rPr lang="da-DK" sz="2000" dirty="0"/>
              <a:t>Købers misligholdelse:</a:t>
            </a:r>
          </a:p>
          <a:p>
            <a:pPr marL="361950" lvl="0" indent="-361950">
              <a:buFont typeface="Arial" pitchFamily="34" charset="0"/>
              <a:buChar char="•"/>
            </a:pPr>
            <a:r>
              <a:rPr lang="da-DK" sz="2000" b="0" dirty="0"/>
              <a:t>Forsinkelse med betaling af købesummen til sælger</a:t>
            </a:r>
          </a:p>
          <a:p>
            <a:pPr marL="361950" lvl="0" indent="-361950">
              <a:buFont typeface="Arial" pitchFamily="34" charset="0"/>
              <a:buChar char="•"/>
            </a:pPr>
            <a:r>
              <a:rPr lang="da-DK" sz="2000" b="0" dirty="0"/>
              <a:t>Anticiperet (forventede) forsinkelse med betaling af købesummen</a:t>
            </a:r>
          </a:p>
          <a:p>
            <a:pPr marL="361950" lvl="0" indent="-361950">
              <a:buFont typeface="Arial" pitchFamily="34" charset="0"/>
              <a:buChar char="•"/>
            </a:pPr>
            <a:r>
              <a:rPr lang="da-DK" sz="2000" b="0" dirty="0"/>
              <a:t>Fordringshavermora - Manglende modtagelse af varen (ikke en misligholdelse)</a:t>
            </a:r>
          </a:p>
          <a:p>
            <a:endParaRPr lang="da-DK" sz="2000" b="0" dirty="0"/>
          </a:p>
        </p:txBody>
      </p:sp>
    </p:spTree>
    <p:extLst>
      <p:ext uri="{BB962C8B-B14F-4D97-AF65-F5344CB8AC3E}">
        <p14:creationId xmlns:p14="http://schemas.microsoft.com/office/powerpoint/2010/main" val="2941602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43405" y="290547"/>
            <a:ext cx="8316416" cy="584775"/>
          </a:xfrm>
          <a:prstGeom prst="rect">
            <a:avLst/>
          </a:prstGeom>
          <a:noFill/>
        </p:spPr>
        <p:txBody>
          <a:bodyPr wrap="square" rtlCol="0">
            <a:spAutoFit/>
          </a:bodyPr>
          <a:lstStyle/>
          <a:p>
            <a:pPr algn="ctr"/>
            <a:r>
              <a:rPr lang="da-DK" sz="3200" b="1" dirty="0">
                <a:solidFill>
                  <a:schemeClr val="tx2"/>
                </a:solidFill>
                <a:latin typeface="+mj-lt"/>
                <a:cs typeface="Arial" pitchFamily="34" charset="0"/>
              </a:rPr>
              <a:t>2.4.1 Købers forsinkelse med betalingen</a:t>
            </a:r>
          </a:p>
        </p:txBody>
      </p:sp>
      <p:sp>
        <p:nvSpPr>
          <p:cNvPr id="3" name="Tekstboks 2"/>
          <p:cNvSpPr txBox="1"/>
          <p:nvPr/>
        </p:nvSpPr>
        <p:spPr>
          <a:xfrm>
            <a:off x="1218251" y="1124744"/>
            <a:ext cx="7920880" cy="3785652"/>
          </a:xfrm>
          <a:prstGeom prst="rect">
            <a:avLst/>
          </a:prstGeom>
          <a:noFill/>
        </p:spPr>
        <p:txBody>
          <a:bodyPr wrap="square" rtlCol="0">
            <a:spAutoFit/>
          </a:bodyPr>
          <a:lstStyle/>
          <a:p>
            <a:r>
              <a:rPr lang="da-DK" sz="2000" b="0" dirty="0"/>
              <a:t>Sælger kan:</a:t>
            </a:r>
          </a:p>
          <a:p>
            <a:pPr marL="361950" indent="-361950">
              <a:buFont typeface="Arial" pitchFamily="34" charset="0"/>
              <a:buChar char="•"/>
            </a:pPr>
            <a:r>
              <a:rPr lang="da-DK" sz="2000" b="0" dirty="0"/>
              <a:t>Fastholde købet og forlange betaling, </a:t>
            </a:r>
            <a:r>
              <a:rPr lang="da-DK" sz="2000" b="0" dirty="0" err="1"/>
              <a:t>jf</a:t>
            </a:r>
            <a:r>
              <a:rPr lang="da-DK" sz="2000" b="0" dirty="0"/>
              <a:t> KBL § 28, stk. 1</a:t>
            </a:r>
          </a:p>
          <a:p>
            <a:pPr marL="361950" indent="-361950">
              <a:buFont typeface="Arial" pitchFamily="34" charset="0"/>
              <a:buChar char="•"/>
            </a:pPr>
            <a:r>
              <a:rPr lang="da-DK" sz="2000" b="0" dirty="0"/>
              <a:t>Hæve købet, jf. KBL § 28, stk. 1</a:t>
            </a:r>
          </a:p>
          <a:p>
            <a:pPr marL="819150" lvl="1" indent="-361950">
              <a:buFont typeface="Arial" pitchFamily="34" charset="0"/>
              <a:buChar char="•"/>
            </a:pPr>
            <a:r>
              <a:rPr lang="da-DK" sz="2000" b="0" dirty="0"/>
              <a:t>Forsinkelsen skal være væsentlig før sælger kan hæve. I handelskøb er enhver forsinkelse væsentlig.</a:t>
            </a:r>
          </a:p>
          <a:p>
            <a:pPr marL="361950" indent="-361950">
              <a:buFont typeface="Arial" pitchFamily="34" charset="0"/>
              <a:buChar char="•"/>
            </a:pPr>
            <a:r>
              <a:rPr lang="da-DK" sz="2000" b="0" dirty="0"/>
              <a:t>Kræve erstatning ved ophævelse, jf. KBL § 30 </a:t>
            </a:r>
          </a:p>
          <a:p>
            <a:pPr marL="819150" lvl="1" indent="-361950">
              <a:buFont typeface="Arial" pitchFamily="34" charset="0"/>
              <a:buChar char="•"/>
            </a:pPr>
            <a:r>
              <a:rPr lang="da-DK" sz="2000" b="0" dirty="0"/>
              <a:t>Skadeserstatning efter KBL § 24</a:t>
            </a:r>
          </a:p>
          <a:p>
            <a:pPr marL="819150" lvl="1" indent="-361950">
              <a:buFont typeface="Arial" pitchFamily="34" charset="0"/>
              <a:buChar char="•"/>
            </a:pPr>
            <a:r>
              <a:rPr lang="da-DK" sz="2000" b="0" dirty="0"/>
              <a:t>Hvis sælger foretager et dækningssalg i rimelig tid efter ophævelsen, og salget indbringer færre penge, end det ville have gjort, hvis aftalen med den oprindelige køber var blevet opfyldt korrekt, kan sælger forlange differencebeløbet erstattet af køber, jf. KBL § 30, stk. 2. </a:t>
            </a:r>
          </a:p>
        </p:txBody>
      </p:sp>
    </p:spTree>
    <p:extLst>
      <p:ext uri="{BB962C8B-B14F-4D97-AF65-F5344CB8AC3E}">
        <p14:creationId xmlns:p14="http://schemas.microsoft.com/office/powerpoint/2010/main" val="3712557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16632"/>
            <a:ext cx="8316416" cy="1077218"/>
          </a:xfrm>
          <a:prstGeom prst="rect">
            <a:avLst/>
          </a:prstGeom>
          <a:noFill/>
        </p:spPr>
        <p:txBody>
          <a:bodyPr wrap="square" rtlCol="0">
            <a:spAutoFit/>
          </a:bodyPr>
          <a:lstStyle/>
          <a:p>
            <a:pPr algn="ctr"/>
            <a:r>
              <a:rPr lang="da-DK" sz="3200" b="1" dirty="0">
                <a:solidFill>
                  <a:schemeClr val="tx2"/>
                </a:solidFill>
                <a:latin typeface="+mj-lt"/>
                <a:cs typeface="Arial" pitchFamily="34" charset="0"/>
              </a:rPr>
              <a:t>2.4.1 Købers forsinkelse med betalingen</a:t>
            </a:r>
          </a:p>
          <a:p>
            <a:pPr algn="ctr"/>
            <a:r>
              <a:rPr lang="da-DK" sz="3200" b="1" dirty="0">
                <a:solidFill>
                  <a:schemeClr val="tx2"/>
                </a:solidFill>
                <a:latin typeface="+mj-lt"/>
                <a:cs typeface="Arial" pitchFamily="34" charset="0"/>
              </a:rPr>
              <a:t>Reklamation</a:t>
            </a:r>
          </a:p>
        </p:txBody>
      </p:sp>
      <p:sp>
        <p:nvSpPr>
          <p:cNvPr id="3" name="Tekstboks 2"/>
          <p:cNvSpPr txBox="1"/>
          <p:nvPr/>
        </p:nvSpPr>
        <p:spPr>
          <a:xfrm>
            <a:off x="827584" y="1412776"/>
            <a:ext cx="7938628" cy="4708981"/>
          </a:xfrm>
          <a:prstGeom prst="rect">
            <a:avLst/>
          </a:prstGeom>
          <a:noFill/>
        </p:spPr>
        <p:txBody>
          <a:bodyPr wrap="square" rtlCol="0">
            <a:spAutoFit/>
          </a:bodyPr>
          <a:lstStyle/>
          <a:p>
            <a:r>
              <a:rPr lang="da-DK" sz="2000" dirty="0"/>
              <a:t>Fastholde købet:</a:t>
            </a:r>
          </a:p>
          <a:p>
            <a:r>
              <a:rPr lang="da-DK" sz="2000" b="0" dirty="0"/>
              <a:t>KBL § 31 : Hvis sælger vil fastholde købet, og varen endnu ikke er leveret til køber, så skal:</a:t>
            </a:r>
          </a:p>
          <a:p>
            <a:pPr marL="457200" indent="-457200">
              <a:buFont typeface="+mj-lt"/>
              <a:buAutoNum type="arabicPeriod"/>
            </a:pPr>
            <a:r>
              <a:rPr lang="da-DK" sz="2000" b="0" dirty="0"/>
              <a:t>Sælger </a:t>
            </a:r>
            <a:r>
              <a:rPr lang="da-DK" sz="2000" dirty="0"/>
              <a:t>uden ugrundet ophold</a:t>
            </a:r>
            <a:r>
              <a:rPr lang="da-DK" sz="2000" b="0" dirty="0"/>
              <a:t> give køber meddelelse om, at han vil fastholde købet. Dette gælder, hvis køber </a:t>
            </a:r>
            <a:r>
              <a:rPr lang="da-DK" sz="2000" dirty="0"/>
              <a:t>har henvendt sig </a:t>
            </a:r>
            <a:r>
              <a:rPr lang="da-DK" sz="2000" b="0" dirty="0"/>
              <a:t>til sælger med en forespørgsel. </a:t>
            </a:r>
          </a:p>
          <a:p>
            <a:pPr marL="457200" indent="-457200">
              <a:buFont typeface="+mj-lt"/>
              <a:buAutoNum type="arabicPeriod"/>
            </a:pPr>
            <a:r>
              <a:rPr lang="da-DK" sz="2000" b="0" dirty="0"/>
              <a:t>Sælger </a:t>
            </a:r>
            <a:r>
              <a:rPr lang="da-DK" sz="2000" dirty="0"/>
              <a:t>inden rimelig tid </a:t>
            </a:r>
            <a:r>
              <a:rPr lang="da-DK" sz="2000" b="0" dirty="0"/>
              <a:t>give køber meddelelse om, at han vil fastholde købet, hvis køber </a:t>
            </a:r>
            <a:r>
              <a:rPr lang="da-DK" sz="2000" dirty="0"/>
              <a:t>ikke har henvendt sig </a:t>
            </a:r>
            <a:r>
              <a:rPr lang="da-DK" sz="2000" b="0" dirty="0"/>
              <a:t>til sælger med en forespørgsel. </a:t>
            </a:r>
          </a:p>
          <a:p>
            <a:endParaRPr lang="da-DK" sz="2000" b="0" dirty="0"/>
          </a:p>
          <a:p>
            <a:r>
              <a:rPr lang="da-DK" sz="2000" dirty="0"/>
              <a:t>Hæve købet:</a:t>
            </a:r>
          </a:p>
          <a:p>
            <a:r>
              <a:rPr lang="da-DK" sz="2000" b="0" dirty="0"/>
              <a:t>KBL § 32 : Hvis sælger vil hæve købet, fordi køber ikke har overholdt sine forpligtelser, skal sælger </a:t>
            </a:r>
            <a:r>
              <a:rPr lang="da-DK" sz="2000" dirty="0"/>
              <a:t>straks </a:t>
            </a:r>
            <a:r>
              <a:rPr lang="da-DK" sz="2000" b="0" dirty="0"/>
              <a:t>meddele køber dette. </a:t>
            </a:r>
          </a:p>
          <a:p>
            <a:r>
              <a:rPr lang="da-DK" sz="2000" b="0" dirty="0"/>
              <a:t> </a:t>
            </a:r>
          </a:p>
          <a:p>
            <a:endParaRPr lang="da-DK" sz="2000" b="0" dirty="0"/>
          </a:p>
        </p:txBody>
      </p:sp>
    </p:spTree>
    <p:extLst>
      <p:ext uri="{BB962C8B-B14F-4D97-AF65-F5344CB8AC3E}">
        <p14:creationId xmlns:p14="http://schemas.microsoft.com/office/powerpoint/2010/main" val="1508471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16632"/>
            <a:ext cx="8316416" cy="1077218"/>
          </a:xfrm>
          <a:prstGeom prst="rect">
            <a:avLst/>
          </a:prstGeom>
          <a:noFill/>
        </p:spPr>
        <p:txBody>
          <a:bodyPr wrap="square" rtlCol="0">
            <a:spAutoFit/>
          </a:bodyPr>
          <a:lstStyle/>
          <a:p>
            <a:pPr algn="ctr"/>
            <a:r>
              <a:rPr lang="da-DK" sz="3200" b="1" dirty="0">
                <a:solidFill>
                  <a:schemeClr val="tx2"/>
                </a:solidFill>
                <a:latin typeface="+mj-lt"/>
                <a:cs typeface="Arial" pitchFamily="34" charset="0"/>
              </a:rPr>
              <a:t>2.4.1 Købers forsinkelse med betalingen</a:t>
            </a:r>
          </a:p>
          <a:p>
            <a:pPr algn="ctr"/>
            <a:r>
              <a:rPr lang="da-DK" sz="3200" b="1" dirty="0">
                <a:solidFill>
                  <a:schemeClr val="tx2"/>
                </a:solidFill>
                <a:latin typeface="+mj-lt"/>
                <a:cs typeface="Arial" pitchFamily="34" charset="0"/>
              </a:rPr>
              <a:t>Sælgers misligholdelsesbeføjelser</a:t>
            </a:r>
          </a:p>
        </p:txBody>
      </p:sp>
      <p:sp>
        <p:nvSpPr>
          <p:cNvPr id="3" name="Tekstboks 2"/>
          <p:cNvSpPr txBox="1"/>
          <p:nvPr/>
        </p:nvSpPr>
        <p:spPr>
          <a:xfrm>
            <a:off x="1205372" y="1412776"/>
            <a:ext cx="7560840" cy="4093428"/>
          </a:xfrm>
          <a:prstGeom prst="rect">
            <a:avLst/>
          </a:prstGeom>
          <a:noFill/>
        </p:spPr>
        <p:txBody>
          <a:bodyPr wrap="square" rtlCol="0">
            <a:spAutoFit/>
          </a:bodyPr>
          <a:lstStyle/>
          <a:p>
            <a:r>
              <a:rPr lang="da-DK" sz="2000" b="0" dirty="0"/>
              <a:t>Situation: Hvis sælger allerede har leveret uden at der samtidig er sket betaling</a:t>
            </a:r>
          </a:p>
          <a:p>
            <a:endParaRPr lang="da-DK" sz="2000" b="0" dirty="0"/>
          </a:p>
          <a:p>
            <a:pPr marL="361950" indent="-361950">
              <a:buFont typeface="Arial" pitchFamily="34" charset="0"/>
              <a:buChar char="•"/>
            </a:pPr>
            <a:r>
              <a:rPr lang="da-DK" sz="2000" b="0" dirty="0"/>
              <a:t>Hovedregel: Kreditkøb - ikke hæve og få det solgte tilbage</a:t>
            </a:r>
          </a:p>
          <a:p>
            <a:pPr marL="819150" lvl="1" indent="-361950">
              <a:buFont typeface="Arial" pitchFamily="34" charset="0"/>
              <a:buChar char="•"/>
            </a:pPr>
            <a:r>
              <a:rPr lang="da-DK" sz="2000" b="0" dirty="0"/>
              <a:t>Sælger må iværksætte inkasso og evt. tvangsinddrivelse</a:t>
            </a:r>
          </a:p>
          <a:p>
            <a:pPr marL="819150" lvl="1" indent="-361950">
              <a:buFont typeface="Arial" pitchFamily="34" charset="0"/>
              <a:buChar char="•"/>
            </a:pPr>
            <a:endParaRPr lang="da-DK" sz="2000" b="0" dirty="0"/>
          </a:p>
          <a:p>
            <a:pPr marL="361950" indent="-361950">
              <a:buFont typeface="Arial" pitchFamily="34" charset="0"/>
              <a:buChar char="•"/>
            </a:pPr>
            <a:r>
              <a:rPr lang="da-DK" sz="2000" b="0" dirty="0"/>
              <a:t>Undtagelser, fx hvis:</a:t>
            </a:r>
          </a:p>
          <a:p>
            <a:pPr marL="801688" lvl="0" indent="-439738">
              <a:buFont typeface="Arial" pitchFamily="34" charset="0"/>
              <a:buChar char="•"/>
            </a:pPr>
            <a:r>
              <a:rPr lang="da-DK" sz="2000" b="0" dirty="0"/>
              <a:t>Det solgte afvises af køber.</a:t>
            </a:r>
          </a:p>
          <a:p>
            <a:pPr marL="801688" lvl="0" indent="-439738">
              <a:buFont typeface="Arial" pitchFamily="34" charset="0"/>
              <a:buChar char="•"/>
            </a:pPr>
            <a:r>
              <a:rPr lang="da-DK" sz="2000" b="0" dirty="0"/>
              <a:t>Der er taget et kontantforbehold/ejendomsforbehold.</a:t>
            </a:r>
          </a:p>
          <a:p>
            <a:pPr marL="801688" lvl="0" indent="-439738">
              <a:buFont typeface="Arial" pitchFamily="34" charset="0"/>
              <a:buChar char="•"/>
            </a:pPr>
            <a:r>
              <a:rPr lang="da-DK" sz="2000" b="0" dirty="0"/>
              <a:t>Hvis det solgte er leveret til en køber på et tidspunkt, hvor køber er taget under konkursbehandling, og konkursboet ikke indtræder i aftalen eller stiller sikkerhed for købesummens betaling.</a:t>
            </a:r>
          </a:p>
        </p:txBody>
      </p:sp>
    </p:spTree>
    <p:extLst>
      <p:ext uri="{BB962C8B-B14F-4D97-AF65-F5344CB8AC3E}">
        <p14:creationId xmlns:p14="http://schemas.microsoft.com/office/powerpoint/2010/main" val="3784169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89919"/>
            <a:ext cx="8316416" cy="1077218"/>
          </a:xfrm>
          <a:prstGeom prst="rect">
            <a:avLst/>
          </a:prstGeom>
          <a:noFill/>
        </p:spPr>
        <p:txBody>
          <a:bodyPr wrap="square" rtlCol="0">
            <a:spAutoFit/>
          </a:bodyPr>
          <a:lstStyle/>
          <a:p>
            <a:pPr algn="ctr"/>
            <a:r>
              <a:rPr lang="da-DK" sz="3200" b="1" dirty="0">
                <a:solidFill>
                  <a:schemeClr val="tx2"/>
                </a:solidFill>
                <a:latin typeface="+mj-lt"/>
                <a:cs typeface="Arial" pitchFamily="34" charset="0"/>
              </a:rPr>
              <a:t>2.4.1 Købers forsinkelse med betaling</a:t>
            </a:r>
          </a:p>
          <a:p>
            <a:pPr algn="ctr"/>
            <a:r>
              <a:rPr lang="da-DK" sz="3200" b="1" dirty="0" err="1">
                <a:solidFill>
                  <a:schemeClr val="tx2"/>
                </a:solidFill>
                <a:latin typeface="+mj-lt"/>
                <a:cs typeface="Arial" pitchFamily="34" charset="0"/>
              </a:rPr>
              <a:t>Anteciperet</a:t>
            </a:r>
            <a:r>
              <a:rPr lang="da-DK" sz="3200" b="1" dirty="0">
                <a:solidFill>
                  <a:schemeClr val="tx2"/>
                </a:solidFill>
                <a:latin typeface="+mj-lt"/>
                <a:cs typeface="Arial" pitchFamily="34" charset="0"/>
              </a:rPr>
              <a:t> forsinkelse</a:t>
            </a:r>
          </a:p>
        </p:txBody>
      </p:sp>
      <p:sp>
        <p:nvSpPr>
          <p:cNvPr id="3" name="Tekstboks 2"/>
          <p:cNvSpPr txBox="1"/>
          <p:nvPr/>
        </p:nvSpPr>
        <p:spPr>
          <a:xfrm>
            <a:off x="1115616" y="1130625"/>
            <a:ext cx="8098674" cy="4708981"/>
          </a:xfrm>
          <a:prstGeom prst="rect">
            <a:avLst/>
          </a:prstGeom>
          <a:noFill/>
        </p:spPr>
        <p:txBody>
          <a:bodyPr wrap="square" rtlCol="0">
            <a:spAutoFit/>
          </a:bodyPr>
          <a:lstStyle/>
          <a:p>
            <a:r>
              <a:rPr lang="da-DK" sz="2000" b="0" dirty="0"/>
              <a:t>Situation: Endnu ikke ”rigtig” forsinkelse, men sælger </a:t>
            </a:r>
            <a:r>
              <a:rPr lang="da-DK" sz="2000" dirty="0"/>
              <a:t>må forvente </a:t>
            </a:r>
            <a:r>
              <a:rPr lang="da-DK" sz="2000" b="0" dirty="0"/>
              <a:t>at forsinkelse vil opstå – fx hvis køber er insolvent, kommer under konkursbehandling, rekonstruktion mv.</a:t>
            </a:r>
          </a:p>
          <a:p>
            <a:endParaRPr lang="da-DK" sz="2000" b="0" dirty="0"/>
          </a:p>
          <a:p>
            <a:r>
              <a:rPr lang="da-DK" sz="2000" b="0" dirty="0"/>
              <a:t>Sælger har </a:t>
            </a:r>
            <a:r>
              <a:rPr lang="da-DK" sz="2000" dirty="0"/>
              <a:t>tilbageholdsret</a:t>
            </a:r>
            <a:r>
              <a:rPr lang="da-DK" sz="2000" b="0" dirty="0"/>
              <a:t> – sælger skal undlade at afsende varen og holde varen tilbage indtil køber eller købers bo har stillet sikkerhed for betaling.</a:t>
            </a:r>
          </a:p>
          <a:p>
            <a:endParaRPr lang="da-DK" sz="2000" b="0" dirty="0"/>
          </a:p>
          <a:p>
            <a:r>
              <a:rPr lang="da-DK" sz="2000" b="0" dirty="0"/>
              <a:t>Sælger har </a:t>
            </a:r>
            <a:r>
              <a:rPr lang="da-DK" sz="2000" dirty="0"/>
              <a:t>standsningsret</a:t>
            </a:r>
            <a:r>
              <a:rPr lang="da-DK" sz="2000" b="0" dirty="0"/>
              <a:t> – sælger skal hindre overgivelse</a:t>
            </a:r>
          </a:p>
          <a:p>
            <a:pPr marL="342900" indent="-342900">
              <a:buFont typeface="Arial" panose="020B0604020202020204" pitchFamily="34" charset="0"/>
              <a:buChar char="•"/>
            </a:pPr>
            <a:r>
              <a:rPr lang="da-DK" sz="2000" b="0" dirty="0"/>
              <a:t>Det solgte er på vej til køber. Sælger kan hindre overgivelsen til køber indtil køber eller købers bo har stillet sikkerhed for betaling. </a:t>
            </a:r>
          </a:p>
          <a:p>
            <a:endParaRPr lang="da-DK" sz="2000" b="0" dirty="0"/>
          </a:p>
          <a:p>
            <a:r>
              <a:rPr lang="da-DK" sz="2000" dirty="0"/>
              <a:t>Hæve købet: </a:t>
            </a:r>
            <a:r>
              <a:rPr lang="da-DK" sz="2000" b="0" dirty="0"/>
              <a:t>Når det er blevet tid til at levere, kan sælger hæve købet, hvis køber eller købers bo ikke har stillet sikkerhed for betaling, jf. KBL § 39, stk. 1.</a:t>
            </a:r>
          </a:p>
        </p:txBody>
      </p:sp>
    </p:spTree>
    <p:extLst>
      <p:ext uri="{BB962C8B-B14F-4D97-AF65-F5344CB8AC3E}">
        <p14:creationId xmlns:p14="http://schemas.microsoft.com/office/powerpoint/2010/main" val="1028139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077218"/>
          </a:xfrm>
          <a:prstGeom prst="rect">
            <a:avLst/>
          </a:prstGeom>
          <a:noFill/>
        </p:spPr>
        <p:txBody>
          <a:bodyPr wrap="square" rtlCol="0">
            <a:spAutoFit/>
          </a:bodyPr>
          <a:lstStyle/>
          <a:p>
            <a:pPr algn="ctr"/>
            <a:r>
              <a:rPr lang="da-DK" sz="3200" b="1" dirty="0">
                <a:solidFill>
                  <a:schemeClr val="tx2"/>
                </a:solidFill>
                <a:latin typeface="+mj-lt"/>
                <a:cs typeface="Arial" pitchFamily="34" charset="0"/>
              </a:rPr>
              <a:t>2.4.1 Købers forsinkelse med betalingen</a:t>
            </a:r>
          </a:p>
          <a:p>
            <a:pPr algn="ctr"/>
            <a:r>
              <a:rPr lang="da-DK" sz="3200" b="1" dirty="0">
                <a:solidFill>
                  <a:schemeClr val="tx2"/>
                </a:solidFill>
                <a:latin typeface="+mj-lt"/>
                <a:cs typeface="Arial" pitchFamily="34" charset="0"/>
              </a:rPr>
              <a:t>2.4.2 Fordringshavermora</a:t>
            </a:r>
          </a:p>
        </p:txBody>
      </p:sp>
      <p:sp>
        <p:nvSpPr>
          <p:cNvPr id="3" name="Tekstboks 2"/>
          <p:cNvSpPr txBox="1"/>
          <p:nvPr/>
        </p:nvSpPr>
        <p:spPr>
          <a:xfrm>
            <a:off x="936455" y="1340768"/>
            <a:ext cx="8098674" cy="3785652"/>
          </a:xfrm>
          <a:prstGeom prst="rect">
            <a:avLst/>
          </a:prstGeom>
          <a:noFill/>
        </p:spPr>
        <p:txBody>
          <a:bodyPr wrap="square" rtlCol="0">
            <a:spAutoFit/>
          </a:bodyPr>
          <a:lstStyle/>
          <a:p>
            <a:r>
              <a:rPr lang="da-DK" sz="2000" b="0" dirty="0">
                <a:cs typeface="Arial" pitchFamily="34" charset="0"/>
              </a:rPr>
              <a:t>Betragtes ikke som misligholdelse, men situationen udløser en række krav og valgmuligheder for sælger, der ikke kan ”komme af med” varen</a:t>
            </a:r>
          </a:p>
          <a:p>
            <a:endParaRPr lang="da-DK" sz="2000" b="0" dirty="0">
              <a:cs typeface="Arial" pitchFamily="34" charset="0"/>
            </a:endParaRPr>
          </a:p>
          <a:p>
            <a:pPr marL="457200" indent="-457200">
              <a:buFont typeface="Arial" pitchFamily="34" charset="0"/>
              <a:buChar char="•"/>
            </a:pPr>
            <a:r>
              <a:rPr lang="da-DK" sz="2000" b="0" dirty="0">
                <a:cs typeface="Arial" pitchFamily="34" charset="0"/>
              </a:rPr>
              <a:t>Sælger har pligt til at drage omsorg for varen for købers regning</a:t>
            </a:r>
          </a:p>
          <a:p>
            <a:pPr marL="457200" indent="-457200">
              <a:buFont typeface="Arial" pitchFamily="34" charset="0"/>
              <a:buChar char="•"/>
            </a:pPr>
            <a:r>
              <a:rPr lang="da-DK" sz="2000" b="0" dirty="0">
                <a:cs typeface="Arial" pitchFamily="34" charset="0"/>
              </a:rPr>
              <a:t>Sælger har tilbageholdsret indtil udgifterne er betalt</a:t>
            </a:r>
          </a:p>
          <a:p>
            <a:pPr marL="457200" indent="-457200">
              <a:buFont typeface="Arial" pitchFamily="34" charset="0"/>
              <a:buChar char="•"/>
            </a:pPr>
            <a:r>
              <a:rPr lang="da-DK" sz="2000" b="0" dirty="0">
                <a:cs typeface="Arial" pitchFamily="34" charset="0"/>
              </a:rPr>
              <a:t>Sælger har ret og pligt til at sælge varen til anden side jf. KBL § 35</a:t>
            </a:r>
          </a:p>
          <a:p>
            <a:pPr marL="457200" indent="-457200">
              <a:buFont typeface="Arial" pitchFamily="34" charset="0"/>
              <a:buChar char="•"/>
            </a:pPr>
            <a:r>
              <a:rPr lang="da-DK" sz="2000" b="0" dirty="0">
                <a:cs typeface="Arial" pitchFamily="34" charset="0"/>
              </a:rPr>
              <a:t>Sælger er berettiget til at bortskaffe varen</a:t>
            </a:r>
          </a:p>
          <a:p>
            <a:pPr marL="457200" indent="-457200">
              <a:buFont typeface="Arial" pitchFamily="34" charset="0"/>
              <a:buChar char="•"/>
            </a:pPr>
            <a:endParaRPr lang="da-DK" sz="2000" b="0" dirty="0">
              <a:cs typeface="Arial" pitchFamily="34" charset="0"/>
            </a:endParaRPr>
          </a:p>
          <a:p>
            <a:r>
              <a:rPr lang="da-DK" sz="2000" b="0" dirty="0">
                <a:cs typeface="Arial" pitchFamily="34" charset="0"/>
              </a:rPr>
              <a:t>Selvom sælger ikke kan levere til køber, grundet forhold hos køber, er risikoen stadig overgået til køber, på tidspunktet hvor levering er aftalt jf. KBL § 37. </a:t>
            </a:r>
          </a:p>
        </p:txBody>
      </p:sp>
    </p:spTree>
    <p:extLst>
      <p:ext uri="{BB962C8B-B14F-4D97-AF65-F5344CB8AC3E}">
        <p14:creationId xmlns:p14="http://schemas.microsoft.com/office/powerpoint/2010/main" val="34116695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2BAC2E-7F3D-5EBB-B16F-CFDD851627FC}"/>
              </a:ext>
            </a:extLst>
          </p:cNvPr>
          <p:cNvSpPr>
            <a:spLocks noGrp="1"/>
          </p:cNvSpPr>
          <p:nvPr>
            <p:ph type="ctrTitle"/>
          </p:nvPr>
        </p:nvSpPr>
        <p:spPr>
          <a:xfrm>
            <a:off x="3095836" y="2132856"/>
            <a:ext cx="3852428" cy="1470026"/>
          </a:xfrm>
        </p:spPr>
        <p:txBody>
          <a:bodyPr/>
          <a:lstStyle/>
          <a:p>
            <a:r>
              <a:rPr lang="da-DK" b="1" dirty="0">
                <a:solidFill>
                  <a:schemeClr val="tx2"/>
                </a:solidFill>
                <a:cs typeface="Arial" pitchFamily="34" charset="0"/>
              </a:rPr>
              <a:t>3</a:t>
            </a:r>
            <a:r>
              <a:rPr lang="da-DK" sz="4400" b="1" dirty="0">
                <a:solidFill>
                  <a:schemeClr val="tx2"/>
                </a:solidFill>
                <a:latin typeface="+mj-lt"/>
                <a:cs typeface="Arial" pitchFamily="34" charset="0"/>
              </a:rPr>
              <a:t>. </a:t>
            </a:r>
            <a:r>
              <a:rPr lang="da-DK" b="1" dirty="0">
                <a:solidFill>
                  <a:schemeClr val="tx2"/>
                </a:solidFill>
                <a:cs typeface="Arial" pitchFamily="34" charset="0"/>
              </a:rPr>
              <a:t>Forbrugerkøb</a:t>
            </a:r>
            <a:endParaRPr lang="da-DK" dirty="0"/>
          </a:p>
        </p:txBody>
      </p:sp>
    </p:spTree>
    <p:extLst>
      <p:ext uri="{BB962C8B-B14F-4D97-AF65-F5344CB8AC3E}">
        <p14:creationId xmlns:p14="http://schemas.microsoft.com/office/powerpoint/2010/main" val="135168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550421"/>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1. Købelovens begreber</a:t>
            </a:r>
          </a:p>
        </p:txBody>
      </p:sp>
      <p:sp>
        <p:nvSpPr>
          <p:cNvPr id="3" name="Tekstboks 2"/>
          <p:cNvSpPr txBox="1"/>
          <p:nvPr/>
        </p:nvSpPr>
        <p:spPr>
          <a:xfrm>
            <a:off x="1043608" y="1484784"/>
            <a:ext cx="7594618" cy="2246769"/>
          </a:xfrm>
          <a:prstGeom prst="rect">
            <a:avLst/>
          </a:prstGeom>
          <a:noFill/>
        </p:spPr>
        <p:txBody>
          <a:bodyPr wrap="square" rtlCol="0">
            <a:spAutoFit/>
          </a:bodyPr>
          <a:lstStyle/>
          <a:p>
            <a:r>
              <a:rPr lang="da-DK" sz="2000" dirty="0">
                <a:cs typeface="Arial" pitchFamily="34" charset="0"/>
              </a:rPr>
              <a:t>Hovedregel: </a:t>
            </a:r>
            <a:r>
              <a:rPr lang="da-DK" sz="2000" b="0" dirty="0">
                <a:cs typeface="Arial" pitchFamily="34" charset="0"/>
              </a:rPr>
              <a:t>Købeloven gælder for alle køb.</a:t>
            </a:r>
          </a:p>
          <a:p>
            <a:pPr marL="355600" indent="-355600"/>
            <a:endParaRPr lang="da-DK" sz="2000" b="0" dirty="0">
              <a:cs typeface="Arial" pitchFamily="34" charset="0"/>
            </a:endParaRPr>
          </a:p>
          <a:p>
            <a:pPr marL="355600" indent="-355600"/>
            <a:r>
              <a:rPr lang="da-DK" sz="2000" dirty="0">
                <a:cs typeface="Arial" pitchFamily="34" charset="0"/>
              </a:rPr>
              <a:t>Undtagelse: </a:t>
            </a:r>
            <a:r>
              <a:rPr lang="da-DK" sz="2000" b="0" dirty="0"/>
              <a:t>Køb af fast ejendom eller ved opførelse af bygning eller andet anlæg på fast ejendom samt internationale køb (Den internationale købelov CISG </a:t>
            </a:r>
            <a:r>
              <a:rPr lang="da-DK" sz="2000" b="0" dirty="0" err="1"/>
              <a:t>-Convention</a:t>
            </a:r>
            <a:r>
              <a:rPr lang="da-DK" sz="2000" b="0" dirty="0"/>
              <a:t> </a:t>
            </a:r>
            <a:r>
              <a:rPr lang="da-DK" sz="2000" b="0" dirty="0" err="1"/>
              <a:t>on</a:t>
            </a:r>
            <a:r>
              <a:rPr lang="da-DK" sz="2000" b="0" dirty="0"/>
              <a:t> </a:t>
            </a:r>
            <a:r>
              <a:rPr lang="da-DK" sz="2000" b="0" dirty="0" err="1"/>
              <a:t>Contracts</a:t>
            </a:r>
            <a:r>
              <a:rPr lang="da-DK" sz="2000" b="0" dirty="0"/>
              <a:t> for the International Sale of </a:t>
            </a:r>
            <a:r>
              <a:rPr lang="da-DK" sz="2000" b="0" dirty="0" err="1"/>
              <a:t>Goods</a:t>
            </a:r>
            <a:r>
              <a:rPr lang="da-DK" sz="2000" b="0" dirty="0"/>
              <a:t>). </a:t>
            </a:r>
            <a:endParaRPr lang="da-DK" sz="2000" b="0" dirty="0">
              <a:cs typeface="Arial" pitchFamily="34" charset="0"/>
            </a:endParaRPr>
          </a:p>
          <a:p>
            <a:endParaRPr lang="da-DK" sz="2000" b="0" dirty="0"/>
          </a:p>
        </p:txBody>
      </p:sp>
    </p:spTree>
    <p:extLst>
      <p:ext uri="{BB962C8B-B14F-4D97-AF65-F5344CB8AC3E}">
        <p14:creationId xmlns:p14="http://schemas.microsoft.com/office/powerpoint/2010/main" val="613393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36509" y="229571"/>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Forbrugerkøb</a:t>
            </a:r>
          </a:p>
        </p:txBody>
      </p:sp>
      <p:sp>
        <p:nvSpPr>
          <p:cNvPr id="3" name="Tekstboks 2"/>
          <p:cNvSpPr txBox="1"/>
          <p:nvPr/>
        </p:nvSpPr>
        <p:spPr>
          <a:xfrm>
            <a:off x="1142289" y="1412776"/>
            <a:ext cx="7704856" cy="4093428"/>
          </a:xfrm>
          <a:prstGeom prst="rect">
            <a:avLst/>
          </a:prstGeom>
          <a:noFill/>
        </p:spPr>
        <p:txBody>
          <a:bodyPr wrap="square" rtlCol="0">
            <a:spAutoFit/>
          </a:bodyPr>
          <a:lstStyle/>
          <a:p>
            <a:pPr marL="361950" indent="-361950">
              <a:buFont typeface="Arial" pitchFamily="34" charset="0"/>
              <a:buChar char="•"/>
            </a:pPr>
            <a:r>
              <a:rPr lang="da-DK" sz="2000" b="0" dirty="0"/>
              <a:t>Retskilde: Købelovens forbrugerafsnit §§ 72-87</a:t>
            </a:r>
          </a:p>
          <a:p>
            <a:pPr marL="361950" indent="-361950">
              <a:buFont typeface="Arial" pitchFamily="34" charset="0"/>
              <a:buChar char="•"/>
            </a:pPr>
            <a:endParaRPr lang="da-DK" sz="2000" b="0" dirty="0"/>
          </a:p>
          <a:p>
            <a:pPr marL="361950" indent="-361950">
              <a:buFont typeface="Arial" pitchFamily="34" charset="0"/>
              <a:buChar char="•"/>
            </a:pPr>
            <a:r>
              <a:rPr lang="da-DK" sz="2000" b="0" dirty="0"/>
              <a:t>Loven er beskyttelsespræceptiv (ufravigelige): Reglerne om forbrugerkøb kan ikke fraviges til skade for forbrugeren</a:t>
            </a:r>
          </a:p>
          <a:p>
            <a:pPr marL="361950" indent="-361950">
              <a:buFont typeface="Arial" pitchFamily="34" charset="0"/>
              <a:buChar char="•"/>
            </a:pPr>
            <a:endParaRPr lang="da-DK" sz="2000" b="0" dirty="0"/>
          </a:p>
          <a:p>
            <a:pPr marL="361950" indent="-361950">
              <a:buFont typeface="Arial" pitchFamily="34" charset="0"/>
              <a:buChar char="•"/>
            </a:pPr>
            <a:r>
              <a:rPr lang="da-DK" sz="2000" b="0" dirty="0"/>
              <a:t>Forbrugerkøb: når en erhvervsdrivende som led i sit erhverv, sælger en vare til hovedsagelig privat anvendelse, jf. KBL § 4 a, stk. 1.</a:t>
            </a:r>
          </a:p>
          <a:p>
            <a:pPr marL="361950" indent="-361950">
              <a:buFont typeface="Arial" pitchFamily="34" charset="0"/>
              <a:buChar char="•"/>
            </a:pPr>
            <a:endParaRPr lang="da-DK" sz="2000" b="0" dirty="0"/>
          </a:p>
          <a:p>
            <a:pPr marL="361950" indent="-361950">
              <a:buFont typeface="Arial" pitchFamily="34" charset="0"/>
              <a:buChar char="•"/>
            </a:pPr>
            <a:r>
              <a:rPr lang="da-DK" sz="2000" b="0" dirty="0"/>
              <a:t>Bevisbyrde: Hvis der opstår uenighed om hvorvidt købet er et forbrugerkøb, er det den erhvervsdrivende der har bevisbyrden for, at købet ikke er et forbrugerkøb, jf. KBL § § 4a, stk. 1.</a:t>
            </a:r>
          </a:p>
          <a:p>
            <a:endParaRPr lang="da-DK" sz="2000" b="0" dirty="0"/>
          </a:p>
        </p:txBody>
      </p:sp>
    </p:spTree>
    <p:extLst>
      <p:ext uri="{BB962C8B-B14F-4D97-AF65-F5344CB8AC3E}">
        <p14:creationId xmlns:p14="http://schemas.microsoft.com/office/powerpoint/2010/main" val="3388538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Forbrugerkøb</a:t>
            </a:r>
          </a:p>
          <a:p>
            <a:pPr algn="ctr"/>
            <a:r>
              <a:rPr lang="da-DK" sz="3600" b="1" dirty="0">
                <a:solidFill>
                  <a:schemeClr val="tx2"/>
                </a:solidFill>
                <a:latin typeface="+mj-lt"/>
                <a:cs typeface="Arial" pitchFamily="34" charset="0"/>
              </a:rPr>
              <a:t>3.1 Levering og risikoovergang</a:t>
            </a:r>
          </a:p>
        </p:txBody>
      </p:sp>
      <p:sp>
        <p:nvSpPr>
          <p:cNvPr id="3" name="Tekstboks 2"/>
          <p:cNvSpPr txBox="1"/>
          <p:nvPr/>
        </p:nvSpPr>
        <p:spPr>
          <a:xfrm>
            <a:off x="1043608" y="1200329"/>
            <a:ext cx="8026666" cy="4524315"/>
          </a:xfrm>
          <a:prstGeom prst="rect">
            <a:avLst/>
          </a:prstGeom>
          <a:noFill/>
        </p:spPr>
        <p:txBody>
          <a:bodyPr wrap="square" rtlCol="0">
            <a:spAutoFit/>
          </a:bodyPr>
          <a:lstStyle/>
          <a:p>
            <a:r>
              <a:rPr lang="da-DK" sz="1800" b="0" dirty="0"/>
              <a:t>Hvis intet er aftalt om levering, skal den erhvervsdrivende stille varen til rådighed for køber på den erhvervsdrivendes forretningssted – Udgangspunktet er afhentningskøb, jf. KBL § 9</a:t>
            </a:r>
          </a:p>
          <a:p>
            <a:pPr marL="361950" indent="-361950">
              <a:buFont typeface="Arial" pitchFamily="34" charset="0"/>
              <a:buChar char="•"/>
            </a:pPr>
            <a:endParaRPr lang="da-DK" sz="1800" b="0" dirty="0"/>
          </a:p>
          <a:p>
            <a:pPr marL="361950" indent="-361950">
              <a:buFont typeface="Arial" pitchFamily="34" charset="0"/>
              <a:buChar char="•"/>
            </a:pPr>
            <a:r>
              <a:rPr lang="da-DK" sz="1800" b="0" dirty="0"/>
              <a:t>Afhentningskøb: Køber henter varen på sælgers forretningssted eller bopæl, jf. KBL § 9. </a:t>
            </a:r>
          </a:p>
          <a:p>
            <a:pPr marL="819150" lvl="1" indent="-361950">
              <a:buFont typeface="Arial" pitchFamily="34" charset="0"/>
              <a:buChar char="•"/>
            </a:pPr>
            <a:r>
              <a:rPr lang="da-DK" sz="1800" b="0" dirty="0"/>
              <a:t>Risikoen for varen overgår fra sælger til køber, når varen er stillet til rådighed og klar til afhentning.</a:t>
            </a:r>
          </a:p>
          <a:p>
            <a:pPr marL="819150" lvl="1" indent="-361950">
              <a:buFont typeface="Arial" pitchFamily="34" charset="0"/>
              <a:buChar char="•"/>
            </a:pPr>
            <a:endParaRPr lang="da-DK" sz="1800" b="0" dirty="0"/>
          </a:p>
          <a:p>
            <a:pPr marL="285750" indent="-285750">
              <a:buFont typeface="Arial" panose="020B0604020202020204" pitchFamily="34" charset="0"/>
              <a:buChar char="•"/>
            </a:pPr>
            <a:r>
              <a:rPr lang="da-DK" sz="1800" b="0" dirty="0"/>
              <a:t>Udbringningskøb: Varen bringes ud til køber. </a:t>
            </a:r>
          </a:p>
          <a:p>
            <a:pPr marL="819150" lvl="1" indent="-361950">
              <a:buFont typeface="Arial" pitchFamily="34" charset="0"/>
              <a:buChar char="•"/>
            </a:pPr>
            <a:r>
              <a:rPr lang="da-DK" sz="1800" b="0" dirty="0"/>
              <a:t>Levering sker og risikoen for varen overgår fra sælger til køber (forbrugeren), når forbrugeren har varen i sin besiddelse.</a:t>
            </a:r>
          </a:p>
          <a:p>
            <a:pPr lvl="1"/>
            <a:endParaRPr lang="da-DK" sz="1800" b="0" dirty="0"/>
          </a:p>
          <a:p>
            <a:pPr marL="285750" indent="-285750">
              <a:buFont typeface="Arial" panose="020B0604020202020204" pitchFamily="34" charset="0"/>
              <a:buChar char="•"/>
            </a:pPr>
            <a:r>
              <a:rPr lang="da-DK" sz="1800" b="0" dirty="0"/>
              <a:t>Forsendelseskøb: Levering sker når, når varen er i købers besiddelse. </a:t>
            </a:r>
          </a:p>
          <a:p>
            <a:pPr marL="819150" lvl="1" indent="-361950">
              <a:buFont typeface="Arial" pitchFamily="34" charset="0"/>
              <a:buChar char="•"/>
            </a:pPr>
            <a:r>
              <a:rPr lang="da-DK" sz="1800" b="0" dirty="0"/>
              <a:t>Risikoen for varens forringelse eller hændelige undergang ligger hos sælger, indtil varen er i købers besiddelse, jf. KBL § 73.</a:t>
            </a:r>
          </a:p>
        </p:txBody>
      </p:sp>
    </p:spTree>
    <p:extLst>
      <p:ext uri="{BB962C8B-B14F-4D97-AF65-F5344CB8AC3E}">
        <p14:creationId xmlns:p14="http://schemas.microsoft.com/office/powerpoint/2010/main" val="27543304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Forbrugerkøb</a:t>
            </a:r>
          </a:p>
          <a:p>
            <a:pPr algn="ctr"/>
            <a:r>
              <a:rPr lang="da-DK" sz="3600" b="1" dirty="0">
                <a:solidFill>
                  <a:schemeClr val="tx2"/>
                </a:solidFill>
                <a:latin typeface="+mj-lt"/>
                <a:cs typeface="Arial" pitchFamily="34" charset="0"/>
              </a:rPr>
              <a:t>3.2 Sælgers misligholdelse</a:t>
            </a:r>
          </a:p>
        </p:txBody>
      </p:sp>
      <p:sp>
        <p:nvSpPr>
          <p:cNvPr id="3" name="Tekstboks 2"/>
          <p:cNvSpPr txBox="1"/>
          <p:nvPr/>
        </p:nvSpPr>
        <p:spPr>
          <a:xfrm>
            <a:off x="1241376" y="1844824"/>
            <a:ext cx="7488832" cy="2246769"/>
          </a:xfrm>
          <a:prstGeom prst="rect">
            <a:avLst/>
          </a:prstGeom>
          <a:noFill/>
        </p:spPr>
        <p:txBody>
          <a:bodyPr wrap="square" rtlCol="0">
            <a:spAutoFit/>
          </a:bodyPr>
          <a:lstStyle/>
          <a:p>
            <a:r>
              <a:rPr lang="da-DK" sz="2000" b="0" dirty="0">
                <a:cs typeface="Arial" pitchFamily="34" charset="0"/>
              </a:rPr>
              <a:t>Sælger kan som udgangspunkt misligholde sin aftale med køber på tre forskellige måder:</a:t>
            </a:r>
          </a:p>
          <a:p>
            <a:endParaRPr lang="da-DK" sz="2000" b="0" dirty="0">
              <a:cs typeface="Arial" pitchFamily="34" charset="0"/>
            </a:endParaRPr>
          </a:p>
          <a:p>
            <a:pPr marL="457200" indent="-457200">
              <a:buFont typeface="+mj-lt"/>
              <a:buAutoNum type="arabicPeriod"/>
            </a:pPr>
            <a:r>
              <a:rPr lang="da-DK" sz="2000" b="0" dirty="0">
                <a:cs typeface="Arial" pitchFamily="34" charset="0"/>
              </a:rPr>
              <a:t>Forsinkelse med levering af salgsgenstanden</a:t>
            </a:r>
          </a:p>
          <a:p>
            <a:pPr marL="457200" indent="-457200">
              <a:buFont typeface="+mj-lt"/>
              <a:buAutoNum type="arabicPeriod"/>
            </a:pPr>
            <a:r>
              <a:rPr lang="da-DK" sz="2000" b="0" dirty="0">
                <a:cs typeface="Arial" pitchFamily="34" charset="0"/>
              </a:rPr>
              <a:t>Faktiske mangler - mangler ved den </a:t>
            </a:r>
            <a:br>
              <a:rPr lang="da-DK" sz="2000" b="0" dirty="0">
                <a:cs typeface="Arial" pitchFamily="34" charset="0"/>
              </a:rPr>
            </a:br>
            <a:r>
              <a:rPr lang="da-DK" sz="2000" b="0" dirty="0">
                <a:cs typeface="Arial" pitchFamily="34" charset="0"/>
              </a:rPr>
              <a:t>leverede vare</a:t>
            </a:r>
          </a:p>
          <a:p>
            <a:pPr marL="457200" indent="-457200">
              <a:buFont typeface="+mj-lt"/>
              <a:buAutoNum type="arabicPeriod"/>
            </a:pPr>
            <a:r>
              <a:rPr lang="da-DK" sz="2000" b="0" dirty="0">
                <a:cs typeface="Arial" pitchFamily="34" charset="0"/>
              </a:rPr>
              <a:t>Retlige mangler - vanhjemmel</a:t>
            </a:r>
            <a:endParaRPr lang="da-DK" sz="2000" b="0" dirty="0"/>
          </a:p>
        </p:txBody>
      </p:sp>
    </p:spTree>
    <p:extLst>
      <p:ext uri="{BB962C8B-B14F-4D97-AF65-F5344CB8AC3E}">
        <p14:creationId xmlns:p14="http://schemas.microsoft.com/office/powerpoint/2010/main" val="28683337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8031"/>
            <a:ext cx="8316416" cy="1200329"/>
          </a:xfrm>
          <a:prstGeom prst="rect">
            <a:avLst/>
          </a:prstGeom>
          <a:noFill/>
        </p:spPr>
        <p:txBody>
          <a:bodyPr wrap="square" rtlCol="0">
            <a:spAutoFit/>
          </a:bodyPr>
          <a:lstStyle/>
          <a:p>
            <a:pPr algn="ctr"/>
            <a:r>
              <a:rPr lang="da-DK" sz="3600" dirty="0">
                <a:solidFill>
                  <a:schemeClr val="tx2"/>
                </a:solidFill>
                <a:latin typeface="+mj-lt"/>
                <a:cs typeface="Arial" pitchFamily="34" charset="0"/>
              </a:rPr>
              <a:t>F</a:t>
            </a:r>
            <a:r>
              <a:rPr lang="da-DK" sz="3600" b="1" dirty="0">
                <a:solidFill>
                  <a:schemeClr val="tx2"/>
                </a:solidFill>
                <a:latin typeface="+mj-lt"/>
                <a:cs typeface="Arial" pitchFamily="34" charset="0"/>
              </a:rPr>
              <a:t>orbrugerkøb </a:t>
            </a:r>
          </a:p>
          <a:p>
            <a:pPr algn="ctr"/>
            <a:r>
              <a:rPr lang="da-DK" sz="3600" b="1" dirty="0">
                <a:solidFill>
                  <a:schemeClr val="tx2"/>
                </a:solidFill>
                <a:latin typeface="+mj-lt"/>
                <a:cs typeface="Arial" pitchFamily="34" charset="0"/>
              </a:rPr>
              <a:t>3.2.1 Forsinkelse ved levering </a:t>
            </a:r>
          </a:p>
        </p:txBody>
      </p:sp>
      <p:sp>
        <p:nvSpPr>
          <p:cNvPr id="3" name="Tekstboks 2"/>
          <p:cNvSpPr txBox="1"/>
          <p:nvPr/>
        </p:nvSpPr>
        <p:spPr>
          <a:xfrm>
            <a:off x="1043608" y="1340768"/>
            <a:ext cx="8026666" cy="5078313"/>
          </a:xfrm>
          <a:prstGeom prst="rect">
            <a:avLst/>
          </a:prstGeom>
          <a:noFill/>
        </p:spPr>
        <p:txBody>
          <a:bodyPr wrap="square" rtlCol="0">
            <a:spAutoFit/>
          </a:bodyPr>
          <a:lstStyle/>
          <a:p>
            <a:r>
              <a:rPr lang="da-DK" sz="1800" b="0" dirty="0">
                <a:cs typeface="Arial" pitchFamily="34" charset="0"/>
              </a:rPr>
              <a:t>Sælgers forsinkelse i forbrugerkøb foreligger, når salgsgenstanden ikke leveres i rette tid, og dette ikke skyldes køberens eller en anden omstændighed, som sælger har ansvaret for jf. KBL § 74, stk. 1. </a:t>
            </a:r>
          </a:p>
          <a:p>
            <a:endParaRPr lang="da-DK" sz="1800" b="0" dirty="0">
              <a:cs typeface="Arial" pitchFamily="34" charset="0"/>
            </a:endParaRPr>
          </a:p>
          <a:p>
            <a:r>
              <a:rPr lang="da-DK" sz="1800" b="0" dirty="0">
                <a:cs typeface="Arial" pitchFamily="34" charset="0"/>
              </a:rPr>
              <a:t>Køber kan:</a:t>
            </a:r>
          </a:p>
          <a:p>
            <a:pPr marL="342900" indent="-342900">
              <a:buFont typeface="+mj-lt"/>
              <a:buAutoNum type="arabicPeriod"/>
            </a:pPr>
            <a:r>
              <a:rPr lang="da-DK" sz="1800" b="0" dirty="0">
                <a:cs typeface="Arial" pitchFamily="34" charset="0"/>
              </a:rPr>
              <a:t>Tilbageholde købesummen, jf. KBL § 14</a:t>
            </a:r>
          </a:p>
          <a:p>
            <a:pPr marL="820738" lvl="1" indent="-363538">
              <a:buFont typeface="Arial" pitchFamily="34" charset="0"/>
              <a:buChar char="•"/>
            </a:pPr>
            <a:r>
              <a:rPr lang="da-DK" sz="1800" b="0" dirty="0">
                <a:cs typeface="Arial" pitchFamily="34" charset="0"/>
              </a:rPr>
              <a:t>Samtidighedsgrundsætningen</a:t>
            </a:r>
          </a:p>
          <a:p>
            <a:pPr marL="820738" lvl="1" indent="-363538">
              <a:buFont typeface="Arial" pitchFamily="34" charset="0"/>
              <a:buChar char="•"/>
            </a:pPr>
            <a:endParaRPr lang="da-DK" sz="1800" b="0" dirty="0">
              <a:cs typeface="Arial" pitchFamily="34" charset="0"/>
            </a:endParaRPr>
          </a:p>
          <a:p>
            <a:pPr marL="342900" indent="-342900">
              <a:buFont typeface="+mj-lt"/>
              <a:buAutoNum type="arabicPeriod"/>
            </a:pPr>
            <a:r>
              <a:rPr lang="da-DK" sz="1800" b="0" dirty="0">
                <a:cs typeface="Arial" pitchFamily="34" charset="0"/>
              </a:rPr>
              <a:t>Kræve levering, dvs. fastholde købet, jf. KBL § 21, stk. 1</a:t>
            </a:r>
          </a:p>
          <a:p>
            <a:pPr marL="342900" indent="-342900">
              <a:buFont typeface="+mj-lt"/>
              <a:buAutoNum type="arabicPeriod"/>
            </a:pPr>
            <a:endParaRPr lang="da-DK" sz="1800" b="0" dirty="0">
              <a:cs typeface="Arial" pitchFamily="34" charset="0"/>
            </a:endParaRPr>
          </a:p>
          <a:p>
            <a:pPr marL="342900" indent="-342900">
              <a:buFont typeface="+mj-lt"/>
              <a:buAutoNum type="arabicPeriod"/>
            </a:pPr>
            <a:r>
              <a:rPr lang="da-DK" sz="1800" b="0" dirty="0">
                <a:cs typeface="Arial" pitchFamily="34" charset="0"/>
              </a:rPr>
              <a:t>Ophæve købet/annullere, jf. KBL § 74, stk. 3</a:t>
            </a:r>
          </a:p>
          <a:p>
            <a:pPr marL="820738" lvl="1" indent="-363538">
              <a:buFont typeface="Arial" pitchFamily="34" charset="0"/>
              <a:buChar char="•"/>
            </a:pPr>
            <a:r>
              <a:rPr lang="da-DK" sz="1800" b="0" dirty="0">
                <a:cs typeface="Arial" pitchFamily="34" charset="0"/>
              </a:rPr>
              <a:t>Hvis forsinkelse har væsentlig betydning</a:t>
            </a:r>
          </a:p>
          <a:p>
            <a:pPr marL="820738" lvl="1" indent="-363538">
              <a:buFont typeface="Arial" pitchFamily="34" charset="0"/>
              <a:buChar char="•"/>
            </a:pPr>
            <a:r>
              <a:rPr lang="da-DK" sz="1800" b="0" dirty="0">
                <a:cs typeface="Arial" pitchFamily="34" charset="0"/>
              </a:rPr>
              <a:t>Køber har reklameret over den forsinkede levering, og har givet sælger en rimelig leveringsfrist. </a:t>
            </a:r>
          </a:p>
          <a:p>
            <a:pPr marL="820738" lvl="1" indent="-363538">
              <a:buFont typeface="Arial" pitchFamily="34" charset="0"/>
              <a:buChar char="•"/>
            </a:pPr>
            <a:r>
              <a:rPr lang="da-DK" sz="1800" b="0" dirty="0">
                <a:cs typeface="Arial" pitchFamily="34" charset="0"/>
              </a:rPr>
              <a:t>Køber har reklameret uden frist, men at sælger ikke har leveret inden for rimelig tid. </a:t>
            </a:r>
          </a:p>
          <a:p>
            <a:pPr marL="820738" lvl="1" indent="-363538">
              <a:buFont typeface="Arial" pitchFamily="34" charset="0"/>
              <a:buChar char="•"/>
            </a:pPr>
            <a:endParaRPr lang="da-DK" sz="1800" b="0" dirty="0">
              <a:cs typeface="Arial" pitchFamily="34" charset="0"/>
            </a:endParaRPr>
          </a:p>
          <a:p>
            <a:pPr marL="342900" indent="-342900">
              <a:buFont typeface="+mj-lt"/>
              <a:buAutoNum type="arabicPeriod"/>
            </a:pPr>
            <a:r>
              <a:rPr lang="da-DK" sz="1800" b="0" dirty="0">
                <a:cs typeface="Arial" pitchFamily="34" charset="0"/>
              </a:rPr>
              <a:t>Kræve erstatning for tab</a:t>
            </a:r>
            <a:endParaRPr lang="da-DK" sz="1800" b="0" dirty="0"/>
          </a:p>
        </p:txBody>
      </p:sp>
    </p:spTree>
    <p:extLst>
      <p:ext uri="{BB962C8B-B14F-4D97-AF65-F5344CB8AC3E}">
        <p14:creationId xmlns:p14="http://schemas.microsoft.com/office/powerpoint/2010/main" val="31120356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Forbrugerkøb</a:t>
            </a:r>
          </a:p>
          <a:p>
            <a:pPr algn="ctr"/>
            <a:r>
              <a:rPr lang="da-DK" sz="3600" b="1" dirty="0">
                <a:solidFill>
                  <a:schemeClr val="tx2"/>
                </a:solidFill>
                <a:latin typeface="+mj-lt"/>
                <a:cs typeface="Arial" pitchFamily="34" charset="0"/>
              </a:rPr>
              <a:t>3.2.2 Mangler ved salgsgenstanden</a:t>
            </a:r>
          </a:p>
        </p:txBody>
      </p:sp>
      <p:sp>
        <p:nvSpPr>
          <p:cNvPr id="3" name="Tekstboks 2"/>
          <p:cNvSpPr txBox="1"/>
          <p:nvPr/>
        </p:nvSpPr>
        <p:spPr>
          <a:xfrm>
            <a:off x="1115616" y="1340768"/>
            <a:ext cx="7954658" cy="3477875"/>
          </a:xfrm>
          <a:prstGeom prst="rect">
            <a:avLst/>
          </a:prstGeom>
          <a:noFill/>
        </p:spPr>
        <p:txBody>
          <a:bodyPr wrap="square" rtlCol="0">
            <a:spAutoFit/>
          </a:bodyPr>
          <a:lstStyle/>
          <a:p>
            <a:pPr marL="361950" indent="-361950">
              <a:buFont typeface="Arial" pitchFamily="34" charset="0"/>
              <a:buChar char="•"/>
            </a:pPr>
            <a:r>
              <a:rPr lang="da-DK" sz="2000" b="0" dirty="0">
                <a:cs typeface="Arial" pitchFamily="34" charset="0"/>
              </a:rPr>
              <a:t>Kvantitetsmangel: Mængde – leveret for lidt i forhold til det aftalte.</a:t>
            </a:r>
          </a:p>
          <a:p>
            <a:pPr marL="361950" indent="-361950">
              <a:buFont typeface="Arial" pitchFamily="34" charset="0"/>
              <a:buChar char="•"/>
            </a:pPr>
            <a:endParaRPr lang="da-DK" sz="2000" b="0" dirty="0">
              <a:cs typeface="Arial" pitchFamily="34" charset="0"/>
            </a:endParaRPr>
          </a:p>
          <a:p>
            <a:pPr marL="361950" indent="-361950">
              <a:buFont typeface="Arial" pitchFamily="34" charset="0"/>
              <a:buChar char="•"/>
            </a:pPr>
            <a:r>
              <a:rPr lang="da-DK" sz="2000" b="0" dirty="0">
                <a:cs typeface="Arial" pitchFamily="34" charset="0"/>
              </a:rPr>
              <a:t>Kvalitetsmangel: Varen lever ikke op til hvad køber kunne forvente.</a:t>
            </a:r>
          </a:p>
          <a:p>
            <a:pPr marL="361950" indent="-361950">
              <a:buFont typeface="Arial" pitchFamily="34" charset="0"/>
              <a:buChar char="•"/>
            </a:pPr>
            <a:endParaRPr lang="da-DK" sz="2000" b="0" dirty="0">
              <a:cs typeface="Arial" pitchFamily="34" charset="0"/>
            </a:endParaRPr>
          </a:p>
          <a:p>
            <a:pPr marL="363538" indent="-363538">
              <a:buFont typeface="Arial" pitchFamily="34" charset="0"/>
              <a:buChar char="•"/>
            </a:pPr>
            <a:r>
              <a:rPr lang="da-DK" sz="2000" b="0" dirty="0">
                <a:cs typeface="Arial" pitchFamily="34" charset="0"/>
              </a:rPr>
              <a:t>Hvornår skal der foreligge en mangel?</a:t>
            </a:r>
          </a:p>
          <a:p>
            <a:pPr marL="800100" lvl="1" indent="-342900">
              <a:buFont typeface="Arial" panose="020B0604020202020204" pitchFamily="34" charset="0"/>
              <a:buChar char="•"/>
            </a:pPr>
            <a:r>
              <a:rPr lang="da-DK" sz="2000" b="0" dirty="0">
                <a:cs typeface="Arial" pitchFamily="34" charset="0"/>
              </a:rPr>
              <a:t>På tidspunktet for leveringen, dvs. på tidspunktet for risikoens overgang, jf. KBL § 77a.</a:t>
            </a:r>
          </a:p>
          <a:p>
            <a:pPr marL="800100" lvl="1" indent="-342900">
              <a:buFont typeface="Arial" panose="020B0604020202020204" pitchFamily="34" charset="0"/>
              <a:buChar char="•"/>
            </a:pPr>
            <a:endParaRPr lang="da-DK" sz="2000" b="0" dirty="0">
              <a:cs typeface="Arial" pitchFamily="34" charset="0"/>
            </a:endParaRPr>
          </a:p>
          <a:p>
            <a:pPr marL="363538" indent="-363538">
              <a:buFont typeface="Arial" pitchFamily="34" charset="0"/>
              <a:buChar char="•"/>
            </a:pPr>
            <a:r>
              <a:rPr lang="da-DK" sz="2000" b="0" dirty="0">
                <a:cs typeface="Arial" pitchFamily="34" charset="0"/>
              </a:rPr>
              <a:t>Hvad er en mangel?: – KBL §§ 75a og 76 (KBL §§ 75 </a:t>
            </a:r>
            <a:r>
              <a:rPr lang="da-DK" sz="2000" b="0" dirty="0" err="1">
                <a:cs typeface="Arial" pitchFamily="34" charset="0"/>
              </a:rPr>
              <a:t>b-e</a:t>
            </a:r>
            <a:r>
              <a:rPr lang="da-DK" sz="2000" b="0" dirty="0">
                <a:cs typeface="Arial" pitchFamily="34" charset="0"/>
              </a:rPr>
              <a:t>) definerer, hvornår der foreligger en mangelfuld genstand. </a:t>
            </a:r>
          </a:p>
        </p:txBody>
      </p:sp>
    </p:spTree>
    <p:extLst>
      <p:ext uri="{BB962C8B-B14F-4D97-AF65-F5344CB8AC3E}">
        <p14:creationId xmlns:p14="http://schemas.microsoft.com/office/powerpoint/2010/main" val="7028067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1117334" y="1200329"/>
            <a:ext cx="8026666" cy="4708981"/>
          </a:xfrm>
          <a:prstGeom prst="rect">
            <a:avLst/>
          </a:prstGeom>
          <a:noFill/>
        </p:spPr>
        <p:txBody>
          <a:bodyPr wrap="square" rtlCol="0">
            <a:spAutoFit/>
          </a:bodyPr>
          <a:lstStyle/>
          <a:p>
            <a:r>
              <a:rPr lang="da-DK" sz="2000" b="0" dirty="0">
                <a:cs typeface="Arial" pitchFamily="34" charset="0"/>
              </a:rPr>
              <a:t>Køber kan:</a:t>
            </a:r>
          </a:p>
          <a:p>
            <a:r>
              <a:rPr lang="da-DK" sz="2000" b="0" dirty="0">
                <a:cs typeface="Arial" pitchFamily="34" charset="0"/>
              </a:rPr>
              <a:t>1. Kræve </a:t>
            </a:r>
            <a:r>
              <a:rPr lang="da-DK" sz="2000" dirty="0">
                <a:cs typeface="Arial" pitchFamily="34" charset="0"/>
              </a:rPr>
              <a:t>naturalopfyldelse/fastholde købet</a:t>
            </a:r>
            <a:r>
              <a:rPr lang="da-DK" sz="2000" b="0" dirty="0">
                <a:cs typeface="Arial" pitchFamily="34" charset="0"/>
              </a:rPr>
              <a:t> og kræve:</a:t>
            </a:r>
          </a:p>
          <a:p>
            <a:pPr marL="342900" indent="-342900">
              <a:buFont typeface="Arial" panose="020B0604020202020204" pitchFamily="34" charset="0"/>
              <a:buChar char="•"/>
            </a:pPr>
            <a:r>
              <a:rPr lang="da-DK" sz="2000" b="0" dirty="0">
                <a:cs typeface="Arial" pitchFamily="34" charset="0"/>
              </a:rPr>
              <a:t>Afhjælpning, KBL § 78, stk. 1, nr. 1</a:t>
            </a:r>
          </a:p>
          <a:p>
            <a:pPr marL="342900" indent="-342900">
              <a:buFont typeface="Arial" panose="020B0604020202020204" pitchFamily="34" charset="0"/>
              <a:buChar char="•"/>
            </a:pPr>
            <a:r>
              <a:rPr lang="da-DK" sz="2000" b="0" dirty="0" err="1">
                <a:cs typeface="Arial" pitchFamily="34" charset="0"/>
              </a:rPr>
              <a:t>Omlevering</a:t>
            </a:r>
            <a:r>
              <a:rPr lang="da-DK" sz="2000" b="0" dirty="0">
                <a:cs typeface="Arial" pitchFamily="34" charset="0"/>
              </a:rPr>
              <a:t>, KBL § 78, stk. 1 (gælder ikke for speciesvare)</a:t>
            </a:r>
          </a:p>
          <a:p>
            <a:pPr marL="342900" indent="-342900">
              <a:buFont typeface="Arial" panose="020B0604020202020204" pitchFamily="34" charset="0"/>
              <a:buChar char="•"/>
            </a:pPr>
            <a:r>
              <a:rPr lang="da-DK" sz="2000" b="0" dirty="0">
                <a:cs typeface="Arial" pitchFamily="34" charset="0"/>
              </a:rPr>
              <a:t>Forholdsmæssigt afslag, KBL § 78, stk. 1</a:t>
            </a:r>
          </a:p>
          <a:p>
            <a:endParaRPr lang="da-DK" sz="2000" b="0" dirty="0">
              <a:cs typeface="Arial" pitchFamily="34" charset="0"/>
            </a:endParaRPr>
          </a:p>
          <a:p>
            <a:r>
              <a:rPr lang="da-DK" sz="2000" b="0" dirty="0">
                <a:cs typeface="Arial" pitchFamily="34" charset="0"/>
              </a:rPr>
              <a:t>2. </a:t>
            </a:r>
            <a:r>
              <a:rPr lang="da-DK" sz="2000" dirty="0">
                <a:cs typeface="Arial" pitchFamily="34" charset="0"/>
              </a:rPr>
              <a:t>Tilbageholde købesum </a:t>
            </a:r>
            <a:r>
              <a:rPr lang="da-DK" sz="2000" b="0" dirty="0">
                <a:cs typeface="Arial" pitchFamily="34" charset="0"/>
              </a:rPr>
              <a:t>indtil mangelfri vare er leveret – samtidighedsgrundsætningen</a:t>
            </a:r>
          </a:p>
          <a:p>
            <a:pPr marL="363538" indent="-363538">
              <a:buFont typeface="Arial" pitchFamily="34" charset="0"/>
              <a:buChar char="•"/>
            </a:pPr>
            <a:endParaRPr lang="da-DK" sz="2000" b="0" dirty="0">
              <a:cs typeface="Arial" pitchFamily="34" charset="0"/>
            </a:endParaRPr>
          </a:p>
          <a:p>
            <a:r>
              <a:rPr lang="da-DK" sz="2000" b="0" dirty="0">
                <a:cs typeface="Arial" pitchFamily="34" charset="0"/>
              </a:rPr>
              <a:t>3. </a:t>
            </a:r>
            <a:r>
              <a:rPr lang="da-DK" sz="2000" dirty="0">
                <a:cs typeface="Arial" pitchFamily="34" charset="0"/>
              </a:rPr>
              <a:t>Ophæve købet/annullere</a:t>
            </a:r>
            <a:r>
              <a:rPr lang="da-DK" sz="2000" b="0" dirty="0">
                <a:cs typeface="Arial" pitchFamily="34" charset="0"/>
              </a:rPr>
              <a:t>, jf. KBL § 78, stk. 1.</a:t>
            </a:r>
          </a:p>
          <a:p>
            <a:pPr marL="820738" lvl="1" indent="-363538">
              <a:buFont typeface="Arial" pitchFamily="34" charset="0"/>
              <a:buChar char="•"/>
            </a:pPr>
            <a:r>
              <a:rPr lang="da-DK" sz="2000" b="0" dirty="0">
                <a:cs typeface="Arial" pitchFamily="34" charset="0"/>
              </a:rPr>
              <a:t>Hvis manglen er væsentlig</a:t>
            </a:r>
          </a:p>
          <a:p>
            <a:pPr marL="820738" lvl="1" indent="-363538">
              <a:buFont typeface="Arial" pitchFamily="34" charset="0"/>
              <a:buChar char="•"/>
            </a:pPr>
            <a:r>
              <a:rPr lang="da-DK" sz="2000" b="0" dirty="0">
                <a:cs typeface="Arial" pitchFamily="34" charset="0"/>
              </a:rPr>
              <a:t>Køber har reklameret med eller uden frist</a:t>
            </a:r>
          </a:p>
          <a:p>
            <a:pPr marL="820738" lvl="1" indent="-363538">
              <a:buFont typeface="Arial" pitchFamily="34" charset="0"/>
              <a:buChar char="•"/>
            </a:pPr>
            <a:endParaRPr lang="da-DK" sz="2000" b="0" dirty="0">
              <a:cs typeface="Arial" pitchFamily="34" charset="0"/>
            </a:endParaRPr>
          </a:p>
          <a:p>
            <a:r>
              <a:rPr lang="da-DK" sz="2000" b="0" dirty="0">
                <a:cs typeface="Arial" pitchFamily="34" charset="0"/>
              </a:rPr>
              <a:t>4. Kræve </a:t>
            </a:r>
            <a:r>
              <a:rPr lang="da-DK" sz="2000" dirty="0">
                <a:cs typeface="Arial" pitchFamily="34" charset="0"/>
              </a:rPr>
              <a:t>erstatning for tab</a:t>
            </a:r>
          </a:p>
          <a:p>
            <a:pPr marL="457200" indent="-457200">
              <a:buFont typeface="Arial"/>
              <a:buChar char="•"/>
            </a:pPr>
            <a:r>
              <a:rPr lang="da-DK" sz="2000" b="0" dirty="0">
                <a:cs typeface="Arial" pitchFamily="34" charset="0"/>
              </a:rPr>
              <a:t>Skadeserstatning, jf. KBL § 80</a:t>
            </a:r>
            <a:endParaRPr lang="da-DK" sz="2000" b="0" dirty="0"/>
          </a:p>
        </p:txBody>
      </p:sp>
      <p:sp>
        <p:nvSpPr>
          <p:cNvPr id="4" name="Tekstboks 1">
            <a:extLst>
              <a:ext uri="{FF2B5EF4-FFF2-40B4-BE49-F238E27FC236}">
                <a16:creationId xmlns:a16="http://schemas.microsoft.com/office/drawing/2014/main" id="{25A7681B-2FDF-4935-A8C6-E175BF298468}"/>
              </a:ext>
            </a:extLst>
          </p:cNvPr>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Forbrugerkøb</a:t>
            </a:r>
          </a:p>
          <a:p>
            <a:pPr algn="ctr"/>
            <a:r>
              <a:rPr lang="da-DK" sz="3600" b="1" dirty="0">
                <a:solidFill>
                  <a:schemeClr val="tx2"/>
                </a:solidFill>
                <a:latin typeface="+mj-lt"/>
                <a:cs typeface="Arial" pitchFamily="34" charset="0"/>
              </a:rPr>
              <a:t>3.2.2 Mangler ved salgsgenstanden</a:t>
            </a:r>
          </a:p>
        </p:txBody>
      </p:sp>
    </p:spTree>
    <p:extLst>
      <p:ext uri="{BB962C8B-B14F-4D97-AF65-F5344CB8AC3E}">
        <p14:creationId xmlns:p14="http://schemas.microsoft.com/office/powerpoint/2010/main" val="23863727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Mangler i forbrugerkøb</a:t>
            </a:r>
          </a:p>
          <a:p>
            <a:pPr algn="ctr"/>
            <a:r>
              <a:rPr lang="da-DK" sz="3600" b="1" dirty="0">
                <a:solidFill>
                  <a:schemeClr val="tx2"/>
                </a:solidFill>
                <a:latin typeface="+mj-lt"/>
                <a:cs typeface="Arial" pitchFamily="34" charset="0"/>
              </a:rPr>
              <a:t>Undersøgelsespligt og reklamation</a:t>
            </a:r>
          </a:p>
        </p:txBody>
      </p:sp>
      <p:sp>
        <p:nvSpPr>
          <p:cNvPr id="3" name="Tekstboks 2"/>
          <p:cNvSpPr txBox="1"/>
          <p:nvPr/>
        </p:nvSpPr>
        <p:spPr>
          <a:xfrm>
            <a:off x="1136731" y="1843950"/>
            <a:ext cx="8020554" cy="3693319"/>
          </a:xfrm>
          <a:prstGeom prst="rect">
            <a:avLst/>
          </a:prstGeom>
          <a:noFill/>
        </p:spPr>
        <p:txBody>
          <a:bodyPr wrap="square" rtlCol="0">
            <a:spAutoFit/>
          </a:bodyPr>
          <a:lstStyle/>
          <a:p>
            <a:r>
              <a:rPr lang="da-DK" sz="1800" dirty="0">
                <a:cs typeface="Arial" pitchFamily="34" charset="0"/>
              </a:rPr>
              <a:t>Undersøgelsespligt:</a:t>
            </a:r>
          </a:p>
          <a:p>
            <a:r>
              <a:rPr lang="da-DK" sz="1800" b="0" dirty="0">
                <a:cs typeface="Arial" pitchFamily="34" charset="0"/>
              </a:rPr>
              <a:t>Køber har undersøgelsespligt </a:t>
            </a:r>
            <a:r>
              <a:rPr lang="da-DK" sz="1800" b="0" u="sng" dirty="0">
                <a:cs typeface="Arial" pitchFamily="34" charset="0"/>
              </a:rPr>
              <a:t>før</a:t>
            </a:r>
            <a:r>
              <a:rPr lang="da-DK" sz="1800" b="0" dirty="0">
                <a:cs typeface="Arial" pitchFamily="34" charset="0"/>
              </a:rPr>
              <a:t> købsaftalens indgåelse, jf. KBL § 47. Gælder ikke hvis sælger har handlet svigagtigt. </a:t>
            </a:r>
          </a:p>
          <a:p>
            <a:endParaRPr lang="da-DK" sz="1800" b="0" dirty="0"/>
          </a:p>
          <a:p>
            <a:r>
              <a:rPr lang="da-DK" sz="1800" dirty="0"/>
              <a:t>Reklamation:</a:t>
            </a:r>
          </a:p>
          <a:p>
            <a:r>
              <a:rPr lang="da-DK" sz="1800" b="0" u="sng" dirty="0"/>
              <a:t>Relativ reklamationsfrist: </a:t>
            </a:r>
            <a:r>
              <a:rPr lang="da-DK" sz="1800" b="0" dirty="0"/>
              <a:t>Køber skal reklamere rettidigt. Reklamation indenfor 2 måneder efter manglen er opdaget er opdaget af køber er </a:t>
            </a:r>
            <a:r>
              <a:rPr lang="da-DK" sz="1800" dirty="0"/>
              <a:t>altid</a:t>
            </a:r>
            <a:r>
              <a:rPr lang="da-DK" sz="1800" b="0" dirty="0"/>
              <a:t> rettidig, jf. KBL § 81 –Køber kan risikere at miste sit ret til misligholdelsesbeføjelser, hvis reklamation ikke sker inden for 2 måneder efter manglen er opdaget. </a:t>
            </a:r>
          </a:p>
          <a:p>
            <a:endParaRPr lang="da-DK" sz="1800" b="0" dirty="0"/>
          </a:p>
          <a:p>
            <a:r>
              <a:rPr lang="da-DK" sz="1800" b="0" u="sng" dirty="0"/>
              <a:t>Absolut reklamationsfrist: </a:t>
            </a:r>
            <a:r>
              <a:rPr lang="da-DK" sz="1800" b="0" dirty="0"/>
              <a:t>Køber skal have reklameret inden for 2 år fra salgsgenstandens overgivelse, jf. KBL § 83</a:t>
            </a:r>
          </a:p>
          <a:p>
            <a:endParaRPr lang="da-DK" sz="1800" b="0" dirty="0"/>
          </a:p>
        </p:txBody>
      </p:sp>
    </p:spTree>
    <p:extLst>
      <p:ext uri="{BB962C8B-B14F-4D97-AF65-F5344CB8AC3E}">
        <p14:creationId xmlns:p14="http://schemas.microsoft.com/office/powerpoint/2010/main" val="29388880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Mangler i forbrugerkøb</a:t>
            </a:r>
          </a:p>
          <a:p>
            <a:pPr algn="ctr"/>
            <a:r>
              <a:rPr lang="da-DK" sz="3600" b="1" dirty="0">
                <a:solidFill>
                  <a:schemeClr val="tx2"/>
                </a:solidFill>
                <a:latin typeface="+mj-lt"/>
                <a:cs typeface="Arial" pitchFamily="34" charset="0"/>
              </a:rPr>
              <a:t>Formodningsreglen</a:t>
            </a:r>
          </a:p>
        </p:txBody>
      </p:sp>
      <p:sp>
        <p:nvSpPr>
          <p:cNvPr id="3" name="Tekstboks 2"/>
          <p:cNvSpPr txBox="1"/>
          <p:nvPr/>
        </p:nvSpPr>
        <p:spPr>
          <a:xfrm>
            <a:off x="827584" y="1556792"/>
            <a:ext cx="8026666" cy="3170099"/>
          </a:xfrm>
          <a:prstGeom prst="rect">
            <a:avLst/>
          </a:prstGeom>
          <a:noFill/>
        </p:spPr>
        <p:txBody>
          <a:bodyPr wrap="square" rtlCol="0">
            <a:spAutoFit/>
          </a:bodyPr>
          <a:lstStyle/>
          <a:p>
            <a:r>
              <a:rPr lang="da-DK" sz="2000" dirty="0"/>
              <a:t>Formodningsreglen KBL § 77 a, stk. 3:</a:t>
            </a:r>
          </a:p>
          <a:p>
            <a:pPr marL="457200" indent="-457200">
              <a:buFont typeface="Arial"/>
              <a:buChar char="•"/>
            </a:pPr>
            <a:r>
              <a:rPr lang="da-DK" sz="2000" b="0" dirty="0"/>
              <a:t>Formodningsreglen indebærer, at mangler ved salgsgenstanden, der viser sig inden 1 år efter leveringen, formodes at have været til stede på leveringstidspunktet, medmindre særlige forhold gør sig gældende. </a:t>
            </a:r>
          </a:p>
          <a:p>
            <a:pPr marL="914400" lvl="1" indent="-457200">
              <a:buFont typeface="Arial"/>
              <a:buChar char="•"/>
            </a:pPr>
            <a:r>
              <a:rPr lang="da-DK" sz="2000" b="0" dirty="0"/>
              <a:t>Køber skal derfor </a:t>
            </a:r>
            <a:r>
              <a:rPr lang="da-DK" sz="2000" dirty="0"/>
              <a:t>ikke </a:t>
            </a:r>
            <a:r>
              <a:rPr lang="da-DK" sz="2000" b="0" dirty="0"/>
              <a:t>bevise at manglen var tilstede ved leveringen – det </a:t>
            </a:r>
            <a:r>
              <a:rPr lang="da-DK" sz="2000" dirty="0"/>
              <a:t>formodes.</a:t>
            </a:r>
          </a:p>
          <a:p>
            <a:pPr marL="914400" lvl="1" indent="-457200">
              <a:buFont typeface="Arial"/>
              <a:buChar char="•"/>
            </a:pPr>
            <a:r>
              <a:rPr lang="da-DK" sz="2000" b="0" dirty="0"/>
              <a:t>Køber skal kun bevise, at salgsgenstanden ikke opfylder kravene i KBL §§ 75 b-76</a:t>
            </a:r>
          </a:p>
          <a:p>
            <a:pPr marL="457200" indent="-457200">
              <a:buFont typeface="Arial"/>
              <a:buChar char="•"/>
            </a:pPr>
            <a:endParaRPr lang="da-DK" sz="2000" b="0" dirty="0"/>
          </a:p>
        </p:txBody>
      </p:sp>
    </p:spTree>
    <p:extLst>
      <p:ext uri="{BB962C8B-B14F-4D97-AF65-F5344CB8AC3E}">
        <p14:creationId xmlns:p14="http://schemas.microsoft.com/office/powerpoint/2010/main" val="28896801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Fordringshavermora</a:t>
            </a:r>
          </a:p>
          <a:p>
            <a:pPr algn="ctr"/>
            <a:r>
              <a:rPr lang="da-DK" sz="3600" b="1" dirty="0">
                <a:solidFill>
                  <a:schemeClr val="tx2"/>
                </a:solidFill>
                <a:latin typeface="+mj-lt"/>
                <a:cs typeface="Arial" pitchFamily="34" charset="0"/>
              </a:rPr>
              <a:t>Køber modtager ikke det købte</a:t>
            </a:r>
          </a:p>
        </p:txBody>
      </p:sp>
      <p:sp>
        <p:nvSpPr>
          <p:cNvPr id="3" name="Tekstboks 2"/>
          <p:cNvSpPr txBox="1"/>
          <p:nvPr/>
        </p:nvSpPr>
        <p:spPr>
          <a:xfrm>
            <a:off x="1259632" y="1340768"/>
            <a:ext cx="8026666" cy="2246769"/>
          </a:xfrm>
          <a:prstGeom prst="rect">
            <a:avLst/>
          </a:prstGeom>
          <a:noFill/>
        </p:spPr>
        <p:txBody>
          <a:bodyPr wrap="square" rtlCol="0">
            <a:spAutoFit/>
          </a:bodyPr>
          <a:lstStyle/>
          <a:p>
            <a:r>
              <a:rPr lang="da-DK" sz="2000" b="0" dirty="0">
                <a:cs typeface="Arial" pitchFamily="34" charset="0"/>
              </a:rPr>
              <a:t>Fordringshavermora: Købers forhold bevirker at sælger ikke kan levere til tiden.</a:t>
            </a:r>
          </a:p>
          <a:p>
            <a:pPr marL="457200" indent="-457200">
              <a:buFont typeface="Arial"/>
              <a:buChar char="•"/>
            </a:pPr>
            <a:r>
              <a:rPr lang="da-DK" sz="2000" b="0" dirty="0">
                <a:cs typeface="Arial" pitchFamily="34" charset="0"/>
              </a:rPr>
              <a:t>Betragtes ikke som misligholdelse i købelovens forstand</a:t>
            </a:r>
          </a:p>
          <a:p>
            <a:pPr marL="457200" indent="-457200">
              <a:buFont typeface="Arial"/>
              <a:buChar char="•"/>
            </a:pPr>
            <a:r>
              <a:rPr lang="da-DK" sz="2000" b="0" dirty="0">
                <a:cs typeface="Arial" pitchFamily="34" charset="0"/>
              </a:rPr>
              <a:t>Risikoen for salgsgenstanden overgår til køber selvom købers forhold bevirker at sælger ikke kan levere</a:t>
            </a:r>
          </a:p>
          <a:p>
            <a:pPr marL="457200" indent="-457200">
              <a:buFont typeface="Arial"/>
              <a:buChar char="•"/>
            </a:pPr>
            <a:r>
              <a:rPr lang="da-DK" sz="2000" b="0" dirty="0">
                <a:cs typeface="Arial" pitchFamily="34" charset="0"/>
              </a:rPr>
              <a:t>Sælger har omsorgspligt, og under visse betingelser salgspligt og ret til at sælge købers varer til anden side </a:t>
            </a:r>
          </a:p>
        </p:txBody>
      </p:sp>
    </p:spTree>
    <p:extLst>
      <p:ext uri="{BB962C8B-B14F-4D97-AF65-F5344CB8AC3E}">
        <p14:creationId xmlns:p14="http://schemas.microsoft.com/office/powerpoint/2010/main" val="31870559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954107"/>
          </a:xfrm>
          <a:prstGeom prst="rect">
            <a:avLst/>
          </a:prstGeom>
          <a:noFill/>
        </p:spPr>
        <p:txBody>
          <a:bodyPr wrap="square" rtlCol="0">
            <a:spAutoFit/>
          </a:bodyPr>
          <a:lstStyle/>
          <a:p>
            <a:pPr algn="ctr"/>
            <a:r>
              <a:rPr lang="da-DK" sz="2800" b="1" dirty="0">
                <a:solidFill>
                  <a:schemeClr val="tx2"/>
                </a:solidFill>
                <a:latin typeface="+mn-lt"/>
                <a:cs typeface="Arial" pitchFamily="34" charset="0"/>
              </a:rPr>
              <a:t>Købers misligholdelse med købesummens betaling</a:t>
            </a:r>
          </a:p>
          <a:p>
            <a:pPr algn="ctr"/>
            <a:r>
              <a:rPr lang="da-DK" sz="2800" b="1" dirty="0">
                <a:solidFill>
                  <a:schemeClr val="tx2"/>
                </a:solidFill>
                <a:latin typeface="+mn-lt"/>
                <a:cs typeface="Arial" pitchFamily="34" charset="0"/>
              </a:rPr>
              <a:t>Sælgers misligholdelsesbeføjelser</a:t>
            </a:r>
          </a:p>
        </p:txBody>
      </p:sp>
      <p:sp>
        <p:nvSpPr>
          <p:cNvPr id="3" name="Tekstboks 2"/>
          <p:cNvSpPr txBox="1"/>
          <p:nvPr/>
        </p:nvSpPr>
        <p:spPr>
          <a:xfrm>
            <a:off x="1331640" y="1428452"/>
            <a:ext cx="8026666" cy="3785652"/>
          </a:xfrm>
          <a:prstGeom prst="rect">
            <a:avLst/>
          </a:prstGeom>
          <a:noFill/>
        </p:spPr>
        <p:txBody>
          <a:bodyPr wrap="square" rtlCol="0">
            <a:spAutoFit/>
          </a:bodyPr>
          <a:lstStyle/>
          <a:p>
            <a:r>
              <a:rPr lang="da-DK" sz="2000" b="0" dirty="0">
                <a:cs typeface="Arial" pitchFamily="34" charset="0"/>
              </a:rPr>
              <a:t>KBL §§ 28-37 gælder også i forbrugerkøb, hvorfor sælger kan:</a:t>
            </a:r>
          </a:p>
          <a:p>
            <a:endParaRPr lang="da-DK" sz="2000" b="0" dirty="0">
              <a:cs typeface="Arial" pitchFamily="34" charset="0"/>
            </a:endParaRPr>
          </a:p>
          <a:p>
            <a:pPr marL="457200" indent="-457200">
              <a:buFont typeface="+mj-lt"/>
              <a:buAutoNum type="arabicPeriod"/>
            </a:pPr>
            <a:r>
              <a:rPr lang="da-DK" sz="2000" b="0" dirty="0">
                <a:cs typeface="Arial" pitchFamily="34" charset="0"/>
              </a:rPr>
              <a:t>Fastholde købet og forlange betaling</a:t>
            </a:r>
          </a:p>
          <a:p>
            <a:pPr marL="457200" indent="-457200">
              <a:buFont typeface="+mj-lt"/>
              <a:buAutoNum type="arabicPeriod"/>
            </a:pPr>
            <a:r>
              <a:rPr lang="da-DK" sz="2000" b="0" dirty="0">
                <a:cs typeface="Arial" pitchFamily="34" charset="0"/>
              </a:rPr>
              <a:t>Hæve købet/annullere</a:t>
            </a:r>
          </a:p>
          <a:p>
            <a:pPr marL="914400" lvl="1" indent="-457200">
              <a:buFont typeface="Arial"/>
              <a:buChar char="•"/>
            </a:pPr>
            <a:r>
              <a:rPr lang="da-DK" sz="2000" b="0" dirty="0">
                <a:cs typeface="Arial" pitchFamily="34" charset="0"/>
              </a:rPr>
              <a:t>Forsinkelsen skal være væsentlig, for at der kan hæves</a:t>
            </a:r>
          </a:p>
          <a:p>
            <a:pPr marL="914400" lvl="1" indent="-457200">
              <a:buFont typeface="Arial"/>
              <a:buChar char="•"/>
            </a:pPr>
            <a:r>
              <a:rPr lang="da-DK" sz="2000" b="0" dirty="0">
                <a:cs typeface="Arial" pitchFamily="34" charset="0"/>
              </a:rPr>
              <a:t>Sælger skal reklamere uden ugrundet ophold</a:t>
            </a:r>
          </a:p>
          <a:p>
            <a:pPr marL="914400" lvl="1" indent="-457200">
              <a:buFont typeface="Arial"/>
              <a:buChar char="•"/>
            </a:pPr>
            <a:r>
              <a:rPr lang="da-DK" sz="2000" b="0" dirty="0">
                <a:cs typeface="Arial" pitchFamily="34" charset="0"/>
              </a:rPr>
              <a:t>NB! Hvis levering er sket – kreditkøb</a:t>
            </a:r>
          </a:p>
          <a:p>
            <a:pPr marL="914400" lvl="1" indent="-457200">
              <a:buFont typeface="Arial"/>
              <a:buChar char="•"/>
            </a:pPr>
            <a:endParaRPr lang="da-DK" sz="2000" b="0" dirty="0">
              <a:cs typeface="Arial" pitchFamily="34" charset="0"/>
            </a:endParaRPr>
          </a:p>
          <a:p>
            <a:pPr marL="457200" indent="-457200">
              <a:buFont typeface="+mj-lt"/>
              <a:buAutoNum type="arabicPeriod"/>
            </a:pPr>
            <a:r>
              <a:rPr lang="da-DK" sz="2000" b="0" dirty="0">
                <a:cs typeface="Arial" pitchFamily="34" charset="0"/>
              </a:rPr>
              <a:t>Krav om erstatning ved tab</a:t>
            </a:r>
          </a:p>
          <a:p>
            <a:pPr marL="914400" lvl="1" indent="-457200">
              <a:buFont typeface="Arial"/>
              <a:buChar char="•"/>
            </a:pPr>
            <a:r>
              <a:rPr lang="da-DK" sz="2000" b="0" dirty="0">
                <a:cs typeface="Arial" pitchFamily="34" charset="0"/>
              </a:rPr>
              <a:t>Dækningssalg</a:t>
            </a:r>
          </a:p>
          <a:p>
            <a:pPr marL="914400" lvl="1" indent="-457200">
              <a:buFont typeface="Arial"/>
              <a:buChar char="•"/>
            </a:pPr>
            <a:endParaRPr lang="da-DK" sz="2000" b="0" dirty="0">
              <a:cs typeface="Arial" pitchFamily="34" charset="0"/>
            </a:endParaRPr>
          </a:p>
          <a:p>
            <a:pPr marL="457200" indent="-457200">
              <a:buFont typeface="+mj-lt"/>
              <a:buAutoNum type="arabicPeriod"/>
            </a:pPr>
            <a:r>
              <a:rPr lang="da-DK" sz="2000" b="0" dirty="0">
                <a:cs typeface="Arial" pitchFamily="34" charset="0"/>
              </a:rPr>
              <a:t>Tilbageholdsret og standsningsret</a:t>
            </a:r>
          </a:p>
        </p:txBody>
      </p:sp>
    </p:spTree>
    <p:extLst>
      <p:ext uri="{BB962C8B-B14F-4D97-AF65-F5344CB8AC3E}">
        <p14:creationId xmlns:p14="http://schemas.microsoft.com/office/powerpoint/2010/main" val="342256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971600" y="1556792"/>
            <a:ext cx="7594618" cy="2862322"/>
          </a:xfrm>
          <a:prstGeom prst="rect">
            <a:avLst/>
          </a:prstGeom>
          <a:noFill/>
        </p:spPr>
        <p:txBody>
          <a:bodyPr wrap="square" rtlCol="0">
            <a:spAutoFit/>
          </a:bodyPr>
          <a:lstStyle/>
          <a:p>
            <a:r>
              <a:rPr lang="da-DK" sz="2000" dirty="0">
                <a:cs typeface="Arial" pitchFamily="34" charset="0"/>
              </a:rPr>
              <a:t>Hovedregel: </a:t>
            </a:r>
            <a:r>
              <a:rPr lang="da-DK" sz="2000" b="0" dirty="0">
                <a:cs typeface="Arial" pitchFamily="34" charset="0"/>
              </a:rPr>
              <a:t>Købeloven er deklaratorisk</a:t>
            </a:r>
          </a:p>
          <a:p>
            <a:pPr marL="355600" indent="-355600">
              <a:buFont typeface="Arial" pitchFamily="34" charset="0"/>
              <a:buChar char="•"/>
            </a:pPr>
            <a:r>
              <a:rPr lang="da-DK" sz="2000" b="0" dirty="0">
                <a:cs typeface="Arial" pitchFamily="34" charset="0"/>
              </a:rPr>
              <a:t>Kan fraviges ved aftale</a:t>
            </a:r>
          </a:p>
          <a:p>
            <a:pPr marL="355600" indent="-355600">
              <a:buFont typeface="Arial" pitchFamily="34" charset="0"/>
              <a:buChar char="•"/>
            </a:pPr>
            <a:r>
              <a:rPr lang="da-DK" sz="2000" b="0" dirty="0">
                <a:cs typeface="Arial" pitchFamily="34" charset="0"/>
              </a:rPr>
              <a:t>Må vige for handelsbrug eller sædvane - se U1984.525 – Den ufrugtbare orne, s. 156</a:t>
            </a:r>
          </a:p>
          <a:p>
            <a:pPr marL="355600" indent="-355600">
              <a:buFont typeface="Arial" pitchFamily="34" charset="0"/>
              <a:buChar char="•"/>
            </a:pPr>
            <a:endParaRPr lang="da-DK" sz="2000" b="0" dirty="0">
              <a:cs typeface="Arial" pitchFamily="34" charset="0"/>
            </a:endParaRPr>
          </a:p>
          <a:p>
            <a:pPr marL="355600" indent="-355600"/>
            <a:r>
              <a:rPr lang="da-DK" sz="2000" dirty="0">
                <a:cs typeface="Arial" pitchFamily="34" charset="0"/>
              </a:rPr>
              <a:t>Undtagelse: </a:t>
            </a:r>
            <a:r>
              <a:rPr lang="da-DK" sz="2000" b="0" dirty="0">
                <a:cs typeface="Arial" pitchFamily="34" charset="0"/>
              </a:rPr>
              <a:t>Købeloven kan ikke fraviges i forbrugerkøb, medmindre fravigelsen er til forbrugerens fordel.</a:t>
            </a:r>
          </a:p>
          <a:p>
            <a:pPr marL="355600" indent="-355600"/>
            <a:endParaRPr lang="da-DK" sz="2000" b="0" dirty="0">
              <a:cs typeface="Arial" pitchFamily="34" charset="0"/>
            </a:endParaRPr>
          </a:p>
          <a:p>
            <a:endParaRPr lang="da-DK" sz="2000" b="0" dirty="0"/>
          </a:p>
        </p:txBody>
      </p:sp>
      <p:sp>
        <p:nvSpPr>
          <p:cNvPr id="5" name="Tekstboks 1">
            <a:extLst>
              <a:ext uri="{FF2B5EF4-FFF2-40B4-BE49-F238E27FC236}">
                <a16:creationId xmlns:a16="http://schemas.microsoft.com/office/drawing/2014/main" id="{4BA4DE6F-28E8-4834-911C-6E8A3D5FA948}"/>
              </a:ext>
            </a:extLst>
          </p:cNvPr>
          <p:cNvSpPr txBox="1"/>
          <p:nvPr/>
        </p:nvSpPr>
        <p:spPr>
          <a:xfrm>
            <a:off x="827584" y="550421"/>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1. Købelovens begreber</a:t>
            </a:r>
          </a:p>
        </p:txBody>
      </p:sp>
    </p:spTree>
    <p:extLst>
      <p:ext uri="{BB962C8B-B14F-4D97-AF65-F5344CB8AC3E}">
        <p14:creationId xmlns:p14="http://schemas.microsoft.com/office/powerpoint/2010/main" val="28483016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954107"/>
          </a:xfrm>
          <a:prstGeom prst="rect">
            <a:avLst/>
          </a:prstGeom>
          <a:noFill/>
        </p:spPr>
        <p:txBody>
          <a:bodyPr wrap="square" rtlCol="0">
            <a:spAutoFit/>
          </a:bodyPr>
          <a:lstStyle/>
          <a:p>
            <a:pPr algn="ctr"/>
            <a:endParaRPr lang="da-DK" sz="2000" b="1" dirty="0">
              <a:solidFill>
                <a:srgbClr val="7030A0"/>
              </a:solidFill>
              <a:latin typeface="Arial" pitchFamily="34" charset="0"/>
              <a:cs typeface="Arial" pitchFamily="34" charset="0"/>
            </a:endParaRPr>
          </a:p>
          <a:p>
            <a:pPr algn="ctr"/>
            <a:r>
              <a:rPr lang="da-DK" sz="3600" b="1" dirty="0">
                <a:solidFill>
                  <a:schemeClr val="tx2"/>
                </a:solidFill>
                <a:latin typeface="+mj-lt"/>
                <a:cs typeface="Arial" pitchFamily="34" charset="0"/>
              </a:rPr>
              <a:t>4. Internationale køb</a:t>
            </a:r>
          </a:p>
        </p:txBody>
      </p:sp>
      <p:sp>
        <p:nvSpPr>
          <p:cNvPr id="3" name="Tekstboks 2"/>
          <p:cNvSpPr txBox="1"/>
          <p:nvPr/>
        </p:nvSpPr>
        <p:spPr>
          <a:xfrm>
            <a:off x="1259632" y="1196752"/>
            <a:ext cx="8100392" cy="2862322"/>
          </a:xfrm>
          <a:prstGeom prst="rect">
            <a:avLst/>
          </a:prstGeom>
          <a:noFill/>
        </p:spPr>
        <p:txBody>
          <a:bodyPr wrap="square" rtlCol="0">
            <a:spAutoFit/>
          </a:bodyPr>
          <a:lstStyle/>
          <a:p>
            <a:r>
              <a:rPr lang="da-DK" sz="2000" b="0" dirty="0"/>
              <a:t>CISG (</a:t>
            </a:r>
            <a:r>
              <a:rPr lang="da-DK" sz="2000" b="0" dirty="0" err="1"/>
              <a:t>Convention</a:t>
            </a:r>
            <a:r>
              <a:rPr lang="da-DK" sz="2000" b="0" dirty="0"/>
              <a:t> of International Sales of Goods </a:t>
            </a:r>
            <a:r>
              <a:rPr lang="da-DK" sz="2000" b="0" dirty="0" err="1"/>
              <a:t>act</a:t>
            </a:r>
            <a:r>
              <a:rPr lang="da-DK" sz="2000" b="0" dirty="0"/>
              <a:t>) består af 4 dele:</a:t>
            </a:r>
          </a:p>
          <a:p>
            <a:pPr marL="457200" lvl="0" indent="-457200">
              <a:buFont typeface="Arial" pitchFamily="34" charset="0"/>
              <a:buChar char="•"/>
            </a:pPr>
            <a:r>
              <a:rPr lang="da-DK" sz="2000" b="0" dirty="0"/>
              <a:t>DEL I: Indeholder bestemmelser om konventionens anvendelsesområde.</a:t>
            </a:r>
          </a:p>
          <a:p>
            <a:pPr marL="457200" lvl="0" indent="-457200">
              <a:buFont typeface="Arial" pitchFamily="34" charset="0"/>
              <a:buChar char="•"/>
            </a:pPr>
            <a:r>
              <a:rPr lang="da-DK" sz="2000" b="0" dirty="0"/>
              <a:t>DEL II: Regulerer købsaftalens indgåelse (gennemgået kort i kapitel 3, afsnit 4).</a:t>
            </a:r>
          </a:p>
          <a:p>
            <a:pPr marL="457200" lvl="0" indent="-457200">
              <a:buFont typeface="Arial" pitchFamily="34" charset="0"/>
              <a:buChar char="•"/>
            </a:pPr>
            <a:r>
              <a:rPr lang="da-DK" sz="2000" b="0" dirty="0"/>
              <a:t>DEL III: Handler om sælgers og købers pligter og rettigheder ved kontraktbrud/misligholdelse.</a:t>
            </a:r>
          </a:p>
          <a:p>
            <a:pPr marL="457200" lvl="0" indent="-457200">
              <a:buFont typeface="Arial" pitchFamily="34" charset="0"/>
              <a:buChar char="•"/>
            </a:pPr>
            <a:r>
              <a:rPr lang="da-DK" sz="2000" b="0" dirty="0"/>
              <a:t>DEL IV: Indeholder bestemmelser om ratifikation og ikrafttræden.</a:t>
            </a:r>
          </a:p>
        </p:txBody>
      </p:sp>
    </p:spTree>
    <p:extLst>
      <p:ext uri="{BB962C8B-B14F-4D97-AF65-F5344CB8AC3E}">
        <p14:creationId xmlns:p14="http://schemas.microsoft.com/office/powerpoint/2010/main" val="289574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954107"/>
          </a:xfrm>
          <a:prstGeom prst="rect">
            <a:avLst/>
          </a:prstGeom>
          <a:noFill/>
        </p:spPr>
        <p:txBody>
          <a:bodyPr wrap="square" rtlCol="0">
            <a:spAutoFit/>
          </a:bodyPr>
          <a:lstStyle/>
          <a:p>
            <a:pPr algn="ctr"/>
            <a:endParaRPr lang="da-DK" sz="2000" b="1" dirty="0">
              <a:solidFill>
                <a:srgbClr val="7030A0"/>
              </a:solidFill>
              <a:latin typeface="Arial" pitchFamily="34" charset="0"/>
              <a:cs typeface="Arial" pitchFamily="34" charset="0"/>
            </a:endParaRPr>
          </a:p>
          <a:p>
            <a:pPr algn="ctr"/>
            <a:r>
              <a:rPr lang="da-DK" sz="3600" b="1" dirty="0">
                <a:solidFill>
                  <a:schemeClr val="tx2"/>
                </a:solidFill>
                <a:latin typeface="+mj-lt"/>
                <a:cs typeface="Arial" pitchFamily="34" charset="0"/>
              </a:rPr>
              <a:t>Internationale køb</a:t>
            </a:r>
          </a:p>
        </p:txBody>
      </p:sp>
      <p:sp>
        <p:nvSpPr>
          <p:cNvPr id="3" name="Tekstboks 2"/>
          <p:cNvSpPr txBox="1"/>
          <p:nvPr/>
        </p:nvSpPr>
        <p:spPr>
          <a:xfrm>
            <a:off x="683568" y="1124744"/>
            <a:ext cx="8128595" cy="2862322"/>
          </a:xfrm>
          <a:prstGeom prst="rect">
            <a:avLst/>
          </a:prstGeom>
          <a:noFill/>
        </p:spPr>
        <p:txBody>
          <a:bodyPr wrap="square" rtlCol="0">
            <a:spAutoFit/>
          </a:bodyPr>
          <a:lstStyle/>
          <a:p>
            <a:pPr marL="361950" indent="-361950">
              <a:buFont typeface="Arial" pitchFamily="34" charset="0"/>
              <a:buChar char="•"/>
            </a:pPr>
            <a:r>
              <a:rPr lang="da-DK" sz="2000" b="0" dirty="0"/>
              <a:t>CISG gælder i handelskøb og løsørekøb (ikke forbrugerkøb eller handel med serviceydelser), </a:t>
            </a:r>
          </a:p>
          <a:p>
            <a:pPr marL="361950" indent="-361950">
              <a:buFont typeface="Arial" pitchFamily="34" charset="0"/>
              <a:buChar char="•"/>
            </a:pPr>
            <a:r>
              <a:rPr lang="da-DK" sz="2000" b="0" dirty="0"/>
              <a:t>CISG finder ifølge, jf. art. 1, stk. 1 anvendelse:</a:t>
            </a:r>
          </a:p>
          <a:p>
            <a:pPr marL="895350" lvl="1" indent="-438150">
              <a:buFont typeface="Arial" pitchFamily="34" charset="0"/>
              <a:buChar char="•"/>
            </a:pPr>
            <a:r>
              <a:rPr lang="da-DK" sz="2000" b="0" dirty="0"/>
              <a:t>Når begge parter kommer fra lande, som har ratificeret CISG, eller </a:t>
            </a:r>
          </a:p>
          <a:p>
            <a:pPr marL="895350" lvl="1" indent="-438150">
              <a:buFont typeface="Arial" pitchFamily="34" charset="0"/>
              <a:buChar char="•"/>
            </a:pPr>
            <a:r>
              <a:rPr lang="da-DK" sz="2000" b="0" dirty="0"/>
              <a:t>Når internationale privatretlige regler peger på anvendelse af CISG (se kap. 2, afsnit 2)</a:t>
            </a:r>
          </a:p>
          <a:p>
            <a:endParaRPr lang="da-DK" sz="2000" b="0" dirty="0"/>
          </a:p>
          <a:p>
            <a:r>
              <a:rPr lang="da-DK" sz="2000" b="0" dirty="0"/>
              <a:t>Læs mere om anvendelse af CISG i Kapitel 1 afsnit 5.</a:t>
            </a:r>
          </a:p>
        </p:txBody>
      </p:sp>
    </p:spTree>
    <p:extLst>
      <p:ext uri="{BB962C8B-B14F-4D97-AF65-F5344CB8AC3E}">
        <p14:creationId xmlns:p14="http://schemas.microsoft.com/office/powerpoint/2010/main" val="36230617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55576" y="0"/>
            <a:ext cx="8316416" cy="954107"/>
          </a:xfrm>
          <a:prstGeom prst="rect">
            <a:avLst/>
          </a:prstGeom>
          <a:noFill/>
        </p:spPr>
        <p:txBody>
          <a:bodyPr wrap="square" rtlCol="0">
            <a:spAutoFit/>
          </a:bodyPr>
          <a:lstStyle/>
          <a:p>
            <a:pPr algn="ctr"/>
            <a:endParaRPr lang="da-DK" sz="20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4.1 Sælgers forpligtelser, CISG</a:t>
            </a:r>
          </a:p>
        </p:txBody>
      </p:sp>
      <p:sp>
        <p:nvSpPr>
          <p:cNvPr id="3" name="Tekstboks 2"/>
          <p:cNvSpPr txBox="1"/>
          <p:nvPr/>
        </p:nvSpPr>
        <p:spPr>
          <a:xfrm>
            <a:off x="1187624" y="1196752"/>
            <a:ext cx="8244408" cy="2246769"/>
          </a:xfrm>
          <a:prstGeom prst="rect">
            <a:avLst/>
          </a:prstGeom>
          <a:noFill/>
        </p:spPr>
        <p:txBody>
          <a:bodyPr wrap="square" rtlCol="0">
            <a:spAutoFit/>
          </a:bodyPr>
          <a:lstStyle/>
          <a:p>
            <a:pPr marL="457200" indent="-457200"/>
            <a:r>
              <a:rPr lang="da-DK" sz="2000" b="0" dirty="0"/>
              <a:t>Sælger er forpligtet til at:</a:t>
            </a:r>
          </a:p>
          <a:p>
            <a:pPr marL="457200" indent="-457200">
              <a:buFont typeface="+mj-lt"/>
              <a:buAutoNum type="arabicPeriod"/>
            </a:pPr>
            <a:r>
              <a:rPr lang="da-DK" sz="2000" b="0" dirty="0"/>
              <a:t>Levere varen</a:t>
            </a:r>
          </a:p>
          <a:p>
            <a:pPr marL="457200" indent="-457200">
              <a:buFont typeface="+mj-lt"/>
              <a:buAutoNum type="arabicPeriod"/>
            </a:pPr>
            <a:r>
              <a:rPr lang="da-DK" sz="2000" b="0" dirty="0"/>
              <a:t>Overgive de dokumenter, der vedrører varen, og</a:t>
            </a:r>
          </a:p>
          <a:p>
            <a:pPr marL="457200" indent="-457200">
              <a:buFont typeface="+mj-lt"/>
              <a:buAutoNum type="arabicPeriod"/>
            </a:pPr>
            <a:r>
              <a:rPr lang="da-DK" sz="2000" b="0" dirty="0"/>
              <a:t>Overdrage ejendomsretten til varen, således som det er fastsat i aftalen og i CISG, jf. art. 30.</a:t>
            </a:r>
          </a:p>
          <a:p>
            <a:pPr marL="457200" indent="-457200">
              <a:buFont typeface="+mj-lt"/>
              <a:buAutoNum type="arabicPeriod"/>
            </a:pPr>
            <a:r>
              <a:rPr lang="da-DK" sz="2000" b="0" dirty="0"/>
              <a:t>Derudover er sælger forpligtet til at levere varen i rette stand, dvs. uden fejl og mangler, jf. art. 35.</a:t>
            </a:r>
          </a:p>
        </p:txBody>
      </p:sp>
    </p:spTree>
    <p:extLst>
      <p:ext uri="{BB962C8B-B14F-4D97-AF65-F5344CB8AC3E}">
        <p14:creationId xmlns:p14="http://schemas.microsoft.com/office/powerpoint/2010/main" val="17779859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dirty="0">
              <a:solidFill>
                <a:schemeClr val="tx2"/>
              </a:solidFill>
            </a:endParaRPr>
          </a:p>
          <a:p>
            <a:pPr algn="ctr"/>
            <a:r>
              <a:rPr lang="da-DK" sz="3600" dirty="0">
                <a:solidFill>
                  <a:schemeClr val="tx2"/>
                </a:solidFill>
              </a:rPr>
              <a:t>3. Sælgers misligholdelse</a:t>
            </a:r>
          </a:p>
        </p:txBody>
      </p:sp>
      <p:sp>
        <p:nvSpPr>
          <p:cNvPr id="3" name="Tekstboks 2"/>
          <p:cNvSpPr txBox="1"/>
          <p:nvPr/>
        </p:nvSpPr>
        <p:spPr>
          <a:xfrm>
            <a:off x="1043608" y="1196752"/>
            <a:ext cx="8100392" cy="2246769"/>
          </a:xfrm>
          <a:prstGeom prst="rect">
            <a:avLst/>
          </a:prstGeom>
          <a:noFill/>
        </p:spPr>
        <p:txBody>
          <a:bodyPr wrap="square" rtlCol="0">
            <a:spAutoFit/>
          </a:bodyPr>
          <a:lstStyle/>
          <a:p>
            <a:endParaRPr lang="da-DK" sz="2000" b="0" dirty="0"/>
          </a:p>
          <a:p>
            <a:r>
              <a:rPr lang="da-DK" sz="2000" b="0" dirty="0"/>
              <a:t>Sælger kan misligholde en aftale på tre måder:</a:t>
            </a:r>
          </a:p>
          <a:p>
            <a:pPr marL="361950" lvl="0" indent="-361950">
              <a:buFont typeface="Arial" pitchFamily="34" charset="0"/>
              <a:buChar char="•"/>
            </a:pPr>
            <a:r>
              <a:rPr lang="da-DK" sz="2000" b="0" dirty="0"/>
              <a:t>Hvis sælger ikke leverer i rette tid og på rette sted (forsinkelse)</a:t>
            </a:r>
          </a:p>
          <a:p>
            <a:pPr marL="361950" lvl="0" indent="-361950">
              <a:buFont typeface="Arial" pitchFamily="34" charset="0"/>
              <a:buChar char="•"/>
            </a:pPr>
            <a:r>
              <a:rPr lang="da-DK" sz="2000" b="0" dirty="0"/>
              <a:t>Hvis den leverede salgsgenstand lider af faktiske mangler eller </a:t>
            </a:r>
          </a:p>
          <a:p>
            <a:pPr marL="361950" lvl="0" indent="-361950">
              <a:buFont typeface="Arial" pitchFamily="34" charset="0"/>
              <a:buChar char="•"/>
            </a:pPr>
            <a:r>
              <a:rPr lang="da-DK" sz="2000" b="0" dirty="0"/>
              <a:t>Hvis den leverede salgsgenstand lider af retlige mangler (vanhjemmel)</a:t>
            </a:r>
          </a:p>
          <a:p>
            <a:pPr marL="457200" indent="-457200"/>
            <a:endParaRPr lang="da-DK" sz="2000" b="0" dirty="0"/>
          </a:p>
        </p:txBody>
      </p:sp>
    </p:spTree>
    <p:extLst>
      <p:ext uri="{BB962C8B-B14F-4D97-AF65-F5344CB8AC3E}">
        <p14:creationId xmlns:p14="http://schemas.microsoft.com/office/powerpoint/2010/main" val="3228707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8037"/>
            <a:ext cx="8316415"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Sælgers forpligtelser</a:t>
            </a:r>
          </a:p>
          <a:p>
            <a:pPr algn="ctr"/>
            <a:r>
              <a:rPr lang="da-DK" sz="3600" b="1" dirty="0">
                <a:solidFill>
                  <a:schemeClr val="tx2"/>
                </a:solidFill>
                <a:latin typeface="+mj-lt"/>
                <a:cs typeface="Arial" pitchFamily="34" charset="0"/>
              </a:rPr>
              <a:t>Leveringstid og sted</a:t>
            </a:r>
          </a:p>
        </p:txBody>
      </p:sp>
      <p:sp>
        <p:nvSpPr>
          <p:cNvPr id="3" name="Tekstboks 2"/>
          <p:cNvSpPr txBox="1"/>
          <p:nvPr/>
        </p:nvSpPr>
        <p:spPr>
          <a:xfrm>
            <a:off x="1187625" y="1556792"/>
            <a:ext cx="7632848" cy="4401205"/>
          </a:xfrm>
          <a:prstGeom prst="rect">
            <a:avLst/>
          </a:prstGeom>
          <a:noFill/>
        </p:spPr>
        <p:txBody>
          <a:bodyPr wrap="square" rtlCol="0">
            <a:spAutoFit/>
          </a:bodyPr>
          <a:lstStyle/>
          <a:p>
            <a:pPr marL="361950" indent="-361950">
              <a:buFont typeface="Arial" pitchFamily="34" charset="0"/>
              <a:buChar char="•"/>
            </a:pPr>
            <a:r>
              <a:rPr lang="da-DK" sz="2000" dirty="0"/>
              <a:t>Leveringstid: </a:t>
            </a:r>
            <a:r>
              <a:rPr lang="da-DK" sz="2000" b="0" dirty="0"/>
              <a:t>Levering skal ske inden rimelig tid efter aftalens indgåelse, jf. art 33, litra c.</a:t>
            </a:r>
          </a:p>
          <a:p>
            <a:pPr marL="819150" lvl="1" indent="-361950">
              <a:buFont typeface="Arial" pitchFamily="34" charset="0"/>
              <a:buChar char="•"/>
            </a:pPr>
            <a:r>
              <a:rPr lang="da-DK" sz="2000" b="0" dirty="0"/>
              <a:t>Hvis aftalt en dato for levering, skal levering ske på det tidspunkt som er aftalt, ellers gør sælger sig skyldig i kontraktbrud.</a:t>
            </a:r>
          </a:p>
          <a:p>
            <a:pPr marL="819150" lvl="1" indent="-361950">
              <a:buFont typeface="Arial" pitchFamily="34" charset="0"/>
              <a:buChar char="•"/>
            </a:pPr>
            <a:r>
              <a:rPr lang="da-DK" sz="2000" b="0" dirty="0"/>
              <a:t>Hvis aftalt tidsrum, fx uge 46, skal levering ske i dette tidsrum og inden udløb af uge 46.</a:t>
            </a:r>
          </a:p>
          <a:p>
            <a:pPr marL="819150" lvl="1" indent="-361950">
              <a:buFont typeface="Arial" pitchFamily="34" charset="0"/>
              <a:buChar char="•"/>
            </a:pPr>
            <a:endParaRPr lang="da-DK" sz="2000" b="0" dirty="0"/>
          </a:p>
          <a:p>
            <a:pPr marL="361950" indent="-361950">
              <a:buFont typeface="Arial" pitchFamily="34" charset="0"/>
              <a:buChar char="•"/>
            </a:pPr>
            <a:r>
              <a:rPr lang="da-DK" sz="2000" b="0" dirty="0"/>
              <a:t>Art. 31: Hvis leveringsstedet </a:t>
            </a:r>
            <a:r>
              <a:rPr lang="da-DK" sz="2000" dirty="0"/>
              <a:t>ikke</a:t>
            </a:r>
            <a:r>
              <a:rPr lang="da-DK" sz="2000" b="0" dirty="0"/>
              <a:t> er aftalt, kan sælger opfylde sin leveringspligt ved:</a:t>
            </a:r>
          </a:p>
          <a:p>
            <a:pPr marL="819150" lvl="1" indent="-361950">
              <a:buFont typeface="Arial" pitchFamily="34" charset="0"/>
              <a:buChar char="•"/>
            </a:pPr>
            <a:r>
              <a:rPr lang="da-DK" sz="2000" dirty="0"/>
              <a:t>Forsendelseskøb: </a:t>
            </a:r>
            <a:r>
              <a:rPr lang="da-DK" sz="2000" b="0" dirty="0"/>
              <a:t>At overgive varen til den første transportør</a:t>
            </a:r>
          </a:p>
          <a:p>
            <a:pPr marL="819150" lvl="1" indent="-361950">
              <a:buFont typeface="Arial" pitchFamily="34" charset="0"/>
              <a:buChar char="•"/>
            </a:pPr>
            <a:r>
              <a:rPr lang="da-DK" sz="2000" dirty="0"/>
              <a:t>Afhentningskøb: </a:t>
            </a:r>
            <a:r>
              <a:rPr lang="da-DK" sz="2000" b="0" dirty="0"/>
              <a:t>at stille varen til købers rådighed på sælgers forretningssted</a:t>
            </a:r>
          </a:p>
        </p:txBody>
      </p:sp>
    </p:spTree>
    <p:extLst>
      <p:ext uri="{BB962C8B-B14F-4D97-AF65-F5344CB8AC3E}">
        <p14:creationId xmlns:p14="http://schemas.microsoft.com/office/powerpoint/2010/main" val="31901871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Internationale køb</a:t>
            </a:r>
          </a:p>
          <a:p>
            <a:pPr algn="ctr"/>
            <a:r>
              <a:rPr lang="da-DK" sz="3600" b="1" dirty="0">
                <a:solidFill>
                  <a:schemeClr val="tx2"/>
                </a:solidFill>
                <a:latin typeface="+mj-lt"/>
                <a:cs typeface="Arial" pitchFamily="34" charset="0"/>
              </a:rPr>
              <a:t>Levering og risikoovergang</a:t>
            </a:r>
          </a:p>
        </p:txBody>
      </p:sp>
      <p:sp>
        <p:nvSpPr>
          <p:cNvPr id="3" name="Tekstboks 2"/>
          <p:cNvSpPr txBox="1"/>
          <p:nvPr/>
        </p:nvSpPr>
        <p:spPr>
          <a:xfrm>
            <a:off x="827584" y="1484784"/>
            <a:ext cx="8100392" cy="2862322"/>
          </a:xfrm>
          <a:prstGeom prst="rect">
            <a:avLst/>
          </a:prstGeom>
          <a:noFill/>
        </p:spPr>
        <p:txBody>
          <a:bodyPr wrap="square" rtlCol="0">
            <a:spAutoFit/>
          </a:bodyPr>
          <a:lstStyle/>
          <a:p>
            <a:r>
              <a:rPr lang="da-DK" sz="2000" b="0" dirty="0"/>
              <a:t>Risikoen for salgsgenstanden overgår fra sælger til køber, når levering er sket.</a:t>
            </a:r>
          </a:p>
          <a:p>
            <a:pPr marL="457200" indent="-457200"/>
            <a:r>
              <a:rPr lang="da-DK" sz="2000" b="0" dirty="0"/>
              <a:t> </a:t>
            </a:r>
          </a:p>
          <a:p>
            <a:pPr marL="457200" indent="-457200"/>
            <a:r>
              <a:rPr lang="da-DK" sz="2000" b="0" dirty="0"/>
              <a:t>	Hovedregel i art. 66: Går varen tabt, eller forringes den efter, at risikoen er gået over på køber, er køber forpligtet til at betale købesummen til sælger.</a:t>
            </a:r>
          </a:p>
          <a:p>
            <a:pPr marL="457200" indent="-457200"/>
            <a:endParaRPr lang="da-DK" sz="2000" b="0" dirty="0"/>
          </a:p>
          <a:p>
            <a:pPr marL="457200" indent="-457200"/>
            <a:r>
              <a:rPr lang="da-DK" sz="2000" b="0" dirty="0"/>
              <a:t>	Undtagelse: Det gælder ikke hvis varens tab eller forringelse skyldes sælgers handling eller forsømmelse. </a:t>
            </a:r>
          </a:p>
        </p:txBody>
      </p:sp>
    </p:spTree>
    <p:extLst>
      <p:ext uri="{BB962C8B-B14F-4D97-AF65-F5344CB8AC3E}">
        <p14:creationId xmlns:p14="http://schemas.microsoft.com/office/powerpoint/2010/main" val="272770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99592" y="0"/>
            <a:ext cx="8244408"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Internationale køb</a:t>
            </a:r>
          </a:p>
          <a:p>
            <a:pPr algn="ctr"/>
            <a:r>
              <a:rPr lang="da-DK" sz="3600" b="1" dirty="0">
                <a:solidFill>
                  <a:schemeClr val="tx2"/>
                </a:solidFill>
                <a:latin typeface="+mj-lt"/>
                <a:cs typeface="Arial" pitchFamily="34" charset="0"/>
              </a:rPr>
              <a:t>Levering og risikoovergang</a:t>
            </a:r>
          </a:p>
        </p:txBody>
      </p:sp>
      <p:sp>
        <p:nvSpPr>
          <p:cNvPr id="3" name="Tekstboks 2"/>
          <p:cNvSpPr txBox="1"/>
          <p:nvPr/>
        </p:nvSpPr>
        <p:spPr>
          <a:xfrm>
            <a:off x="1403648" y="1556792"/>
            <a:ext cx="7560840" cy="2862322"/>
          </a:xfrm>
          <a:prstGeom prst="rect">
            <a:avLst/>
          </a:prstGeom>
          <a:noFill/>
        </p:spPr>
        <p:txBody>
          <a:bodyPr wrap="square" rtlCol="0">
            <a:spAutoFit/>
          </a:bodyPr>
          <a:lstStyle/>
          <a:p>
            <a:pPr marL="457200" indent="-457200"/>
            <a:r>
              <a:rPr lang="da-DK" sz="2000" dirty="0"/>
              <a:t>Forsendelseskøb: </a:t>
            </a:r>
          </a:p>
          <a:p>
            <a:r>
              <a:rPr lang="da-DK" sz="2000" b="0" dirty="0"/>
              <a:t>Hvis leveringssted ikke er aftalt:</a:t>
            </a:r>
          </a:p>
          <a:p>
            <a:pPr marL="361950"/>
            <a:r>
              <a:rPr lang="da-DK" sz="2000" b="0" dirty="0"/>
              <a:t>Risikoen går over på køber, når varen er overgivet til den første transportør, som involveres i den videreforsendelse af varen til køber, jf. art. 67, stk. 1. </a:t>
            </a:r>
          </a:p>
          <a:p>
            <a:pPr marL="457200" indent="-457200"/>
            <a:endParaRPr lang="da-DK" sz="2000" b="0" dirty="0"/>
          </a:p>
          <a:p>
            <a:pPr marL="457200" indent="-457200"/>
            <a:r>
              <a:rPr lang="da-DK" sz="2000" b="0" dirty="0"/>
              <a:t>Er leveringssted aftalt, går risikoen for varen over på køber, når varen er leveret på det aftalte sted, jf. art. 67, stk. 1.</a:t>
            </a:r>
          </a:p>
          <a:p>
            <a:pPr marL="533400" indent="-533400"/>
            <a:r>
              <a:rPr lang="da-DK" sz="2000" b="0" dirty="0"/>
              <a:t>	</a:t>
            </a:r>
          </a:p>
        </p:txBody>
      </p:sp>
    </p:spTree>
    <p:extLst>
      <p:ext uri="{BB962C8B-B14F-4D97-AF65-F5344CB8AC3E}">
        <p14:creationId xmlns:p14="http://schemas.microsoft.com/office/powerpoint/2010/main" val="453240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Internationale køb</a:t>
            </a:r>
          </a:p>
          <a:p>
            <a:pPr algn="ctr"/>
            <a:r>
              <a:rPr lang="da-DK" sz="3600" b="1" dirty="0">
                <a:solidFill>
                  <a:schemeClr val="tx2"/>
                </a:solidFill>
                <a:latin typeface="+mj-lt"/>
                <a:cs typeface="Arial" pitchFamily="34" charset="0"/>
              </a:rPr>
              <a:t>Levering og risikoovergang</a:t>
            </a:r>
          </a:p>
        </p:txBody>
      </p:sp>
      <p:sp>
        <p:nvSpPr>
          <p:cNvPr id="3" name="Tekstboks 2"/>
          <p:cNvSpPr txBox="1"/>
          <p:nvPr/>
        </p:nvSpPr>
        <p:spPr>
          <a:xfrm>
            <a:off x="1259632" y="1412776"/>
            <a:ext cx="7416824" cy="3477875"/>
          </a:xfrm>
          <a:prstGeom prst="rect">
            <a:avLst/>
          </a:prstGeom>
          <a:noFill/>
        </p:spPr>
        <p:txBody>
          <a:bodyPr wrap="square" rtlCol="0">
            <a:spAutoFit/>
          </a:bodyPr>
          <a:lstStyle/>
          <a:p>
            <a:pPr fontAlgn="base"/>
            <a:r>
              <a:rPr lang="da-DK" sz="2000" dirty="0"/>
              <a:t>Afhentningskøb: </a:t>
            </a:r>
          </a:p>
          <a:p>
            <a:pPr fontAlgn="base"/>
            <a:r>
              <a:rPr lang="da-DK" sz="2000" b="0" dirty="0"/>
              <a:t>Når køber selv skal afhente varen på sælgers forretningssted, går risikoen for varen over på køber, når køber modtager varen.</a:t>
            </a:r>
          </a:p>
          <a:p>
            <a:pPr marL="342900" indent="-342900" fontAlgn="base">
              <a:buFont typeface="Arial" panose="020B0604020202020204" pitchFamily="34" charset="0"/>
              <a:buChar char="•"/>
            </a:pPr>
            <a:r>
              <a:rPr lang="da-DK" sz="2000" b="0" dirty="0"/>
              <a:t>Varen skalk være udskilt fra andre varer, så køber kan identificere den .  </a:t>
            </a:r>
          </a:p>
          <a:p>
            <a:pPr fontAlgn="base"/>
            <a:endParaRPr lang="da-DK" sz="2000" b="0" dirty="0"/>
          </a:p>
          <a:p>
            <a:pPr fontAlgn="base"/>
            <a:r>
              <a:rPr lang="da-DK" sz="2000" b="0" dirty="0"/>
              <a:t>Situation: Køber afhenter ikke på det aftalte tidspunkt.</a:t>
            </a:r>
          </a:p>
          <a:p>
            <a:pPr marL="361950" indent="-361950" fontAlgn="base">
              <a:buFont typeface="Arial" pitchFamily="34" charset="0"/>
              <a:buChar char="•"/>
            </a:pPr>
            <a:r>
              <a:rPr lang="da-DK" sz="2000" b="0" dirty="0"/>
              <a:t>Hvis varen er stillet til rådighed (udskilt) og klar til afhentning, overgår risikoen for varen til køber, selvom varen ikke hentes hos sælger, som aftalt jf. art. 69, stk. 1. Der er her tale om købers fordringshavermora. </a:t>
            </a:r>
          </a:p>
        </p:txBody>
      </p:sp>
    </p:spTree>
    <p:extLst>
      <p:ext uri="{BB962C8B-B14F-4D97-AF65-F5344CB8AC3E}">
        <p14:creationId xmlns:p14="http://schemas.microsoft.com/office/powerpoint/2010/main" val="32210364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4.1.2 Sælgers overdragelse af ejendomsretten</a:t>
            </a:r>
          </a:p>
        </p:txBody>
      </p:sp>
      <p:sp>
        <p:nvSpPr>
          <p:cNvPr id="3" name="Tekstboks 2"/>
          <p:cNvSpPr txBox="1"/>
          <p:nvPr/>
        </p:nvSpPr>
        <p:spPr>
          <a:xfrm>
            <a:off x="1115616" y="1484784"/>
            <a:ext cx="8028384" cy="2246769"/>
          </a:xfrm>
          <a:prstGeom prst="rect">
            <a:avLst/>
          </a:prstGeom>
          <a:noFill/>
        </p:spPr>
        <p:txBody>
          <a:bodyPr wrap="square" rtlCol="0">
            <a:spAutoFit/>
          </a:bodyPr>
          <a:lstStyle/>
          <a:p>
            <a:r>
              <a:rPr lang="da-DK" sz="2000" b="0" dirty="0"/>
              <a:t>Vanhjemmel: </a:t>
            </a:r>
          </a:p>
          <a:p>
            <a:pPr marL="361950" indent="-361950">
              <a:buFont typeface="Arial" pitchFamily="34" charset="0"/>
              <a:buChar char="•"/>
            </a:pPr>
            <a:r>
              <a:rPr lang="da-DK" sz="2000" b="0" dirty="0"/>
              <a:t>Sælger er forpligtet til at levere en vare, som er fri for tredjemands ret eller krav jf. art. 41</a:t>
            </a:r>
          </a:p>
          <a:p>
            <a:pPr marL="361950" indent="-361950">
              <a:buFont typeface="Arial" pitchFamily="34" charset="0"/>
              <a:buChar char="•"/>
            </a:pPr>
            <a:r>
              <a:rPr lang="da-DK" sz="2000" b="0" dirty="0"/>
              <a:t>Køber har en berettiget forventning om at opnå ejendomsret til den vare han køber.</a:t>
            </a:r>
          </a:p>
          <a:p>
            <a:pPr marL="361950" indent="-361950">
              <a:buFont typeface="Arial" pitchFamily="34" charset="0"/>
              <a:buChar char="•"/>
            </a:pPr>
            <a:r>
              <a:rPr lang="da-DK" sz="2000" b="0" dirty="0"/>
              <a:t>Det solgte må ikke være pantsat, lejet, stjålet eller på anden måde tilhøre en anden.</a:t>
            </a:r>
          </a:p>
        </p:txBody>
      </p:sp>
    </p:spTree>
    <p:extLst>
      <p:ext uri="{BB962C8B-B14F-4D97-AF65-F5344CB8AC3E}">
        <p14:creationId xmlns:p14="http://schemas.microsoft.com/office/powerpoint/2010/main" val="16133476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99389" y="188640"/>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4.1.3 Mangler ved varen</a:t>
            </a:r>
          </a:p>
        </p:txBody>
      </p:sp>
      <p:sp>
        <p:nvSpPr>
          <p:cNvPr id="3" name="Tekstboks 2"/>
          <p:cNvSpPr txBox="1"/>
          <p:nvPr/>
        </p:nvSpPr>
        <p:spPr>
          <a:xfrm>
            <a:off x="1187624" y="1196752"/>
            <a:ext cx="7956376" cy="2554545"/>
          </a:xfrm>
          <a:prstGeom prst="rect">
            <a:avLst/>
          </a:prstGeom>
          <a:noFill/>
        </p:spPr>
        <p:txBody>
          <a:bodyPr wrap="square" rtlCol="0">
            <a:spAutoFit/>
          </a:bodyPr>
          <a:lstStyle/>
          <a:p>
            <a:pPr marL="457200" indent="-457200">
              <a:buFont typeface="Arial" pitchFamily="34" charset="0"/>
              <a:buChar char="•"/>
            </a:pPr>
            <a:r>
              <a:rPr lang="da-DK" sz="2000" b="0" dirty="0"/>
              <a:t>Bedømmelsen af om en vare lider af en mangel, skal foretages på tidspunktet for risikoens overgang. </a:t>
            </a:r>
          </a:p>
          <a:p>
            <a:pPr marL="457200" indent="-457200">
              <a:buFont typeface="Arial" pitchFamily="34" charset="0"/>
              <a:buChar char="•"/>
            </a:pPr>
            <a:endParaRPr lang="da-DK" sz="2000" b="0" dirty="0"/>
          </a:p>
          <a:p>
            <a:pPr marL="457200" indent="-457200">
              <a:buFont typeface="Arial" pitchFamily="34" charset="0"/>
              <a:buChar char="•"/>
            </a:pPr>
            <a:r>
              <a:rPr lang="da-DK" sz="2000" b="0" dirty="0"/>
              <a:t>Sælger er ansvarlig for mangler, der findes på det tidspunkt, da risikoen overgår til køber, og det gælder også selv om manglen først viser sig senere, jf. art. 36, stk. 1. </a:t>
            </a:r>
          </a:p>
          <a:p>
            <a:pPr marL="457200" indent="-457200"/>
            <a:endParaRPr lang="da-DK" sz="2000" b="0" dirty="0"/>
          </a:p>
          <a:p>
            <a:pPr marL="457200" indent="-457200"/>
            <a:r>
              <a:rPr lang="da-DK" sz="2000" b="0" dirty="0"/>
              <a:t>Hvad er en ”</a:t>
            </a:r>
            <a:r>
              <a:rPr lang="da-DK" sz="2000" b="0" dirty="0" err="1"/>
              <a:t>mangelfri</a:t>
            </a:r>
            <a:r>
              <a:rPr lang="da-DK" sz="2000" b="0" dirty="0"/>
              <a:t>” vare? – se art. 35, stk. 1 og 2.</a:t>
            </a:r>
          </a:p>
        </p:txBody>
      </p:sp>
    </p:spTree>
    <p:extLst>
      <p:ext uri="{BB962C8B-B14F-4D97-AF65-F5344CB8AC3E}">
        <p14:creationId xmlns:p14="http://schemas.microsoft.com/office/powerpoint/2010/main" val="2288021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1259632" y="1232451"/>
            <a:ext cx="7776864" cy="5016758"/>
          </a:xfrm>
          <a:prstGeom prst="rect">
            <a:avLst/>
          </a:prstGeom>
          <a:noFill/>
        </p:spPr>
        <p:txBody>
          <a:bodyPr wrap="square" rtlCol="0">
            <a:spAutoFit/>
          </a:bodyPr>
          <a:lstStyle/>
          <a:p>
            <a:r>
              <a:rPr lang="da-DK" sz="2000" b="0" dirty="0">
                <a:cs typeface="Arial" pitchFamily="34" charset="0"/>
              </a:rPr>
              <a:t>Handelskøb (B2B): </a:t>
            </a:r>
          </a:p>
          <a:p>
            <a:pPr marL="355600" indent="-355600">
              <a:buFont typeface="Arial" pitchFamily="34" charset="0"/>
              <a:buChar char="•"/>
            </a:pPr>
            <a:r>
              <a:rPr lang="da-DK" sz="2000" b="0" dirty="0"/>
              <a:t>Et køb, der indgås mellem handlende, der handler i eller for deres bedrift, jf. KBL § 4, stk. 1. </a:t>
            </a:r>
          </a:p>
          <a:p>
            <a:pPr marL="355600" indent="-355600">
              <a:buFont typeface="Arial" pitchFamily="34" charset="0"/>
              <a:buChar char="•"/>
            </a:pPr>
            <a:r>
              <a:rPr lang="da-DK" sz="2000" b="0" dirty="0"/>
              <a:t>Et køb, hvor både køber og sælger er erhvervsdrivende, og hvor købet indgås i forbindelse med deres virksomhed eller deres erhvervsmæssige aktiviteter. </a:t>
            </a:r>
          </a:p>
          <a:p>
            <a:pPr marL="355600" indent="-355600">
              <a:buFont typeface="Arial" pitchFamily="34" charset="0"/>
              <a:buChar char="•"/>
            </a:pPr>
            <a:r>
              <a:rPr lang="da-DK" sz="2000" b="0" dirty="0"/>
              <a:t>Det købte skal hovedsageligt anvendes i erhvervsøjemed. </a:t>
            </a:r>
            <a:endParaRPr lang="da-DK" sz="2000" b="0" dirty="0">
              <a:cs typeface="Arial" pitchFamily="34" charset="0"/>
            </a:endParaRPr>
          </a:p>
          <a:p>
            <a:r>
              <a:rPr lang="da-DK" sz="2000" b="0" dirty="0">
                <a:cs typeface="Arial" pitchFamily="34" charset="0"/>
              </a:rPr>
              <a:t>Forbrugerkøb (B2C): </a:t>
            </a:r>
          </a:p>
          <a:p>
            <a:pPr marL="355600" indent="-355600">
              <a:buFont typeface="Arial" pitchFamily="34" charset="0"/>
              <a:buChar char="•"/>
            </a:pPr>
            <a:r>
              <a:rPr lang="da-DK" sz="2000" b="0" dirty="0"/>
              <a:t>Et køb, der foretages af en forbruger hos en erhvervsdrivende, der handler som led i sit erhverv, og hvor køberen hovedsagelig handler uden for sit erhverv, jf. KBL § 4 a, stk. 1.</a:t>
            </a:r>
          </a:p>
          <a:p>
            <a:pPr marL="355600" indent="-355600">
              <a:buFont typeface="Arial" pitchFamily="34" charset="0"/>
              <a:buChar char="•"/>
            </a:pPr>
            <a:r>
              <a:rPr lang="da-DK" sz="2000" b="0" dirty="0"/>
              <a:t>Det købte skal hovedsageligt bruges privat.</a:t>
            </a:r>
            <a:endParaRPr lang="da-DK" sz="2000" b="0" dirty="0">
              <a:cs typeface="Arial" pitchFamily="34" charset="0"/>
            </a:endParaRPr>
          </a:p>
          <a:p>
            <a:r>
              <a:rPr lang="da-DK" sz="2000" b="0" dirty="0">
                <a:cs typeface="Arial" pitchFamily="34" charset="0"/>
              </a:rPr>
              <a:t>Civile køb </a:t>
            </a:r>
            <a:r>
              <a:rPr lang="da-DK" sz="2000" b="0" dirty="0"/>
              <a:t>(C2C)</a:t>
            </a:r>
            <a:r>
              <a:rPr lang="da-DK" sz="2000" b="0" dirty="0">
                <a:cs typeface="Arial" pitchFamily="34" charset="0"/>
              </a:rPr>
              <a:t>:</a:t>
            </a:r>
          </a:p>
          <a:p>
            <a:pPr marL="355600" indent="-355600">
              <a:buFont typeface="Arial" pitchFamily="34" charset="0"/>
              <a:buChar char="•"/>
            </a:pPr>
            <a:r>
              <a:rPr lang="da-DK" sz="2000" b="0" dirty="0"/>
              <a:t>Et køb, hvor begge parter er privat personer, og hvor der ikke bruges en erhvervsdrivende mellemmand til at formidle salget (ikke defineret i købeloven).</a:t>
            </a:r>
            <a:endParaRPr lang="da-DK" sz="2000" b="0" dirty="0">
              <a:cs typeface="Arial" pitchFamily="34" charset="0"/>
            </a:endParaRPr>
          </a:p>
        </p:txBody>
      </p:sp>
      <p:sp>
        <p:nvSpPr>
          <p:cNvPr id="4" name="Tekstboks 1">
            <a:extLst>
              <a:ext uri="{FF2B5EF4-FFF2-40B4-BE49-F238E27FC236}">
                <a16:creationId xmlns:a16="http://schemas.microsoft.com/office/drawing/2014/main" id="{41C7A413-ECCA-4612-A829-4A93AA1C8FA2}"/>
              </a:ext>
            </a:extLst>
          </p:cNvPr>
          <p:cNvSpPr txBox="1"/>
          <p:nvPr/>
        </p:nvSpPr>
        <p:spPr>
          <a:xfrm>
            <a:off x="827584" y="550421"/>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1. Købelovens begreber</a:t>
            </a:r>
          </a:p>
        </p:txBody>
      </p:sp>
    </p:spTree>
    <p:extLst>
      <p:ext uri="{BB962C8B-B14F-4D97-AF65-F5344CB8AC3E}">
        <p14:creationId xmlns:p14="http://schemas.microsoft.com/office/powerpoint/2010/main" val="34970420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55576" y="3144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Sælgers misligholdelse – mangler</a:t>
            </a:r>
          </a:p>
          <a:p>
            <a:pPr algn="ctr"/>
            <a:r>
              <a:rPr lang="da-DK" sz="3600" b="1" dirty="0">
                <a:solidFill>
                  <a:schemeClr val="tx2"/>
                </a:solidFill>
                <a:latin typeface="+mj-lt"/>
                <a:cs typeface="Arial" pitchFamily="34" charset="0"/>
              </a:rPr>
              <a:t>4.2 Købers misligholdelsesbeføjelser</a:t>
            </a:r>
          </a:p>
        </p:txBody>
      </p:sp>
      <p:sp>
        <p:nvSpPr>
          <p:cNvPr id="3" name="Tekstboks 2"/>
          <p:cNvSpPr txBox="1"/>
          <p:nvPr/>
        </p:nvSpPr>
        <p:spPr>
          <a:xfrm>
            <a:off x="1187624" y="1484784"/>
            <a:ext cx="8100392" cy="2246769"/>
          </a:xfrm>
          <a:prstGeom prst="rect">
            <a:avLst/>
          </a:prstGeom>
          <a:noFill/>
        </p:spPr>
        <p:txBody>
          <a:bodyPr wrap="square" rtlCol="0">
            <a:spAutoFit/>
          </a:bodyPr>
          <a:lstStyle/>
          <a:p>
            <a:pPr marL="457200" indent="-457200"/>
            <a:r>
              <a:rPr lang="da-DK" sz="2000" b="0" dirty="0"/>
              <a:t>Køber kan:</a:t>
            </a:r>
          </a:p>
          <a:p>
            <a:pPr marL="457200" indent="-457200">
              <a:buFont typeface="Arial" pitchFamily="34" charset="0"/>
              <a:buChar char="•"/>
            </a:pPr>
            <a:r>
              <a:rPr lang="da-DK" sz="2000" b="0" dirty="0"/>
              <a:t>Fastholde købet og vælge at</a:t>
            </a:r>
          </a:p>
          <a:p>
            <a:pPr marL="914400" lvl="1" indent="-457200">
              <a:buFont typeface="Arial" pitchFamily="34" charset="0"/>
              <a:buChar char="•"/>
            </a:pPr>
            <a:r>
              <a:rPr lang="da-DK" sz="2000" b="0" dirty="0"/>
              <a:t>Kræve forholdsmæssigt afslag</a:t>
            </a:r>
          </a:p>
          <a:p>
            <a:pPr marL="914400" lvl="1" indent="-457200">
              <a:buFont typeface="Arial" pitchFamily="34" charset="0"/>
              <a:buChar char="•"/>
            </a:pPr>
            <a:r>
              <a:rPr lang="da-DK" sz="2000" b="0" dirty="0"/>
              <a:t>Forlange omlevering, hvis manglen er væsentlig</a:t>
            </a:r>
          </a:p>
          <a:p>
            <a:pPr marL="914400" lvl="1" indent="-457200">
              <a:buFont typeface="Arial" pitchFamily="34" charset="0"/>
              <a:buChar char="•"/>
            </a:pPr>
            <a:r>
              <a:rPr lang="da-DK" sz="2000" b="0" dirty="0"/>
              <a:t>Forlange at sælger afhjælper manglen</a:t>
            </a:r>
          </a:p>
          <a:p>
            <a:pPr marL="457200" indent="-457200">
              <a:buFont typeface="Arial" pitchFamily="34" charset="0"/>
              <a:buChar char="•"/>
            </a:pPr>
            <a:r>
              <a:rPr lang="da-DK" sz="2000" b="0" dirty="0"/>
              <a:t>Ophæve/annullere købet</a:t>
            </a:r>
          </a:p>
          <a:p>
            <a:pPr marL="457200" indent="-457200">
              <a:buFont typeface="Arial" pitchFamily="34" charset="0"/>
              <a:buChar char="•"/>
            </a:pPr>
            <a:r>
              <a:rPr lang="da-DK" sz="2000" b="0" dirty="0"/>
              <a:t>Forlange erstatning</a:t>
            </a:r>
          </a:p>
        </p:txBody>
      </p:sp>
    </p:spTree>
    <p:extLst>
      <p:ext uri="{BB962C8B-B14F-4D97-AF65-F5344CB8AC3E}">
        <p14:creationId xmlns:p14="http://schemas.microsoft.com/office/powerpoint/2010/main" val="24787500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Sælgers misligholdelse - mangler</a:t>
            </a:r>
          </a:p>
          <a:p>
            <a:pPr algn="ctr"/>
            <a:r>
              <a:rPr lang="da-DK" sz="3600" b="1" dirty="0">
                <a:solidFill>
                  <a:schemeClr val="tx2"/>
                </a:solidFill>
                <a:latin typeface="+mj-lt"/>
                <a:cs typeface="Arial" pitchFamily="34" charset="0"/>
              </a:rPr>
              <a:t>Omlevering eller afhjælpning</a:t>
            </a:r>
          </a:p>
        </p:txBody>
      </p:sp>
      <p:sp>
        <p:nvSpPr>
          <p:cNvPr id="3" name="Tekstboks 2"/>
          <p:cNvSpPr txBox="1"/>
          <p:nvPr/>
        </p:nvSpPr>
        <p:spPr>
          <a:xfrm>
            <a:off x="1133364" y="1412776"/>
            <a:ext cx="7704856" cy="4093428"/>
          </a:xfrm>
          <a:prstGeom prst="rect">
            <a:avLst/>
          </a:prstGeom>
          <a:noFill/>
        </p:spPr>
        <p:txBody>
          <a:bodyPr wrap="square" rtlCol="0">
            <a:spAutoFit/>
          </a:bodyPr>
          <a:lstStyle/>
          <a:p>
            <a:pPr marL="457200" indent="-457200"/>
            <a:r>
              <a:rPr lang="da-DK" sz="2000" b="0" dirty="0"/>
              <a:t>Omlevering, art. 46, stk. 2:</a:t>
            </a:r>
          </a:p>
          <a:p>
            <a:pPr marL="457200" indent="-457200">
              <a:buFont typeface="Arial" pitchFamily="34" charset="0"/>
              <a:buChar char="•"/>
            </a:pPr>
            <a:r>
              <a:rPr lang="da-DK" sz="2000" b="0" dirty="0"/>
              <a:t>Manglen skal være væsentlig</a:t>
            </a:r>
          </a:p>
          <a:p>
            <a:pPr marL="457200" indent="-457200">
              <a:buFont typeface="Arial" pitchFamily="34" charset="0"/>
              <a:buChar char="•"/>
            </a:pPr>
            <a:r>
              <a:rPr lang="da-DK" sz="2000" b="0" dirty="0"/>
              <a:t>Køber skal reklamere inden rimelig tid fra køber har opdaget manglen eller burde have opdaget manglen.</a:t>
            </a:r>
          </a:p>
          <a:p>
            <a:pPr marL="457200" indent="-457200">
              <a:buFont typeface="Arial" pitchFamily="34" charset="0"/>
              <a:buChar char="•"/>
            </a:pPr>
            <a:endParaRPr lang="da-DK" sz="2000" b="0" dirty="0"/>
          </a:p>
          <a:p>
            <a:pPr marL="457200" indent="-457200"/>
            <a:r>
              <a:rPr lang="da-DK" sz="2000" b="0" dirty="0"/>
              <a:t>Afhjælpning, art. 46, stk. 3:</a:t>
            </a:r>
          </a:p>
          <a:p>
            <a:pPr marL="457200" indent="-457200">
              <a:buFont typeface="Arial" pitchFamily="34" charset="0"/>
              <a:buChar char="•"/>
            </a:pPr>
            <a:r>
              <a:rPr lang="da-DK" sz="2000" b="0" dirty="0"/>
              <a:t>Sælger skal afhjælpe hvis det kan ske uden, at det vurderes som urimeligt, fx hvis afhjælpning koster uforholdsmæssigt meget i forhold til varens værdi, eller det er økonomisk mere fornuftigt for sælger at foretage omlevering. </a:t>
            </a:r>
          </a:p>
          <a:p>
            <a:pPr marL="457200" indent="-457200">
              <a:buFont typeface="Arial" pitchFamily="34" charset="0"/>
              <a:buChar char="•"/>
            </a:pPr>
            <a:r>
              <a:rPr lang="da-DK" sz="2000" b="0" dirty="0"/>
              <a:t>Køber skal reklamere/forlange afhjælpning overfor sælger inden rimelig tid, fra køber har opdaget manglen eller burde have opdaget manglen.</a:t>
            </a:r>
          </a:p>
        </p:txBody>
      </p:sp>
    </p:spTree>
    <p:extLst>
      <p:ext uri="{BB962C8B-B14F-4D97-AF65-F5344CB8AC3E}">
        <p14:creationId xmlns:p14="http://schemas.microsoft.com/office/powerpoint/2010/main" val="26026207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Sælgers misligholdelse - mangler</a:t>
            </a:r>
          </a:p>
          <a:p>
            <a:pPr algn="ctr"/>
            <a:r>
              <a:rPr lang="da-DK" sz="3600" b="1" dirty="0">
                <a:solidFill>
                  <a:schemeClr val="tx2"/>
                </a:solidFill>
                <a:latin typeface="+mj-lt"/>
                <a:cs typeface="Arial" pitchFamily="34" charset="0"/>
              </a:rPr>
              <a:t>Forholdsmæssigt afslag</a:t>
            </a:r>
          </a:p>
        </p:txBody>
      </p:sp>
      <p:sp>
        <p:nvSpPr>
          <p:cNvPr id="3" name="Tekstboks 2"/>
          <p:cNvSpPr txBox="1"/>
          <p:nvPr/>
        </p:nvSpPr>
        <p:spPr>
          <a:xfrm>
            <a:off x="1043608" y="1556792"/>
            <a:ext cx="7920880" cy="3477875"/>
          </a:xfrm>
          <a:prstGeom prst="rect">
            <a:avLst/>
          </a:prstGeom>
          <a:noFill/>
        </p:spPr>
        <p:txBody>
          <a:bodyPr wrap="square" rtlCol="0">
            <a:spAutoFit/>
          </a:bodyPr>
          <a:lstStyle/>
          <a:p>
            <a:pPr marL="457200" indent="-457200"/>
            <a:r>
              <a:rPr lang="da-DK" sz="2000" b="0" dirty="0"/>
              <a:t>Køber kan forlange forholdsmæssigt afslag, art. 50:</a:t>
            </a:r>
          </a:p>
          <a:p>
            <a:r>
              <a:rPr lang="da-DK" sz="2000" b="0" dirty="0"/>
              <a:t>Manglen behøver ikke at være væsentlig.</a:t>
            </a:r>
          </a:p>
          <a:p>
            <a:endParaRPr lang="da-DK" sz="2000" b="0" dirty="0"/>
          </a:p>
          <a:p>
            <a:r>
              <a:rPr lang="da-DK" sz="2000" b="0" dirty="0"/>
              <a:t>Afslag udregnes efter værdien af den faktisk leverede vare på leveringstidspunktet og den værdi, som en tilsvarende mangelfri vare ville have haft på dette tidspunkt. </a:t>
            </a:r>
          </a:p>
          <a:p>
            <a:endParaRPr lang="da-DK" sz="2000" b="0" dirty="0"/>
          </a:p>
          <a:p>
            <a:r>
              <a:rPr lang="da-DK" sz="2000" b="0" dirty="0"/>
              <a:t>Køber har ikke ret til forholdsmæssigt afslag, hvis:</a:t>
            </a:r>
          </a:p>
          <a:p>
            <a:pPr marL="361950" lvl="0" indent="-361950">
              <a:buFont typeface="Arial" pitchFamily="34" charset="0"/>
              <a:buChar char="•"/>
            </a:pPr>
            <a:r>
              <a:rPr lang="da-DK" sz="2000" b="0" dirty="0"/>
              <a:t>Sælger har ret til at afhjælpe manglen, jf. art. 37 og 48.</a:t>
            </a:r>
          </a:p>
          <a:p>
            <a:pPr marL="361950" lvl="0" indent="-361950">
              <a:buFont typeface="Arial" pitchFamily="34" charset="0"/>
              <a:buChar char="•"/>
            </a:pPr>
            <a:r>
              <a:rPr lang="da-DK" sz="2000" b="0" dirty="0"/>
              <a:t>Køber afslår at tage imod sælgers tilbud om at afhjælpe manglen.</a:t>
            </a:r>
          </a:p>
          <a:p>
            <a:pPr marL="361950" lvl="0" indent="-361950">
              <a:buFont typeface="Arial" pitchFamily="34" charset="0"/>
              <a:buChar char="•"/>
            </a:pPr>
            <a:r>
              <a:rPr lang="da-DK" sz="2000" b="0" dirty="0"/>
              <a:t>Det lykkedes sælger at afhjælpe manglen.</a:t>
            </a:r>
          </a:p>
        </p:txBody>
      </p:sp>
    </p:spTree>
    <p:extLst>
      <p:ext uri="{BB962C8B-B14F-4D97-AF65-F5344CB8AC3E}">
        <p14:creationId xmlns:p14="http://schemas.microsoft.com/office/powerpoint/2010/main" val="27668721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Sælgers misligholdelse – mangler</a:t>
            </a:r>
          </a:p>
          <a:p>
            <a:pPr algn="ctr"/>
            <a:r>
              <a:rPr lang="da-DK" sz="3600" b="1" dirty="0">
                <a:solidFill>
                  <a:schemeClr val="tx2"/>
                </a:solidFill>
                <a:latin typeface="+mj-lt"/>
                <a:cs typeface="Arial" pitchFamily="34" charset="0"/>
              </a:rPr>
              <a:t>Ophæve/annullere købet </a:t>
            </a:r>
          </a:p>
        </p:txBody>
      </p:sp>
      <p:sp>
        <p:nvSpPr>
          <p:cNvPr id="3" name="Tekstboks 2"/>
          <p:cNvSpPr txBox="1"/>
          <p:nvPr/>
        </p:nvSpPr>
        <p:spPr>
          <a:xfrm>
            <a:off x="1115616" y="1484784"/>
            <a:ext cx="7632848" cy="3477875"/>
          </a:xfrm>
          <a:prstGeom prst="rect">
            <a:avLst/>
          </a:prstGeom>
          <a:noFill/>
        </p:spPr>
        <p:txBody>
          <a:bodyPr wrap="square" rtlCol="0">
            <a:spAutoFit/>
          </a:bodyPr>
          <a:lstStyle/>
          <a:p>
            <a:pPr fontAlgn="base"/>
            <a:r>
              <a:rPr lang="da-DK" sz="2000" b="0" dirty="0"/>
              <a:t>Køber kan ifølge art. 49 hæve købet: </a:t>
            </a:r>
          </a:p>
          <a:p>
            <a:pPr marL="360363" lvl="0" indent="-360363">
              <a:buFont typeface="Arial" pitchFamily="34" charset="0"/>
              <a:buChar char="•"/>
            </a:pPr>
            <a:r>
              <a:rPr lang="da-DK" sz="2000" b="0" dirty="0"/>
              <a:t>Hvis sælgerens manglende opfyldelse af sine forpligtelser er en væsentlig misligholdelse, eller</a:t>
            </a:r>
          </a:p>
          <a:p>
            <a:pPr marL="360363" indent="-360363">
              <a:buFont typeface="Arial" pitchFamily="34" charset="0"/>
              <a:buChar char="•"/>
            </a:pPr>
            <a:r>
              <a:rPr lang="da-DK" sz="2000" b="0" dirty="0"/>
              <a:t>Hvis der er tale om manglende levering, og sælger ikke leverer varen inden den yderligere frist, eller </a:t>
            </a:r>
          </a:p>
          <a:p>
            <a:pPr marL="360363" indent="-360363">
              <a:buFont typeface="Arial" pitchFamily="34" charset="0"/>
              <a:buChar char="•"/>
            </a:pPr>
            <a:r>
              <a:rPr lang="da-DK" sz="2000" b="0" dirty="0"/>
              <a:t>Hvis sælger meddeler, at han ikke vil levere varen inden for den fastsatte tidsfrist, som er givet af køber.</a:t>
            </a:r>
          </a:p>
          <a:p>
            <a:r>
              <a:rPr lang="da-DK" sz="2000" b="0" dirty="0"/>
              <a:t> </a:t>
            </a:r>
          </a:p>
          <a:p>
            <a:r>
              <a:rPr lang="da-DK" sz="2000" b="0" dirty="0"/>
              <a:t>Køber skal meddele sælger, at han vil hæve købet inden rimelig tid efter, han er blevet bekendt med eller burde være blevet bekendt med misligholdelsen.</a:t>
            </a:r>
          </a:p>
        </p:txBody>
      </p:sp>
    </p:spTree>
    <p:extLst>
      <p:ext uri="{BB962C8B-B14F-4D97-AF65-F5344CB8AC3E}">
        <p14:creationId xmlns:p14="http://schemas.microsoft.com/office/powerpoint/2010/main" val="6171133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Sælgers misligholdelse – mangler</a:t>
            </a:r>
          </a:p>
          <a:p>
            <a:pPr algn="ctr"/>
            <a:r>
              <a:rPr lang="da-DK" sz="3600" b="1" dirty="0">
                <a:solidFill>
                  <a:schemeClr val="tx2"/>
                </a:solidFill>
                <a:latin typeface="+mj-lt"/>
                <a:cs typeface="Arial" pitchFamily="34" charset="0"/>
              </a:rPr>
              <a:t>Erstatning</a:t>
            </a:r>
          </a:p>
        </p:txBody>
      </p:sp>
      <p:sp>
        <p:nvSpPr>
          <p:cNvPr id="3" name="Tekstboks 2"/>
          <p:cNvSpPr txBox="1"/>
          <p:nvPr/>
        </p:nvSpPr>
        <p:spPr>
          <a:xfrm>
            <a:off x="1403649" y="1220410"/>
            <a:ext cx="7488832" cy="3785652"/>
          </a:xfrm>
          <a:prstGeom prst="rect">
            <a:avLst/>
          </a:prstGeom>
          <a:noFill/>
        </p:spPr>
        <p:txBody>
          <a:bodyPr wrap="square" rtlCol="0">
            <a:spAutoFit/>
          </a:bodyPr>
          <a:lstStyle/>
          <a:p>
            <a:r>
              <a:rPr lang="da-DK" sz="2000" b="0" dirty="0"/>
              <a:t>Køber kan forlange erstatning, uanset om han fastholder eller ophæver købet:</a:t>
            </a:r>
          </a:p>
          <a:p>
            <a:pPr marL="360363" indent="-360363">
              <a:buFont typeface="Arial" pitchFamily="34" charset="0"/>
              <a:buChar char="•"/>
            </a:pPr>
            <a:r>
              <a:rPr lang="da-DK" sz="2000" b="0" dirty="0"/>
              <a:t>Erstatningsbetingelserne skal være opfyldt. </a:t>
            </a:r>
          </a:p>
          <a:p>
            <a:pPr marL="360363" indent="-360363">
              <a:buFont typeface="Arial" pitchFamily="34" charset="0"/>
              <a:buChar char="•"/>
            </a:pPr>
            <a:r>
              <a:rPr lang="da-DK" sz="2000" b="0" dirty="0"/>
              <a:t>Hvis køber fastholder købet, skal køber stilles økonomisk, som om aftalen var blevet gennemført og opfyldt korrekt (positiv opfyldelsesinteresse).</a:t>
            </a:r>
          </a:p>
          <a:p>
            <a:pPr marL="360363" indent="-360363">
              <a:buFont typeface="Arial" pitchFamily="34" charset="0"/>
              <a:buChar char="•"/>
            </a:pPr>
            <a:r>
              <a:rPr lang="da-DK" sz="2000" b="0" dirty="0"/>
              <a:t>Hvis køber ophæver købet, skal køber stilles økonomisk, som om aftalen ikke var indgået </a:t>
            </a:r>
            <a:br>
              <a:rPr lang="da-DK" sz="2000" b="0" dirty="0"/>
            </a:br>
            <a:r>
              <a:rPr lang="da-DK" sz="2000" b="0" dirty="0"/>
              <a:t>(negativ kontraktsinteresse).</a:t>
            </a:r>
          </a:p>
          <a:p>
            <a:pPr marL="361950" indent="-361950" fontAlgn="base">
              <a:buFont typeface="Arial" pitchFamily="34" charset="0"/>
              <a:buChar char="•"/>
            </a:pPr>
            <a:r>
              <a:rPr lang="da-DK" sz="2000" b="0" dirty="0"/>
              <a:t>Erstatning for dækningskøb, art. 75</a:t>
            </a:r>
          </a:p>
          <a:p>
            <a:pPr marL="361950" indent="-361950" fontAlgn="base">
              <a:buFont typeface="Arial" pitchFamily="34" charset="0"/>
              <a:buChar char="•"/>
            </a:pPr>
            <a:r>
              <a:rPr lang="da-DK" sz="2000" b="0" dirty="0"/>
              <a:t>Erstatning når der ikke er foretaget dækningskøb, art. 76</a:t>
            </a:r>
          </a:p>
          <a:p>
            <a:pPr marL="361950" indent="-361950">
              <a:buFont typeface="Arial" pitchFamily="34" charset="0"/>
              <a:buChar char="•"/>
            </a:pPr>
            <a:r>
              <a:rPr lang="da-DK" sz="2000" b="0" dirty="0"/>
              <a:t>Tabsbegrænsningspligt, art. 77</a:t>
            </a:r>
          </a:p>
        </p:txBody>
      </p:sp>
    </p:spTree>
    <p:extLst>
      <p:ext uri="{BB962C8B-B14F-4D97-AF65-F5344CB8AC3E}">
        <p14:creationId xmlns:p14="http://schemas.microsoft.com/office/powerpoint/2010/main" val="17469059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922310" y="116632"/>
            <a:ext cx="8316416" cy="954107"/>
          </a:xfrm>
          <a:prstGeom prst="rect">
            <a:avLst/>
          </a:prstGeom>
          <a:noFill/>
        </p:spPr>
        <p:txBody>
          <a:bodyPr wrap="square" rtlCol="0">
            <a:spAutoFit/>
          </a:bodyPr>
          <a:lstStyle/>
          <a:p>
            <a:pPr algn="ctr"/>
            <a:endParaRPr lang="da-DK" sz="2000" b="1" dirty="0">
              <a:solidFill>
                <a:srgbClr val="7030A0"/>
              </a:solidFill>
              <a:latin typeface="+mj-lt"/>
              <a:cs typeface="Arial" pitchFamily="34" charset="0"/>
            </a:endParaRPr>
          </a:p>
          <a:p>
            <a:pPr algn="ctr"/>
            <a:r>
              <a:rPr lang="da-DK" sz="3600" b="1" dirty="0">
                <a:solidFill>
                  <a:schemeClr val="tx2"/>
                </a:solidFill>
                <a:latin typeface="+mj-lt"/>
                <a:cs typeface="Arial" pitchFamily="34" charset="0"/>
              </a:rPr>
              <a:t>Købers undersøgelsespligt og reklamation</a:t>
            </a:r>
          </a:p>
        </p:txBody>
      </p:sp>
      <p:sp>
        <p:nvSpPr>
          <p:cNvPr id="3" name="Tekstboks 2"/>
          <p:cNvSpPr txBox="1"/>
          <p:nvPr/>
        </p:nvSpPr>
        <p:spPr>
          <a:xfrm>
            <a:off x="1187624" y="1196752"/>
            <a:ext cx="7560840" cy="3170099"/>
          </a:xfrm>
          <a:prstGeom prst="rect">
            <a:avLst/>
          </a:prstGeom>
          <a:noFill/>
        </p:spPr>
        <p:txBody>
          <a:bodyPr wrap="square" rtlCol="0">
            <a:spAutoFit/>
          </a:bodyPr>
          <a:lstStyle/>
          <a:p>
            <a:pPr marL="361950" indent="-361950"/>
            <a:r>
              <a:rPr lang="da-DK" sz="2000" dirty="0"/>
              <a:t>Reklamation:</a:t>
            </a:r>
          </a:p>
          <a:p>
            <a:pPr marL="361950" indent="-361950">
              <a:buFont typeface="Arial" pitchFamily="34" charset="0"/>
              <a:buChar char="•"/>
            </a:pPr>
            <a:r>
              <a:rPr lang="da-DK" sz="2000" b="0" dirty="0"/>
              <a:t>Sælgers forsinkelse: Køber skal reklamere inden rimelig tid jf. art. 39, stk. 2, litra a. </a:t>
            </a:r>
          </a:p>
          <a:p>
            <a:pPr marL="361950" indent="-361950">
              <a:buFont typeface="Arial" pitchFamily="34" charset="0"/>
              <a:buChar char="•"/>
            </a:pPr>
            <a:r>
              <a:rPr lang="da-DK" sz="2000" b="0" dirty="0"/>
              <a:t>Mangler: Den absolutte reklamationsfrist er 2 år fra den dag, varen blev overgivet i købers besiddelse, jf. art. 39, stk. 2. </a:t>
            </a:r>
            <a:br>
              <a:rPr lang="da-DK" sz="2000" b="0" dirty="0"/>
            </a:br>
            <a:endParaRPr lang="da-DK" sz="2000" b="0" dirty="0"/>
          </a:p>
          <a:p>
            <a:pPr marL="361950" indent="-361950"/>
            <a:r>
              <a:rPr lang="da-DK" sz="2000" dirty="0"/>
              <a:t>Købers undersøgelsespligt:</a:t>
            </a:r>
          </a:p>
          <a:p>
            <a:pPr marL="361950" indent="-361950">
              <a:buFont typeface="Arial" pitchFamily="34" charset="0"/>
              <a:buChar char="•"/>
            </a:pPr>
            <a:r>
              <a:rPr lang="da-DK" sz="2000" b="0" dirty="0"/>
              <a:t>Køber har pligt til at undersøge varen så hurtigt, som det efter omstændighederne er muligt, jf. art. 38.  - ellers mister køber sin mulighed for at påberåbe sig manglen.</a:t>
            </a:r>
          </a:p>
        </p:txBody>
      </p:sp>
    </p:spTree>
    <p:extLst>
      <p:ext uri="{BB962C8B-B14F-4D97-AF65-F5344CB8AC3E}">
        <p14:creationId xmlns:p14="http://schemas.microsoft.com/office/powerpoint/2010/main" val="29690208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Internationale køb</a:t>
            </a:r>
          </a:p>
          <a:p>
            <a:pPr algn="ctr"/>
            <a:r>
              <a:rPr lang="da-DK" sz="3600" b="1" dirty="0">
                <a:solidFill>
                  <a:schemeClr val="tx2"/>
                </a:solidFill>
                <a:latin typeface="+mj-lt"/>
                <a:cs typeface="Arial" pitchFamily="34" charset="0"/>
              </a:rPr>
              <a:t>4. Købers forpligtelser</a:t>
            </a:r>
            <a:endParaRPr lang="da-DK" sz="3600" b="1" dirty="0">
              <a:solidFill>
                <a:srgbClr val="7030A0"/>
              </a:solidFill>
              <a:latin typeface="+mj-lt"/>
              <a:cs typeface="Arial" pitchFamily="34" charset="0"/>
            </a:endParaRPr>
          </a:p>
        </p:txBody>
      </p:sp>
      <p:sp>
        <p:nvSpPr>
          <p:cNvPr id="3" name="Tekstboks 2"/>
          <p:cNvSpPr txBox="1"/>
          <p:nvPr/>
        </p:nvSpPr>
        <p:spPr>
          <a:xfrm>
            <a:off x="1115616" y="1700808"/>
            <a:ext cx="8003054" cy="1015663"/>
          </a:xfrm>
          <a:prstGeom prst="rect">
            <a:avLst/>
          </a:prstGeom>
          <a:noFill/>
        </p:spPr>
        <p:txBody>
          <a:bodyPr wrap="square" rtlCol="0">
            <a:spAutoFit/>
          </a:bodyPr>
          <a:lstStyle/>
          <a:p>
            <a:r>
              <a:rPr lang="da-DK" sz="2000" b="0" dirty="0"/>
              <a:t>Køber er forpligtet til at:</a:t>
            </a:r>
          </a:p>
          <a:p>
            <a:pPr marL="361950" indent="-361950">
              <a:buFont typeface="Arial" pitchFamily="34" charset="0"/>
              <a:buChar char="•"/>
            </a:pPr>
            <a:r>
              <a:rPr lang="da-DK" sz="2000" b="0" dirty="0"/>
              <a:t>Betale købesummen for varen (art. 54-59)</a:t>
            </a:r>
          </a:p>
          <a:p>
            <a:pPr marL="361950" indent="-361950">
              <a:buFont typeface="Arial" pitchFamily="34" charset="0"/>
              <a:buChar char="•"/>
            </a:pPr>
            <a:r>
              <a:rPr lang="da-DK" sz="2000" b="0" dirty="0"/>
              <a:t>Tage imod levering (art. 60)</a:t>
            </a:r>
          </a:p>
        </p:txBody>
      </p:sp>
    </p:spTree>
    <p:extLst>
      <p:ext uri="{BB962C8B-B14F-4D97-AF65-F5344CB8AC3E}">
        <p14:creationId xmlns:p14="http://schemas.microsoft.com/office/powerpoint/2010/main" val="14860737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52664"/>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Købers forpligtelser</a:t>
            </a:r>
          </a:p>
          <a:p>
            <a:pPr algn="ctr"/>
            <a:r>
              <a:rPr lang="da-DK" sz="3600" b="1" dirty="0">
                <a:solidFill>
                  <a:schemeClr val="tx2"/>
                </a:solidFill>
                <a:latin typeface="+mj-lt"/>
                <a:cs typeface="Arial" pitchFamily="34" charset="0"/>
              </a:rPr>
              <a:t>Købesummens betaling</a:t>
            </a:r>
            <a:endParaRPr lang="da-DK" sz="3600" b="1" dirty="0">
              <a:solidFill>
                <a:srgbClr val="7030A0"/>
              </a:solidFill>
              <a:latin typeface="+mj-lt"/>
              <a:cs typeface="Arial" pitchFamily="34" charset="0"/>
            </a:endParaRPr>
          </a:p>
        </p:txBody>
      </p:sp>
      <p:sp>
        <p:nvSpPr>
          <p:cNvPr id="3" name="Tekstboks 2"/>
          <p:cNvSpPr txBox="1"/>
          <p:nvPr/>
        </p:nvSpPr>
        <p:spPr>
          <a:xfrm>
            <a:off x="1112167" y="1767006"/>
            <a:ext cx="8028384" cy="2246769"/>
          </a:xfrm>
          <a:prstGeom prst="rect">
            <a:avLst/>
          </a:prstGeom>
          <a:noFill/>
        </p:spPr>
        <p:txBody>
          <a:bodyPr wrap="square" rtlCol="0">
            <a:spAutoFit/>
          </a:bodyPr>
          <a:lstStyle/>
          <a:p>
            <a:pPr marL="457200" indent="-457200">
              <a:buFont typeface="Arial" pitchFamily="34" charset="0"/>
              <a:buChar char="•"/>
            </a:pPr>
            <a:r>
              <a:rPr lang="da-DK" sz="2000" dirty="0"/>
              <a:t>Pris: </a:t>
            </a:r>
            <a:r>
              <a:rPr lang="da-DK" sz="2000" b="0" dirty="0"/>
              <a:t>Betale den pris der er aftalt – hvis pris ikke aftalt, da betale markedsprisen, jf. art. 55</a:t>
            </a:r>
          </a:p>
          <a:p>
            <a:pPr marL="457200" indent="-457200">
              <a:buFont typeface="Arial" pitchFamily="34" charset="0"/>
              <a:buChar char="•"/>
            </a:pPr>
            <a:r>
              <a:rPr lang="da-DK" sz="2000" dirty="0"/>
              <a:t>Betalingssted: </a:t>
            </a:r>
            <a:r>
              <a:rPr lang="da-DK" sz="2000" b="0" dirty="0"/>
              <a:t>Hvis intet andet er aftalt, da sælgers forretningssted, jf. art. 57</a:t>
            </a:r>
          </a:p>
          <a:p>
            <a:pPr marL="457200" indent="-457200">
              <a:buFont typeface="Arial" pitchFamily="34" charset="0"/>
              <a:buChar char="•"/>
            </a:pPr>
            <a:r>
              <a:rPr lang="da-DK" sz="2000" dirty="0"/>
              <a:t>Betalingstid: </a:t>
            </a:r>
            <a:r>
              <a:rPr lang="da-DK" sz="2000" b="0" dirty="0"/>
              <a:t>Det aftalte tidspunkt, jf. art. 59</a:t>
            </a:r>
          </a:p>
          <a:p>
            <a:pPr marL="533400" indent="-533400"/>
            <a:r>
              <a:rPr lang="da-DK" sz="2000" b="0" dirty="0"/>
              <a:t>	Hvis betalingstidspunkt ikke er aftalt – køber betaler når varen stiles til rådighed.</a:t>
            </a:r>
          </a:p>
        </p:txBody>
      </p:sp>
    </p:spTree>
    <p:extLst>
      <p:ext uri="{BB962C8B-B14F-4D97-AF65-F5344CB8AC3E}">
        <p14:creationId xmlns:p14="http://schemas.microsoft.com/office/powerpoint/2010/main" val="41579415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Købers forpligtelser</a:t>
            </a:r>
          </a:p>
          <a:p>
            <a:pPr algn="ctr"/>
            <a:r>
              <a:rPr lang="da-DK" sz="3600" b="1" dirty="0">
                <a:solidFill>
                  <a:schemeClr val="tx2"/>
                </a:solidFill>
                <a:latin typeface="+mj-lt"/>
                <a:cs typeface="Arial" pitchFamily="34" charset="0"/>
              </a:rPr>
              <a:t>4.3.2 Fordringshavermora</a:t>
            </a:r>
            <a:endParaRPr lang="da-DK" sz="3600" b="1" dirty="0">
              <a:solidFill>
                <a:srgbClr val="7030A0"/>
              </a:solidFill>
              <a:latin typeface="+mj-lt"/>
              <a:cs typeface="Arial" pitchFamily="34" charset="0"/>
            </a:endParaRPr>
          </a:p>
        </p:txBody>
      </p:sp>
      <p:sp>
        <p:nvSpPr>
          <p:cNvPr id="3" name="Tekstboks 2"/>
          <p:cNvSpPr txBox="1"/>
          <p:nvPr/>
        </p:nvSpPr>
        <p:spPr>
          <a:xfrm>
            <a:off x="1115616" y="1700808"/>
            <a:ext cx="8028384" cy="2246769"/>
          </a:xfrm>
          <a:prstGeom prst="rect">
            <a:avLst/>
          </a:prstGeom>
          <a:noFill/>
        </p:spPr>
        <p:txBody>
          <a:bodyPr wrap="square" rtlCol="0">
            <a:spAutoFit/>
          </a:bodyPr>
          <a:lstStyle/>
          <a:p>
            <a:r>
              <a:rPr lang="da-DK" sz="2000" b="0" dirty="0"/>
              <a:t>Fordringshavermora er en </a:t>
            </a:r>
            <a:r>
              <a:rPr lang="da-DK" sz="2000" b="0" dirty="0" err="1"/>
              <a:t>misligeholdelse</a:t>
            </a:r>
            <a:r>
              <a:rPr lang="da-DK" sz="2000" b="0" dirty="0"/>
              <a:t> af aftalen mellem køber og sælger ifølge CISG.</a:t>
            </a:r>
          </a:p>
          <a:p>
            <a:endParaRPr lang="da-DK" sz="2000" b="0" dirty="0"/>
          </a:p>
          <a:p>
            <a:r>
              <a:rPr lang="da-DK" sz="2000" b="0" dirty="0"/>
              <a:t>Køber skal:</a:t>
            </a:r>
          </a:p>
          <a:p>
            <a:pPr marL="457200" indent="-457200">
              <a:buFont typeface="Arial" pitchFamily="34" charset="0"/>
              <a:buChar char="•"/>
            </a:pPr>
            <a:r>
              <a:rPr lang="da-DK" sz="2000" b="0" dirty="0"/>
              <a:t>Foretage de handlinger som med rimelighed kan forventes af ham, for at sætte sælger i stand til at levere.</a:t>
            </a:r>
          </a:p>
          <a:p>
            <a:pPr marL="457200" indent="-457200">
              <a:buFont typeface="Arial" pitchFamily="34" charset="0"/>
              <a:buChar char="•"/>
            </a:pPr>
            <a:r>
              <a:rPr lang="da-DK" sz="2000" b="0" dirty="0"/>
              <a:t>Modtage varen.</a:t>
            </a:r>
          </a:p>
        </p:txBody>
      </p:sp>
    </p:spTree>
    <p:extLst>
      <p:ext uri="{BB962C8B-B14F-4D97-AF65-F5344CB8AC3E}">
        <p14:creationId xmlns:p14="http://schemas.microsoft.com/office/powerpoint/2010/main" val="40611176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5555" y="0"/>
            <a:ext cx="8316416" cy="1138773"/>
          </a:xfrm>
          <a:prstGeom prst="rect">
            <a:avLst/>
          </a:prstGeom>
          <a:noFill/>
        </p:spPr>
        <p:txBody>
          <a:bodyPr wrap="square" rtlCol="0">
            <a:spAutoFit/>
          </a:bodyPr>
          <a:lstStyle/>
          <a:p>
            <a:pPr algn="ctr"/>
            <a:r>
              <a:rPr lang="da-DK" sz="3400" b="1" dirty="0">
                <a:solidFill>
                  <a:schemeClr val="tx2"/>
                </a:solidFill>
                <a:latin typeface="+mj-lt"/>
                <a:cs typeface="Arial" pitchFamily="34" charset="0"/>
              </a:rPr>
              <a:t>Sælgers misligholdelsesbeføjelser</a:t>
            </a:r>
          </a:p>
          <a:p>
            <a:pPr algn="ctr"/>
            <a:r>
              <a:rPr lang="da-DK" sz="3400" b="1" dirty="0">
                <a:solidFill>
                  <a:schemeClr val="tx2"/>
                </a:solidFill>
                <a:latin typeface="+mj-lt"/>
                <a:cs typeface="Arial" pitchFamily="34" charset="0"/>
              </a:rPr>
              <a:t>Fordringshavermora</a:t>
            </a:r>
          </a:p>
        </p:txBody>
      </p:sp>
      <p:sp>
        <p:nvSpPr>
          <p:cNvPr id="3" name="Tekstboks 2"/>
          <p:cNvSpPr txBox="1"/>
          <p:nvPr/>
        </p:nvSpPr>
        <p:spPr>
          <a:xfrm>
            <a:off x="1259632" y="1340768"/>
            <a:ext cx="7416824" cy="1938992"/>
          </a:xfrm>
          <a:prstGeom prst="rect">
            <a:avLst/>
          </a:prstGeom>
          <a:noFill/>
        </p:spPr>
        <p:txBody>
          <a:bodyPr wrap="square" rtlCol="0">
            <a:spAutoFit/>
          </a:bodyPr>
          <a:lstStyle/>
          <a:p>
            <a:r>
              <a:rPr lang="da-DK" sz="2000" b="0" dirty="0"/>
              <a:t>Sælgers pligt og ret:</a:t>
            </a:r>
          </a:p>
          <a:p>
            <a:pPr marL="360363" indent="-360363">
              <a:buFont typeface="Arial" pitchFamily="34" charset="0"/>
              <a:buChar char="•"/>
            </a:pPr>
            <a:r>
              <a:rPr lang="da-DK" sz="2000" b="0" dirty="0"/>
              <a:t>Sælgers har omsorgspligt for købers regning, jf. art 85</a:t>
            </a:r>
          </a:p>
          <a:p>
            <a:pPr marL="360363" indent="-360363">
              <a:buFont typeface="Arial" pitchFamily="34" charset="0"/>
              <a:buChar char="•"/>
            </a:pPr>
            <a:r>
              <a:rPr lang="da-DK" sz="2000" b="0" dirty="0"/>
              <a:t>Sælger har ret til at tilbageholde varen, indtil køber har betalt hans udgifter.</a:t>
            </a:r>
          </a:p>
          <a:p>
            <a:pPr marL="360363" indent="-360363">
              <a:buFont typeface="Arial" pitchFamily="34" charset="0"/>
              <a:buChar char="•"/>
            </a:pPr>
            <a:r>
              <a:rPr lang="da-DK" sz="2000" b="0" dirty="0"/>
              <a:t>Salgsret - sælge varen til anden side, jf. art. 88. </a:t>
            </a:r>
          </a:p>
          <a:p>
            <a:pPr marL="360363" indent="-360363">
              <a:buFont typeface="Arial" pitchFamily="34" charset="0"/>
              <a:buChar char="•"/>
            </a:pPr>
            <a:r>
              <a:rPr lang="da-DK" sz="2000" b="0" dirty="0"/>
              <a:t>Salgspligt ved varens begrænsede holdbarhed </a:t>
            </a:r>
          </a:p>
        </p:txBody>
      </p:sp>
    </p:spTree>
    <p:extLst>
      <p:ext uri="{BB962C8B-B14F-4D97-AF65-F5344CB8AC3E}">
        <p14:creationId xmlns:p14="http://schemas.microsoft.com/office/powerpoint/2010/main" val="1864565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1187624" y="1484784"/>
            <a:ext cx="7344816" cy="4247317"/>
          </a:xfrm>
          <a:prstGeom prst="rect">
            <a:avLst/>
          </a:prstGeom>
          <a:noFill/>
        </p:spPr>
        <p:txBody>
          <a:bodyPr wrap="square" rtlCol="0">
            <a:spAutoFit/>
          </a:bodyPr>
          <a:lstStyle/>
          <a:p>
            <a:r>
              <a:rPr lang="da-DK" sz="1800" b="0" dirty="0">
                <a:cs typeface="Arial" pitchFamily="34" charset="0"/>
              </a:rPr>
              <a:t>Genuskøb: </a:t>
            </a:r>
          </a:p>
          <a:p>
            <a:pPr marL="355600" indent="-355600">
              <a:buFont typeface="Arial" pitchFamily="34" charset="0"/>
              <a:buChar char="•"/>
            </a:pPr>
            <a:r>
              <a:rPr lang="da-DK" sz="1800" b="0" dirty="0"/>
              <a:t>Køb af genstande, bestemt efter art, jf. KBL § 3. </a:t>
            </a:r>
          </a:p>
          <a:p>
            <a:pPr marL="355600" indent="-355600">
              <a:buFont typeface="Arial" pitchFamily="34" charset="0"/>
              <a:buChar char="•"/>
            </a:pPr>
            <a:r>
              <a:rPr lang="da-DK" sz="1800" b="0" dirty="0"/>
              <a:t>Ved et genuskøb, købes en vis mængde af en angiven art eller type genstande.</a:t>
            </a:r>
          </a:p>
          <a:p>
            <a:pPr marL="355600" indent="-355600">
              <a:buFont typeface="Arial" pitchFamily="34" charset="0"/>
              <a:buChar char="•"/>
            </a:pPr>
            <a:r>
              <a:rPr lang="da-DK" sz="1800" b="0" dirty="0"/>
              <a:t>Sælger har valgfrihed med hensyn til, hvilke varer i det pågældende parti, han vil levere til køber for at opfylde aftalen.</a:t>
            </a:r>
            <a:r>
              <a:rPr lang="da-DK" sz="1800" b="0" dirty="0">
                <a:cs typeface="Arial" pitchFamily="34" charset="0"/>
              </a:rPr>
              <a:t> </a:t>
            </a:r>
          </a:p>
          <a:p>
            <a:r>
              <a:rPr lang="da-DK" sz="1800" b="0" dirty="0">
                <a:cs typeface="Arial" pitchFamily="34" charset="0"/>
              </a:rPr>
              <a:t>Specieskøb:</a:t>
            </a:r>
          </a:p>
          <a:p>
            <a:pPr marL="355600" indent="-355600">
              <a:buFont typeface="Arial" pitchFamily="34" charset="0"/>
              <a:buChar char="•"/>
            </a:pPr>
            <a:r>
              <a:rPr lang="da-DK" sz="1800" b="0" dirty="0"/>
              <a:t>Køb af en individuelt bestemt genstand. </a:t>
            </a:r>
          </a:p>
          <a:p>
            <a:pPr marL="355600" indent="-355600">
              <a:buFont typeface="Arial" pitchFamily="34" charset="0"/>
              <a:buChar char="•"/>
            </a:pPr>
            <a:r>
              <a:rPr lang="da-DK" sz="1800" b="0" dirty="0"/>
              <a:t>Genstanden kan være unik, og måske findes der kun den ene.</a:t>
            </a:r>
          </a:p>
          <a:p>
            <a:pPr marL="355600" indent="-355600">
              <a:buFont typeface="Arial" pitchFamily="34" charset="0"/>
              <a:buChar char="•"/>
            </a:pPr>
            <a:r>
              <a:rPr lang="da-DK" sz="1800" b="0" dirty="0"/>
              <a:t>Der kan ikke ske omlevering med en tilsvarende vare, hvis den første vare går til grunde. </a:t>
            </a:r>
          </a:p>
          <a:p>
            <a:pPr marL="355600" indent="-355600">
              <a:buFont typeface="Arial" pitchFamily="34" charset="0"/>
              <a:buChar char="•"/>
            </a:pPr>
            <a:r>
              <a:rPr lang="da-DK" sz="1800" b="0" dirty="0"/>
              <a:t>Aftalen er indgået om en specificeret salgsgenstand eller specifikke genstande - et bestemt parti varer. Køber har valgt.</a:t>
            </a:r>
          </a:p>
          <a:p>
            <a:pPr marL="355600" indent="-355600">
              <a:buFont typeface="Arial" pitchFamily="34" charset="0"/>
              <a:buChar char="•"/>
            </a:pPr>
            <a:r>
              <a:rPr lang="da-DK" sz="1800" b="0" dirty="0"/>
              <a:t>Sælger har ikke valgfrihed med hensyn til, hvilken vare han vil levere  til køber for at opfylde aftalen.</a:t>
            </a:r>
            <a:endParaRPr lang="da-DK" sz="1800" b="0" dirty="0">
              <a:cs typeface="Arial" pitchFamily="34" charset="0"/>
            </a:endParaRPr>
          </a:p>
        </p:txBody>
      </p:sp>
      <p:sp>
        <p:nvSpPr>
          <p:cNvPr id="4" name="Tekstboks 1">
            <a:extLst>
              <a:ext uri="{FF2B5EF4-FFF2-40B4-BE49-F238E27FC236}">
                <a16:creationId xmlns:a16="http://schemas.microsoft.com/office/drawing/2014/main" id="{69CCB2FE-0632-48A1-A001-6364DBCFEBF1}"/>
              </a:ext>
            </a:extLst>
          </p:cNvPr>
          <p:cNvSpPr txBox="1"/>
          <p:nvPr/>
        </p:nvSpPr>
        <p:spPr>
          <a:xfrm>
            <a:off x="827584" y="550421"/>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1. Købelovens begreber</a:t>
            </a:r>
          </a:p>
        </p:txBody>
      </p:sp>
    </p:spTree>
    <p:extLst>
      <p:ext uri="{BB962C8B-B14F-4D97-AF65-F5344CB8AC3E}">
        <p14:creationId xmlns:p14="http://schemas.microsoft.com/office/powerpoint/2010/main" val="324840063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Internationale køb</a:t>
            </a:r>
          </a:p>
          <a:p>
            <a:pPr algn="ctr"/>
            <a:r>
              <a:rPr lang="da-DK" sz="3600" b="1" dirty="0">
                <a:solidFill>
                  <a:schemeClr val="tx2"/>
                </a:solidFill>
                <a:latin typeface="+mj-lt"/>
                <a:cs typeface="Arial" pitchFamily="34" charset="0"/>
              </a:rPr>
              <a:t>Sælgers misligholdelsesbeføjelser</a:t>
            </a:r>
          </a:p>
        </p:txBody>
      </p:sp>
      <p:sp>
        <p:nvSpPr>
          <p:cNvPr id="3" name="Tekstboks 2"/>
          <p:cNvSpPr txBox="1"/>
          <p:nvPr/>
        </p:nvSpPr>
        <p:spPr>
          <a:xfrm>
            <a:off x="1043608" y="1516511"/>
            <a:ext cx="8100392" cy="1938992"/>
          </a:xfrm>
          <a:prstGeom prst="rect">
            <a:avLst/>
          </a:prstGeom>
          <a:noFill/>
        </p:spPr>
        <p:txBody>
          <a:bodyPr wrap="square" rtlCol="0">
            <a:spAutoFit/>
          </a:bodyPr>
          <a:lstStyle/>
          <a:p>
            <a:r>
              <a:rPr lang="da-DK" sz="2000" b="0" dirty="0"/>
              <a:t>Ved købers misligholdelse, kan sælger:</a:t>
            </a:r>
          </a:p>
          <a:p>
            <a:pPr marL="457200" indent="-457200">
              <a:buFont typeface="+mj-lt"/>
              <a:buAutoNum type="arabicPeriod"/>
            </a:pPr>
            <a:r>
              <a:rPr lang="da-DK" sz="2000" b="0" dirty="0"/>
              <a:t>Fastholde købet, art. 62</a:t>
            </a:r>
          </a:p>
          <a:p>
            <a:pPr marL="457200" indent="-457200">
              <a:buFont typeface="+mj-lt"/>
              <a:buAutoNum type="arabicPeriod"/>
            </a:pPr>
            <a:r>
              <a:rPr lang="da-DK" sz="2000" b="0" dirty="0"/>
              <a:t>Hæve købet, art. 64 </a:t>
            </a:r>
          </a:p>
          <a:p>
            <a:pPr marL="457200" indent="-457200">
              <a:buFont typeface="+mj-lt"/>
              <a:buAutoNum type="arabicPeriod"/>
            </a:pPr>
            <a:r>
              <a:rPr lang="da-DK" sz="2000" b="0" dirty="0"/>
              <a:t>Kræve erstatning for tab – art. 74-77</a:t>
            </a:r>
          </a:p>
          <a:p>
            <a:pPr marL="457200" indent="-457200">
              <a:buFont typeface="+mj-lt"/>
              <a:buAutoNum type="arabicPeriod"/>
            </a:pPr>
            <a:r>
              <a:rPr lang="da-DK" sz="2000" b="0" dirty="0"/>
              <a:t>Kræve morarenter , art. 78</a:t>
            </a:r>
          </a:p>
          <a:p>
            <a:pPr marL="457200" indent="-457200"/>
            <a:endParaRPr lang="da-DK" sz="2000" b="0" dirty="0"/>
          </a:p>
        </p:txBody>
      </p:sp>
    </p:spTree>
    <p:extLst>
      <p:ext uri="{BB962C8B-B14F-4D97-AF65-F5344CB8AC3E}">
        <p14:creationId xmlns:p14="http://schemas.microsoft.com/office/powerpoint/2010/main" val="5764297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909329" y="332656"/>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4.4 Sælgers misligholdelsesbeføjelser</a:t>
            </a:r>
          </a:p>
        </p:txBody>
      </p:sp>
      <p:sp>
        <p:nvSpPr>
          <p:cNvPr id="3" name="Tekstboks 2"/>
          <p:cNvSpPr txBox="1"/>
          <p:nvPr/>
        </p:nvSpPr>
        <p:spPr>
          <a:xfrm>
            <a:off x="1043608" y="1196752"/>
            <a:ext cx="7488832" cy="2862322"/>
          </a:xfrm>
          <a:prstGeom prst="rect">
            <a:avLst/>
          </a:prstGeom>
          <a:noFill/>
        </p:spPr>
        <p:txBody>
          <a:bodyPr wrap="square" rtlCol="0">
            <a:spAutoFit/>
          </a:bodyPr>
          <a:lstStyle/>
          <a:p>
            <a:r>
              <a:rPr lang="da-DK" sz="2000" b="0" dirty="0"/>
              <a:t>Sælger kan vælge at:</a:t>
            </a:r>
          </a:p>
          <a:p>
            <a:pPr marL="360363" indent="-360363">
              <a:buFont typeface="Arial" pitchFamily="34" charset="0"/>
              <a:buChar char="•"/>
            </a:pPr>
            <a:r>
              <a:rPr lang="da-DK" sz="2000" b="0" dirty="0"/>
              <a:t>Fastholde/forlange betaling, </a:t>
            </a:r>
          </a:p>
          <a:p>
            <a:pPr marL="360363" indent="-360363">
              <a:buFont typeface="Arial" pitchFamily="34" charset="0"/>
              <a:buChar char="•"/>
            </a:pPr>
            <a:r>
              <a:rPr lang="da-DK" sz="2000" b="0" dirty="0"/>
              <a:t>Hæve købet hvis:</a:t>
            </a:r>
          </a:p>
          <a:p>
            <a:pPr marL="817563" lvl="1" indent="-360363">
              <a:buFont typeface="Arial" pitchFamily="34" charset="0"/>
              <a:buChar char="•"/>
            </a:pPr>
            <a:r>
              <a:rPr lang="da-DK" sz="2000" b="0" dirty="0"/>
              <a:t>Købers manglende opfyldelse af sine forpligtelser er en væsentlig misligholdelse, </a:t>
            </a:r>
          </a:p>
          <a:p>
            <a:pPr marL="817563" lvl="1" indent="-360363" fontAlgn="base">
              <a:buFont typeface="Arial" pitchFamily="34" charset="0"/>
              <a:buChar char="•"/>
            </a:pPr>
            <a:r>
              <a:rPr lang="da-DK" sz="2000" b="0" dirty="0"/>
              <a:t>Sælger har fastsat en frist efter art. 63, og køber fortsat ikke betaler, eller </a:t>
            </a:r>
          </a:p>
          <a:p>
            <a:pPr marL="817563" lvl="1" indent="-360363" fontAlgn="base">
              <a:buFont typeface="Arial" pitchFamily="34" charset="0"/>
              <a:buChar char="•"/>
            </a:pPr>
            <a:r>
              <a:rPr lang="da-DK" sz="2000" b="0" dirty="0"/>
              <a:t>Køber meddeler sælger, at han ikke vil gøre det.</a:t>
            </a:r>
          </a:p>
          <a:p>
            <a:pPr marL="360363" indent="-360363" fontAlgn="base">
              <a:buFont typeface="Arial" pitchFamily="34" charset="0"/>
              <a:buChar char="•"/>
            </a:pPr>
            <a:r>
              <a:rPr lang="da-DK" sz="2000" b="0" dirty="0"/>
              <a:t>Forlange erstatning for tab</a:t>
            </a:r>
          </a:p>
        </p:txBody>
      </p:sp>
    </p:spTree>
    <p:extLst>
      <p:ext uri="{BB962C8B-B14F-4D97-AF65-F5344CB8AC3E}">
        <p14:creationId xmlns:p14="http://schemas.microsoft.com/office/powerpoint/2010/main" val="27313696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Sælgers misligholdelsesbeføjelser</a:t>
            </a:r>
          </a:p>
          <a:p>
            <a:pPr algn="ctr"/>
            <a:r>
              <a:rPr lang="da-DK" sz="3600" b="1" dirty="0">
                <a:solidFill>
                  <a:schemeClr val="tx2"/>
                </a:solidFill>
                <a:latin typeface="+mj-lt"/>
                <a:cs typeface="Arial" pitchFamily="34" charset="0"/>
              </a:rPr>
              <a:t>Erstatning</a:t>
            </a:r>
          </a:p>
        </p:txBody>
      </p:sp>
      <p:sp>
        <p:nvSpPr>
          <p:cNvPr id="3" name="Tekstboks 2"/>
          <p:cNvSpPr txBox="1"/>
          <p:nvPr/>
        </p:nvSpPr>
        <p:spPr>
          <a:xfrm>
            <a:off x="1187624" y="1412776"/>
            <a:ext cx="8172400" cy="2554545"/>
          </a:xfrm>
          <a:prstGeom prst="rect">
            <a:avLst/>
          </a:prstGeom>
          <a:noFill/>
        </p:spPr>
        <p:txBody>
          <a:bodyPr wrap="square" rtlCol="0">
            <a:spAutoFit/>
          </a:bodyPr>
          <a:lstStyle/>
          <a:p>
            <a:pPr marL="360363" indent="-360363">
              <a:buFont typeface="Arial" pitchFamily="34" charset="0"/>
              <a:buChar char="•"/>
            </a:pPr>
            <a:r>
              <a:rPr lang="da-DK" sz="2000" b="0" dirty="0"/>
              <a:t>Erstatningsbetingelserne skal være opfyldt</a:t>
            </a:r>
          </a:p>
          <a:p>
            <a:pPr marL="360363" indent="-360363">
              <a:buFont typeface="Arial" pitchFamily="34" charset="0"/>
              <a:buChar char="•"/>
            </a:pPr>
            <a:r>
              <a:rPr lang="da-DK" sz="2000" b="0" dirty="0"/>
              <a:t>Hvis køber fastholder købet, skal køber stilles økonomisk, som om aftalen var blevet gennemført og opfyldt korrekt </a:t>
            </a:r>
          </a:p>
          <a:p>
            <a:pPr marL="360363" indent="-360363">
              <a:buFont typeface="Arial" pitchFamily="34" charset="0"/>
              <a:buChar char="•"/>
            </a:pPr>
            <a:r>
              <a:rPr lang="da-DK" sz="2000" b="0" dirty="0"/>
              <a:t>Hvis køber ophæver købet, skal køber stilles økonomisk, som om aftalen ikke var indgået</a:t>
            </a:r>
          </a:p>
          <a:p>
            <a:pPr marL="361950" indent="-361950" fontAlgn="base">
              <a:buFont typeface="Arial" pitchFamily="34" charset="0"/>
              <a:buChar char="•"/>
            </a:pPr>
            <a:r>
              <a:rPr lang="da-DK" sz="2000" b="0" dirty="0"/>
              <a:t>Erstatning for dækningskøb, art. 75</a:t>
            </a:r>
          </a:p>
          <a:p>
            <a:pPr marL="361950" indent="-361950" fontAlgn="base">
              <a:buFont typeface="Arial" pitchFamily="34" charset="0"/>
              <a:buChar char="•"/>
            </a:pPr>
            <a:r>
              <a:rPr lang="da-DK" sz="2000" b="0" dirty="0"/>
              <a:t>Erstatning når der ikke er foretaget dækningskøb, art. 76</a:t>
            </a:r>
          </a:p>
          <a:p>
            <a:pPr marL="361950" indent="-361950">
              <a:buFont typeface="Arial" pitchFamily="34" charset="0"/>
              <a:buChar char="•"/>
            </a:pPr>
            <a:r>
              <a:rPr lang="da-DK" sz="2000" b="0" dirty="0"/>
              <a:t>Tabsbegrænsningspligt, art. 77</a:t>
            </a:r>
          </a:p>
        </p:txBody>
      </p:sp>
    </p:spTree>
    <p:extLst>
      <p:ext uri="{BB962C8B-B14F-4D97-AF65-F5344CB8AC3E}">
        <p14:creationId xmlns:p14="http://schemas.microsoft.com/office/powerpoint/2010/main" val="3692968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1259632" y="1700808"/>
            <a:ext cx="7560840" cy="3477875"/>
          </a:xfrm>
          <a:prstGeom prst="rect">
            <a:avLst/>
          </a:prstGeom>
          <a:noFill/>
        </p:spPr>
        <p:txBody>
          <a:bodyPr wrap="square" rtlCol="0">
            <a:spAutoFit/>
          </a:bodyPr>
          <a:lstStyle/>
          <a:p>
            <a:r>
              <a:rPr lang="da-DK" sz="2000" b="0" dirty="0" err="1">
                <a:cs typeface="Arial" pitchFamily="34" charset="0"/>
              </a:rPr>
              <a:t>Bestillingskøb/fremstillingskøb</a:t>
            </a:r>
            <a:r>
              <a:rPr lang="da-DK" sz="2000" b="0" dirty="0">
                <a:cs typeface="Arial" pitchFamily="34" charset="0"/>
              </a:rPr>
              <a:t>:</a:t>
            </a:r>
          </a:p>
          <a:p>
            <a:r>
              <a:rPr lang="da-DK" sz="2000" b="0" dirty="0"/>
              <a:t>Et bestillingskøb kan også kaldes et fremstillingskøb, da købet vedrører bestilling af genstande, som først skal fremstilles, jf. KBL § 2, stk. 1. Skabelse af noget nyt, og ikke blot en reparation eller en serviceydelse.</a:t>
            </a:r>
          </a:p>
          <a:p>
            <a:endParaRPr lang="da-DK" sz="2000" b="0" dirty="0">
              <a:cs typeface="Arial" pitchFamily="34" charset="0"/>
            </a:endParaRPr>
          </a:p>
          <a:p>
            <a:r>
              <a:rPr lang="da-DK" sz="2000" b="0" dirty="0" err="1">
                <a:cs typeface="Arial" pitchFamily="34" charset="0"/>
              </a:rPr>
              <a:t>Fixkøb</a:t>
            </a:r>
            <a:r>
              <a:rPr lang="da-DK" sz="2000" b="0" dirty="0">
                <a:cs typeface="Arial" pitchFamily="34" charset="0"/>
              </a:rPr>
              <a:t>:</a:t>
            </a:r>
          </a:p>
          <a:p>
            <a:r>
              <a:rPr lang="da-DK" sz="2000" b="0" dirty="0"/>
              <a:t>Betegnelsen </a:t>
            </a:r>
            <a:r>
              <a:rPr lang="da-DK" sz="2000" b="0" dirty="0" err="1"/>
              <a:t>fixkøb</a:t>
            </a:r>
            <a:r>
              <a:rPr lang="da-DK" sz="2000" b="0" dirty="0"/>
              <a:t> bruges om et køb, hvor køber har betinget sig, at levering sker på et helt bestemt tidspunkt, fx en bryllupskage der skal leveres om formiddagen den 2. december 2017.</a:t>
            </a:r>
            <a:endParaRPr lang="da-DK" sz="2000" b="0" dirty="0">
              <a:cs typeface="Arial" pitchFamily="34" charset="0"/>
            </a:endParaRPr>
          </a:p>
        </p:txBody>
      </p:sp>
      <p:sp>
        <p:nvSpPr>
          <p:cNvPr id="4" name="Tekstboks 1">
            <a:extLst>
              <a:ext uri="{FF2B5EF4-FFF2-40B4-BE49-F238E27FC236}">
                <a16:creationId xmlns:a16="http://schemas.microsoft.com/office/drawing/2014/main" id="{674B7C48-0A5F-4304-9EAE-B18DBF0B4C9C}"/>
              </a:ext>
            </a:extLst>
          </p:cNvPr>
          <p:cNvSpPr txBox="1"/>
          <p:nvPr/>
        </p:nvSpPr>
        <p:spPr>
          <a:xfrm>
            <a:off x="827584" y="550421"/>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1. Købelovens begreber</a:t>
            </a:r>
          </a:p>
        </p:txBody>
      </p:sp>
    </p:spTree>
    <p:extLst>
      <p:ext uri="{BB962C8B-B14F-4D97-AF65-F5344CB8AC3E}">
        <p14:creationId xmlns:p14="http://schemas.microsoft.com/office/powerpoint/2010/main" val="3049562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2BAC2E-7F3D-5EBB-B16F-CFDD851627FC}"/>
              </a:ext>
            </a:extLst>
          </p:cNvPr>
          <p:cNvSpPr>
            <a:spLocks noGrp="1"/>
          </p:cNvSpPr>
          <p:nvPr>
            <p:ph type="ctrTitle"/>
          </p:nvPr>
        </p:nvSpPr>
        <p:spPr>
          <a:xfrm>
            <a:off x="3095836" y="2132856"/>
            <a:ext cx="4068452" cy="1470026"/>
          </a:xfrm>
        </p:spPr>
        <p:txBody>
          <a:bodyPr/>
          <a:lstStyle/>
          <a:p>
            <a:r>
              <a:rPr lang="da-DK" sz="4400" b="1" dirty="0">
                <a:solidFill>
                  <a:schemeClr val="tx2"/>
                </a:solidFill>
                <a:latin typeface="+mj-lt"/>
                <a:cs typeface="Arial" pitchFamily="34" charset="0"/>
              </a:rPr>
              <a:t>2. Handelskøb</a:t>
            </a:r>
            <a:endParaRPr lang="da-DK" dirty="0"/>
          </a:p>
        </p:txBody>
      </p:sp>
    </p:spTree>
    <p:extLst>
      <p:ext uri="{BB962C8B-B14F-4D97-AF65-F5344CB8AC3E}">
        <p14:creationId xmlns:p14="http://schemas.microsoft.com/office/powerpoint/2010/main" val="3633688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p:nvPr/>
        </p:nvSpPr>
        <p:spPr>
          <a:xfrm>
            <a:off x="797983" y="1628800"/>
            <a:ext cx="8170682" cy="2862322"/>
          </a:xfrm>
          <a:prstGeom prst="rect">
            <a:avLst/>
          </a:prstGeom>
          <a:noFill/>
        </p:spPr>
        <p:txBody>
          <a:bodyPr wrap="square" rtlCol="0">
            <a:spAutoFit/>
          </a:bodyPr>
          <a:lstStyle/>
          <a:p>
            <a:r>
              <a:rPr lang="da-DK" sz="2000" b="0" dirty="0">
                <a:cs typeface="Arial" pitchFamily="34" charset="0"/>
              </a:rPr>
              <a:t>Sælgers forpligtelser består i at:</a:t>
            </a:r>
          </a:p>
          <a:p>
            <a:pPr marL="355600" lvl="0" indent="-355600">
              <a:buFont typeface="Arial" pitchFamily="34" charset="0"/>
              <a:buChar char="•"/>
            </a:pPr>
            <a:r>
              <a:rPr lang="da-DK" sz="2000" b="0" dirty="0"/>
              <a:t>Levere det solgte i rette tid og på rette sted (leveringstidspunkt og leveringssted)</a:t>
            </a:r>
          </a:p>
          <a:p>
            <a:pPr marL="355600" lvl="0" indent="-355600">
              <a:buFont typeface="Arial" pitchFamily="34" charset="0"/>
              <a:buChar char="•"/>
            </a:pPr>
            <a:r>
              <a:rPr lang="da-DK" sz="2000" b="0" dirty="0"/>
              <a:t>Levere det solgte i rette stand (uden faktiske og retlige mangler)</a:t>
            </a:r>
          </a:p>
          <a:p>
            <a:pPr marL="355600" lvl="0" indent="-355600">
              <a:buFont typeface="Arial" pitchFamily="34" charset="0"/>
              <a:buChar char="•"/>
            </a:pPr>
            <a:endParaRPr lang="da-DK" sz="2000" b="0" dirty="0"/>
          </a:p>
          <a:p>
            <a:r>
              <a:rPr lang="da-DK" sz="2000" b="0" dirty="0"/>
              <a:t>Købers forpligtelser består i modtage varen og at betale købesummen:</a:t>
            </a:r>
          </a:p>
          <a:p>
            <a:pPr marL="355600" lvl="0" indent="-355600">
              <a:buFont typeface="Arial" pitchFamily="34" charset="0"/>
              <a:buChar char="•"/>
            </a:pPr>
            <a:r>
              <a:rPr lang="da-DK" sz="2000" b="0" dirty="0"/>
              <a:t>I rette tid</a:t>
            </a:r>
          </a:p>
          <a:p>
            <a:pPr marL="355600" lvl="0" indent="-355600">
              <a:buFont typeface="Arial" pitchFamily="34" charset="0"/>
              <a:buChar char="•"/>
            </a:pPr>
            <a:r>
              <a:rPr lang="da-DK" sz="2000" b="0" dirty="0"/>
              <a:t>På rette sted </a:t>
            </a:r>
          </a:p>
          <a:p>
            <a:pPr marL="355600" lvl="0" indent="-355600">
              <a:buFont typeface="Arial" pitchFamily="34" charset="0"/>
              <a:buChar char="•"/>
            </a:pPr>
            <a:r>
              <a:rPr lang="da-DK" sz="2000" b="0" dirty="0"/>
              <a:t>Med rette betalingsmiddel</a:t>
            </a:r>
          </a:p>
        </p:txBody>
      </p:sp>
      <p:sp>
        <p:nvSpPr>
          <p:cNvPr id="4" name="Tekstboks 1">
            <a:extLst>
              <a:ext uri="{FF2B5EF4-FFF2-40B4-BE49-F238E27FC236}">
                <a16:creationId xmlns:a16="http://schemas.microsoft.com/office/drawing/2014/main" id="{880F41D4-E56A-4C3E-98AD-F772583E946A}"/>
              </a:ext>
            </a:extLst>
          </p:cNvPr>
          <p:cNvSpPr txBox="1"/>
          <p:nvPr/>
        </p:nvSpPr>
        <p:spPr>
          <a:xfrm>
            <a:off x="827584" y="323312"/>
            <a:ext cx="8316416" cy="646331"/>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2.1 Sælgers og købers forpligtelser</a:t>
            </a:r>
          </a:p>
        </p:txBody>
      </p:sp>
    </p:spTree>
    <p:extLst>
      <p:ext uri="{BB962C8B-B14F-4D97-AF65-F5344CB8AC3E}">
        <p14:creationId xmlns:p14="http://schemas.microsoft.com/office/powerpoint/2010/main" val="2188185179"/>
      </p:ext>
    </p:extLst>
  </p:cSld>
  <p:clrMapOvr>
    <a:masterClrMapping/>
  </p:clrMapOvr>
</p:sld>
</file>

<file path=ppt/theme/theme1.xml><?xml version="1.0" encoding="utf-8"?>
<a:theme xmlns:a="http://schemas.openxmlformats.org/drawingml/2006/main" name="3_Brugerdefineret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rugerdefineret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74c94e9-627f-4924-af40-1b5783001916">
      <Terms xmlns="http://schemas.microsoft.com/office/infopath/2007/PartnerControls"/>
    </lcf76f155ced4ddcb4097134ff3c332f>
    <TaxCatchAll xmlns="6ee38164-105e-453e-b19e-1cc9a418d0fc" xsi:nil="true"/>
    <Godkendt_x002f_klar xmlns="774c94e9-627f-4924-af40-1b578300191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65A8BDEC2A0382499A97AB9D16D14A05" ma:contentTypeVersion="24" ma:contentTypeDescription="Opret et nyt dokument." ma:contentTypeScope="" ma:versionID="11a9dc9837ce863fe7902377bb77f832">
  <xsd:schema xmlns:xsd="http://www.w3.org/2001/XMLSchema" xmlns:xs="http://www.w3.org/2001/XMLSchema" xmlns:p="http://schemas.microsoft.com/office/2006/metadata/properties" xmlns:ns2="774c94e9-627f-4924-af40-1b5783001916" xmlns:ns3="6ee38164-105e-453e-b19e-1cc9a418d0fc" targetNamespace="http://schemas.microsoft.com/office/2006/metadata/properties" ma:root="true" ma:fieldsID="b7b9fcad53216cf112360ba1fef86167" ns2:_="" ns3:_="">
    <xsd:import namespace="774c94e9-627f-4924-af40-1b5783001916"/>
    <xsd:import namespace="6ee38164-105e-453e-b19e-1cc9a418d0f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element ref="ns3:SharedWithUsers" minOccurs="0"/>
                <xsd:element ref="ns3:SharedWithDetails" minOccurs="0"/>
                <xsd:element ref="ns2:MediaLengthInSeconds" minOccurs="0"/>
                <xsd:element ref="ns2:Godkendt_x002f_klar"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4c94e9-627f-4924-af40-1b5783001916" elementFormDefault="qualified">
    <xsd:import namespace="http://schemas.microsoft.com/office/2006/documentManagement/types"/>
    <xsd:import namespace="http://schemas.microsoft.com/office/infopath/2007/PartnerControls"/>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ServiceAutoKeyPoints" ma:index="9" nillable="true" ma:displayName="MediaServiceAutoKeyPoints" ma:hidden="true" ma:internalName="MediaServiceAutoKeyPoints" ma:readOnly="true">
      <xsd:simpleType>
        <xsd:restriction base="dms:Note"/>
      </xsd:simpleType>
    </xsd:element>
    <xsd:element name="MediaServiceKeyPoints" ma:index="10" nillable="true" ma:displayName="KeyPoints" ma:hidden="true" ma:internalName="MediaServiceKeyPoints"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hidden="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Tags" ma:index="15" nillable="true" ma:displayName="Tags" ma:hidden="true" ma:internalName="MediaServiceAutoTags" ma:readOnly="true">
      <xsd:simpleType>
        <xsd:restriction base="dms:Text"/>
      </xsd:simpleType>
    </xsd:element>
    <xsd:element name="MediaServiceOCR" ma:index="16" nillable="true" ma:displayName="Extracted Text" ma:hidden="true" ma:internalName="MediaServiceOCR" ma:readOnly="true">
      <xsd:simpleType>
        <xsd:restriction base="dms:Note"/>
      </xsd:simpleType>
    </xsd:element>
    <xsd:element name="MediaLengthInSeconds" ma:index="19" nillable="true" ma:displayName="Length (seconds)" ma:hidden="true" ma:internalName="MediaLengthInSeconds" ma:readOnly="true">
      <xsd:simpleType>
        <xsd:restriction base="dms:Unknown"/>
      </xsd:simpleType>
    </xsd:element>
    <xsd:element name="Godkendt_x002f_klar" ma:index="21" nillable="true" ma:displayName="Godkendt/klar" ma:internalName="Godkendt_x002f_klar">
      <xsd:simpleType>
        <xsd:restriction base="dms:Text">
          <xsd:maxLength value="255"/>
        </xsd:restriction>
      </xsd:simpleType>
    </xsd:element>
    <xsd:element name="lcf76f155ced4ddcb4097134ff3c332f" ma:index="23" nillable="true" ma:taxonomy="true" ma:internalName="lcf76f155ced4ddcb4097134ff3c332f" ma:taxonomyFieldName="MediaServiceImageTags" ma:displayName="Billedmærker" ma:readOnly="false" ma:fieldId="{5cf76f15-5ced-4ddc-b409-7134ff3c332f}" ma:taxonomyMulti="true" ma:sspId="bab7b2e4-d6a2-452a-a506-352d5f200bf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ee38164-105e-453e-b19e-1cc9a418d0fc" elementFormDefault="qualified">
    <xsd:import namespace="http://schemas.microsoft.com/office/2006/documentManagement/types"/>
    <xsd:import namespace="http://schemas.microsoft.com/office/infopath/2007/PartnerControls"/>
    <xsd:element name="SharedWithUsers" ma:index="17" nillable="true" ma:displayName="Delt med"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t med detaljer" ma:hidden="true" ma:internalName="SharedWithDetails" ma:readOnly="true">
      <xsd:simpleType>
        <xsd:restriction base="dms:Note"/>
      </xsd:simpleType>
    </xsd:element>
    <xsd:element name="TaxCatchAll" ma:index="24" nillable="true" ma:displayName="Taxonomy Catch All Column" ma:hidden="true" ma:list="{c70cc06f-aeac-43e6-9ee5-90bc35c9a438}" ma:internalName="TaxCatchAll" ma:showField="CatchAllData" ma:web="6ee38164-105e-453e-b19e-1cc9a418d0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Indhol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52F994-0E71-4A53-8F33-5F89E2965C94}">
  <ds:schemaRefs>
    <ds:schemaRef ds:uri="http://schemas.microsoft.com/sharepoint/v3/contenttype/forms"/>
  </ds:schemaRefs>
</ds:datastoreItem>
</file>

<file path=customXml/itemProps2.xml><?xml version="1.0" encoding="utf-8"?>
<ds:datastoreItem xmlns:ds="http://schemas.openxmlformats.org/officeDocument/2006/customXml" ds:itemID="{DE455CAF-7EB5-4526-91BC-68EFF9E7D46E}">
  <ds:schemaRefs>
    <ds:schemaRef ds:uri="http://schemas.microsoft.com/office/2006/metadata/properties"/>
    <ds:schemaRef ds:uri="http://schemas.microsoft.com/office/infopath/2007/PartnerControls"/>
    <ds:schemaRef ds:uri="774c94e9-627f-4924-af40-1b5783001916"/>
    <ds:schemaRef ds:uri="6ee38164-105e-453e-b19e-1cc9a418d0fc"/>
  </ds:schemaRefs>
</ds:datastoreItem>
</file>

<file path=customXml/itemProps3.xml><?xml version="1.0" encoding="utf-8"?>
<ds:datastoreItem xmlns:ds="http://schemas.openxmlformats.org/officeDocument/2006/customXml" ds:itemID="{C0D539A7-1884-464E-A5AB-15429305CE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4c94e9-627f-4924-af40-1b5783001916"/>
    <ds:schemaRef ds:uri="6ee38164-105e-453e-b19e-1cc9a418d0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HD(O-MM) seminar 12b 27-11-2012</Template>
  <TotalTime>20611</TotalTime>
  <Words>4815</Words>
  <Application>Microsoft Office PowerPoint</Application>
  <PresentationFormat>Skærmshow (4:3)</PresentationFormat>
  <Paragraphs>513</Paragraphs>
  <Slides>62</Slides>
  <Notes>60</Notes>
  <HiddenSlides>0</HiddenSlides>
  <MMClips>0</MMClips>
  <ScaleCrop>false</ScaleCrop>
  <HeadingPairs>
    <vt:vector size="6" baseType="variant">
      <vt:variant>
        <vt:lpstr>Benyttede skrifttyper</vt:lpstr>
      </vt:variant>
      <vt:variant>
        <vt:i4>4</vt:i4>
      </vt:variant>
      <vt:variant>
        <vt:lpstr>Tema</vt:lpstr>
      </vt:variant>
      <vt:variant>
        <vt:i4>4</vt:i4>
      </vt:variant>
      <vt:variant>
        <vt:lpstr>Slidetitler</vt:lpstr>
      </vt:variant>
      <vt:variant>
        <vt:i4>62</vt:i4>
      </vt:variant>
    </vt:vector>
  </HeadingPairs>
  <TitlesOfParts>
    <vt:vector size="70" baseType="lpstr">
      <vt:lpstr>Arial</vt:lpstr>
      <vt:lpstr>Calibri</vt:lpstr>
      <vt:lpstr>Times New Roman</vt:lpstr>
      <vt:lpstr>Verdana</vt:lpstr>
      <vt:lpstr>3_Brugerdefineret design</vt:lpstr>
      <vt:lpstr>1_Brugerdefineret design</vt:lpstr>
      <vt:lpstr>Standarddesign</vt: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2. Handelskøb</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3. Forbrugerkøb</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Dansk Landbrugsrådgivning, Landscentret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Administrator</dc:creator>
  <dc:description>Præsentation af Aalborg Universitet gennem nøgletal</dc:description>
  <cp:lastModifiedBy>Andreas Bæksgaard Kotzareis</cp:lastModifiedBy>
  <cp:revision>335</cp:revision>
  <cp:lastPrinted>2022-03-08T16:56:00Z</cp:lastPrinted>
  <dcterms:created xsi:type="dcterms:W3CDTF">2012-08-31T07:41:01Z</dcterms:created>
  <dcterms:modified xsi:type="dcterms:W3CDTF">2022-07-26T12:30:51Z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0x01010065A8BDEC2A0382499A97AB9D16D14A05</vt:lpwstr>
  </property>
  <property fmtid="{D5CDD505-2E9C-101B-9397-08002B2CF9AE}" pid="3" name="MediaServiceImageTags">
    <vt:lpwstr/>
  </property>
</Properties>
</file>