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014" r:id="rId5"/>
    <p:sldMasterId id="2147483989" r:id="rId6"/>
  </p:sldMasterIdLst>
  <p:notesMasterIdLst>
    <p:notesMasterId r:id="rId35"/>
  </p:notesMasterIdLst>
  <p:handoutMasterIdLst>
    <p:handoutMasterId r:id="rId36"/>
  </p:handoutMasterIdLst>
  <p:sldIdLst>
    <p:sldId id="258" r:id="rId7"/>
    <p:sldId id="259" r:id="rId8"/>
    <p:sldId id="260" r:id="rId9"/>
    <p:sldId id="26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7" r:id="rId30"/>
    <p:sldId id="288" r:id="rId31"/>
    <p:sldId id="283" r:id="rId32"/>
    <p:sldId id="284" r:id="rId33"/>
    <p:sldId id="285" r:id="rId34"/>
  </p:sldIdLst>
  <p:sldSz cx="9144000" cy="6858000" type="screen4x3"/>
  <p:notesSz cx="6797675" cy="9928225"/>
  <p:defaultTextStyle>
    <a:defPPr>
      <a:defRPr lang="da-DK"/>
    </a:defPPr>
    <a:lvl1pPr algn="l" rtl="0" fontAlgn="base">
      <a:spcBef>
        <a:spcPct val="0"/>
      </a:spcBef>
      <a:spcAft>
        <a:spcPct val="0"/>
      </a:spcAft>
      <a:defRPr sz="2800" b="1" kern="1200">
        <a:solidFill>
          <a:schemeClr val="tx1"/>
        </a:solidFill>
        <a:latin typeface="Arial" charset="0"/>
        <a:ea typeface="+mn-ea"/>
        <a:cs typeface="Arial" charset="0"/>
      </a:defRPr>
    </a:lvl1pPr>
    <a:lvl2pPr marL="457200" algn="l" rtl="0" fontAlgn="base">
      <a:spcBef>
        <a:spcPct val="0"/>
      </a:spcBef>
      <a:spcAft>
        <a:spcPct val="0"/>
      </a:spcAft>
      <a:defRPr sz="2800" b="1" kern="1200">
        <a:solidFill>
          <a:schemeClr val="tx1"/>
        </a:solidFill>
        <a:latin typeface="Arial" charset="0"/>
        <a:ea typeface="+mn-ea"/>
        <a:cs typeface="Arial" charset="0"/>
      </a:defRPr>
    </a:lvl2pPr>
    <a:lvl3pPr marL="914400" algn="l" rtl="0" fontAlgn="base">
      <a:spcBef>
        <a:spcPct val="0"/>
      </a:spcBef>
      <a:spcAft>
        <a:spcPct val="0"/>
      </a:spcAft>
      <a:defRPr sz="2800" b="1" kern="1200">
        <a:solidFill>
          <a:schemeClr val="tx1"/>
        </a:solidFill>
        <a:latin typeface="Arial" charset="0"/>
        <a:ea typeface="+mn-ea"/>
        <a:cs typeface="Arial" charset="0"/>
      </a:defRPr>
    </a:lvl3pPr>
    <a:lvl4pPr marL="1371600" algn="l" rtl="0" fontAlgn="base">
      <a:spcBef>
        <a:spcPct val="0"/>
      </a:spcBef>
      <a:spcAft>
        <a:spcPct val="0"/>
      </a:spcAft>
      <a:defRPr sz="2800" b="1" kern="1200">
        <a:solidFill>
          <a:schemeClr val="tx1"/>
        </a:solidFill>
        <a:latin typeface="Arial" charset="0"/>
        <a:ea typeface="+mn-ea"/>
        <a:cs typeface="Arial" charset="0"/>
      </a:defRPr>
    </a:lvl4pPr>
    <a:lvl5pPr marL="1828800" algn="l" rtl="0" fontAlgn="base">
      <a:spcBef>
        <a:spcPct val="0"/>
      </a:spcBef>
      <a:spcAft>
        <a:spcPct val="0"/>
      </a:spcAft>
      <a:defRPr sz="2800" b="1" kern="1200">
        <a:solidFill>
          <a:schemeClr val="tx1"/>
        </a:solidFill>
        <a:latin typeface="Arial" charset="0"/>
        <a:ea typeface="+mn-ea"/>
        <a:cs typeface="Arial" charset="0"/>
      </a:defRPr>
    </a:lvl5pPr>
    <a:lvl6pPr marL="2286000" algn="l" defTabSz="914400" rtl="0" eaLnBrk="1" latinLnBrk="0" hangingPunct="1">
      <a:defRPr sz="2800" b="1" kern="1200">
        <a:solidFill>
          <a:schemeClr val="tx1"/>
        </a:solidFill>
        <a:latin typeface="Arial" charset="0"/>
        <a:ea typeface="+mn-ea"/>
        <a:cs typeface="Arial" charset="0"/>
      </a:defRPr>
    </a:lvl6pPr>
    <a:lvl7pPr marL="2743200" algn="l" defTabSz="914400" rtl="0" eaLnBrk="1" latinLnBrk="0" hangingPunct="1">
      <a:defRPr sz="2800" b="1" kern="1200">
        <a:solidFill>
          <a:schemeClr val="tx1"/>
        </a:solidFill>
        <a:latin typeface="Arial" charset="0"/>
        <a:ea typeface="+mn-ea"/>
        <a:cs typeface="Arial" charset="0"/>
      </a:defRPr>
    </a:lvl7pPr>
    <a:lvl8pPr marL="3200400" algn="l" defTabSz="914400" rtl="0" eaLnBrk="1" latinLnBrk="0" hangingPunct="1">
      <a:defRPr sz="2800" b="1" kern="1200">
        <a:solidFill>
          <a:schemeClr val="tx1"/>
        </a:solidFill>
        <a:latin typeface="Arial" charset="0"/>
        <a:ea typeface="+mn-ea"/>
        <a:cs typeface="Arial" charset="0"/>
      </a:defRPr>
    </a:lvl8pPr>
    <a:lvl9pPr marL="3657600" algn="l" defTabSz="914400" rtl="0" eaLnBrk="1" latinLnBrk="0" hangingPunct="1">
      <a:defRPr sz="28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38">
          <p15:clr>
            <a:srgbClr val="A4A3A4"/>
          </p15:clr>
        </p15:guide>
        <p15:guide id="2" pos="768">
          <p15:clr>
            <a:srgbClr val="A4A3A4"/>
          </p15:clr>
        </p15:guide>
        <p15:guide id="3" pos="547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4"/>
    <a:srgbClr val="99CC00"/>
    <a:srgbClr val="669900"/>
    <a:srgbClr val="FF9900"/>
    <a:srgbClr val="FF5050"/>
    <a:srgbClr val="009900"/>
    <a:srgbClr val="FF0000"/>
    <a:srgbClr val="FF66CC"/>
    <a:srgbClr val="7A8FBA"/>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DA4F16-5CA4-4104-97C1-603E3DDDAB6A}" v="1" dt="2022-07-28T14:04:16.135"/>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autoAdjust="0"/>
    <p:restoredTop sz="94622" autoAdjust="0"/>
  </p:normalViewPr>
  <p:slideViewPr>
    <p:cSldViewPr>
      <p:cViewPr varScale="1">
        <p:scale>
          <a:sx n="77" d="100"/>
          <a:sy n="77" d="100"/>
        </p:scale>
        <p:origin x="980" y="68"/>
      </p:cViewPr>
      <p:guideLst>
        <p:guide orient="horz" pos="3838"/>
        <p:guide pos="76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5" d="100"/>
          <a:sy n="55" d="100"/>
        </p:scale>
        <p:origin x="2453" y="5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æksgaard Kotzareis" userId="66734be1-5795-40c6-be49-ecb929f3ccea" providerId="ADAL" clId="{9EDA4F16-5CA4-4104-97C1-603E3DDDAB6A}"/>
    <pc:docChg chg="modSld">
      <pc:chgData name="Andreas Bæksgaard Kotzareis" userId="66734be1-5795-40c6-be49-ecb929f3ccea" providerId="ADAL" clId="{9EDA4F16-5CA4-4104-97C1-603E3DDDAB6A}" dt="2022-07-28T14:08:24.550" v="70" actId="1076"/>
      <pc:docMkLst>
        <pc:docMk/>
      </pc:docMkLst>
      <pc:sldChg chg="modSp mod">
        <pc:chgData name="Andreas Bæksgaard Kotzareis" userId="66734be1-5795-40c6-be49-ecb929f3ccea" providerId="ADAL" clId="{9EDA4F16-5CA4-4104-97C1-603E3DDDAB6A}" dt="2022-07-28T14:05:02.585" v="7" actId="255"/>
        <pc:sldMkLst>
          <pc:docMk/>
          <pc:sldMk cId="752267690" sldId="258"/>
        </pc:sldMkLst>
        <pc:spChg chg="mod">
          <ac:chgData name="Andreas Bæksgaard Kotzareis" userId="66734be1-5795-40c6-be49-ecb929f3ccea" providerId="ADAL" clId="{9EDA4F16-5CA4-4104-97C1-603E3DDDAB6A}" dt="2022-07-28T14:05:02.585" v="7" actId="255"/>
          <ac:spMkLst>
            <pc:docMk/>
            <pc:sldMk cId="752267690" sldId="258"/>
            <ac:spMk id="5" creationId="{00000000-0000-0000-0000-000000000000}"/>
          </ac:spMkLst>
        </pc:spChg>
      </pc:sldChg>
      <pc:sldChg chg="modSp mod">
        <pc:chgData name="Andreas Bæksgaard Kotzareis" userId="66734be1-5795-40c6-be49-ecb929f3ccea" providerId="ADAL" clId="{9EDA4F16-5CA4-4104-97C1-603E3DDDAB6A}" dt="2022-07-28T14:05:12.991" v="9" actId="2711"/>
        <pc:sldMkLst>
          <pc:docMk/>
          <pc:sldMk cId="3025415035" sldId="259"/>
        </pc:sldMkLst>
        <pc:spChg chg="mod">
          <ac:chgData name="Andreas Bæksgaard Kotzareis" userId="66734be1-5795-40c6-be49-ecb929f3ccea" providerId="ADAL" clId="{9EDA4F16-5CA4-4104-97C1-603E3DDDAB6A}" dt="2022-07-28T14:05:12.991" v="9" actId="2711"/>
          <ac:spMkLst>
            <pc:docMk/>
            <pc:sldMk cId="3025415035" sldId="259"/>
            <ac:spMk id="3" creationId="{00000000-0000-0000-0000-000000000000}"/>
          </ac:spMkLst>
        </pc:spChg>
      </pc:sldChg>
      <pc:sldChg chg="modSp mod">
        <pc:chgData name="Andreas Bæksgaard Kotzareis" userId="66734be1-5795-40c6-be49-ecb929f3ccea" providerId="ADAL" clId="{9EDA4F16-5CA4-4104-97C1-603E3DDDAB6A}" dt="2022-07-28T14:05:22.791" v="10" actId="255"/>
        <pc:sldMkLst>
          <pc:docMk/>
          <pc:sldMk cId="569901110" sldId="260"/>
        </pc:sldMkLst>
        <pc:spChg chg="mod">
          <ac:chgData name="Andreas Bæksgaard Kotzareis" userId="66734be1-5795-40c6-be49-ecb929f3ccea" providerId="ADAL" clId="{9EDA4F16-5CA4-4104-97C1-603E3DDDAB6A}" dt="2022-07-28T14:05:22.791" v="10" actId="255"/>
          <ac:spMkLst>
            <pc:docMk/>
            <pc:sldMk cId="569901110" sldId="260"/>
            <ac:spMk id="3" creationId="{00000000-0000-0000-0000-000000000000}"/>
          </ac:spMkLst>
        </pc:spChg>
      </pc:sldChg>
      <pc:sldChg chg="modSp mod">
        <pc:chgData name="Andreas Bæksgaard Kotzareis" userId="66734be1-5795-40c6-be49-ecb929f3ccea" providerId="ADAL" clId="{9EDA4F16-5CA4-4104-97C1-603E3DDDAB6A}" dt="2022-07-28T14:05:27.420" v="11" actId="255"/>
        <pc:sldMkLst>
          <pc:docMk/>
          <pc:sldMk cId="188780924" sldId="261"/>
        </pc:sldMkLst>
        <pc:spChg chg="mod">
          <ac:chgData name="Andreas Bæksgaard Kotzareis" userId="66734be1-5795-40c6-be49-ecb929f3ccea" providerId="ADAL" clId="{9EDA4F16-5CA4-4104-97C1-603E3DDDAB6A}" dt="2022-07-28T14:05:27.420" v="11" actId="255"/>
          <ac:spMkLst>
            <pc:docMk/>
            <pc:sldMk cId="188780924" sldId="261"/>
            <ac:spMk id="3" creationId="{00000000-0000-0000-0000-000000000000}"/>
          </ac:spMkLst>
        </pc:spChg>
      </pc:sldChg>
      <pc:sldChg chg="modSp mod">
        <pc:chgData name="Andreas Bæksgaard Kotzareis" userId="66734be1-5795-40c6-be49-ecb929f3ccea" providerId="ADAL" clId="{9EDA4F16-5CA4-4104-97C1-603E3DDDAB6A}" dt="2022-07-28T14:05:38.254" v="14" actId="1076"/>
        <pc:sldMkLst>
          <pc:docMk/>
          <pc:sldMk cId="3479373542" sldId="263"/>
        </pc:sldMkLst>
        <pc:spChg chg="mod">
          <ac:chgData name="Andreas Bæksgaard Kotzareis" userId="66734be1-5795-40c6-be49-ecb929f3ccea" providerId="ADAL" clId="{9EDA4F16-5CA4-4104-97C1-603E3DDDAB6A}" dt="2022-07-28T14:05:38.254" v="14" actId="1076"/>
          <ac:spMkLst>
            <pc:docMk/>
            <pc:sldMk cId="3479373542" sldId="263"/>
            <ac:spMk id="3" creationId="{00000000-0000-0000-0000-000000000000}"/>
          </ac:spMkLst>
        </pc:spChg>
      </pc:sldChg>
      <pc:sldChg chg="modSp mod">
        <pc:chgData name="Andreas Bæksgaard Kotzareis" userId="66734be1-5795-40c6-be49-ecb929f3ccea" providerId="ADAL" clId="{9EDA4F16-5CA4-4104-97C1-603E3DDDAB6A}" dt="2022-07-28T14:05:54.074" v="16" actId="20577"/>
        <pc:sldMkLst>
          <pc:docMk/>
          <pc:sldMk cId="64961256" sldId="264"/>
        </pc:sldMkLst>
        <pc:spChg chg="mod">
          <ac:chgData name="Andreas Bæksgaard Kotzareis" userId="66734be1-5795-40c6-be49-ecb929f3ccea" providerId="ADAL" clId="{9EDA4F16-5CA4-4104-97C1-603E3DDDAB6A}" dt="2022-07-28T14:05:54.074" v="16" actId="20577"/>
          <ac:spMkLst>
            <pc:docMk/>
            <pc:sldMk cId="64961256" sldId="264"/>
            <ac:spMk id="3" creationId="{00000000-0000-0000-0000-000000000000}"/>
          </ac:spMkLst>
        </pc:spChg>
      </pc:sldChg>
      <pc:sldChg chg="modSp mod">
        <pc:chgData name="Andreas Bæksgaard Kotzareis" userId="66734be1-5795-40c6-be49-ecb929f3ccea" providerId="ADAL" clId="{9EDA4F16-5CA4-4104-97C1-603E3DDDAB6A}" dt="2022-07-28T14:06:03.424" v="17" actId="255"/>
        <pc:sldMkLst>
          <pc:docMk/>
          <pc:sldMk cId="1754283969" sldId="265"/>
        </pc:sldMkLst>
        <pc:spChg chg="mod">
          <ac:chgData name="Andreas Bæksgaard Kotzareis" userId="66734be1-5795-40c6-be49-ecb929f3ccea" providerId="ADAL" clId="{9EDA4F16-5CA4-4104-97C1-603E3DDDAB6A}" dt="2022-07-28T14:06:03.424" v="17" actId="255"/>
          <ac:spMkLst>
            <pc:docMk/>
            <pc:sldMk cId="1754283969" sldId="265"/>
            <ac:spMk id="3" creationId="{00000000-0000-0000-0000-000000000000}"/>
          </ac:spMkLst>
        </pc:spChg>
      </pc:sldChg>
      <pc:sldChg chg="modSp mod">
        <pc:chgData name="Andreas Bæksgaard Kotzareis" userId="66734be1-5795-40c6-be49-ecb929f3ccea" providerId="ADAL" clId="{9EDA4F16-5CA4-4104-97C1-603E3DDDAB6A}" dt="2022-07-28T14:06:11.360" v="18" actId="255"/>
        <pc:sldMkLst>
          <pc:docMk/>
          <pc:sldMk cId="2811711321" sldId="266"/>
        </pc:sldMkLst>
        <pc:spChg chg="mod">
          <ac:chgData name="Andreas Bæksgaard Kotzareis" userId="66734be1-5795-40c6-be49-ecb929f3ccea" providerId="ADAL" clId="{9EDA4F16-5CA4-4104-97C1-603E3DDDAB6A}" dt="2022-07-28T14:06:11.360" v="18" actId="255"/>
          <ac:spMkLst>
            <pc:docMk/>
            <pc:sldMk cId="2811711321" sldId="266"/>
            <ac:spMk id="3" creationId="{00000000-0000-0000-0000-000000000000}"/>
          </ac:spMkLst>
        </pc:spChg>
      </pc:sldChg>
      <pc:sldChg chg="modSp mod">
        <pc:chgData name="Andreas Bæksgaard Kotzareis" userId="66734be1-5795-40c6-be49-ecb929f3ccea" providerId="ADAL" clId="{9EDA4F16-5CA4-4104-97C1-603E3DDDAB6A}" dt="2022-07-28T14:06:16.291" v="19" actId="255"/>
        <pc:sldMkLst>
          <pc:docMk/>
          <pc:sldMk cId="42304026" sldId="267"/>
        </pc:sldMkLst>
        <pc:spChg chg="mod">
          <ac:chgData name="Andreas Bæksgaard Kotzareis" userId="66734be1-5795-40c6-be49-ecb929f3ccea" providerId="ADAL" clId="{9EDA4F16-5CA4-4104-97C1-603E3DDDAB6A}" dt="2022-07-28T14:06:16.291" v="19" actId="255"/>
          <ac:spMkLst>
            <pc:docMk/>
            <pc:sldMk cId="42304026" sldId="267"/>
            <ac:spMk id="3" creationId="{00000000-0000-0000-0000-000000000000}"/>
          </ac:spMkLst>
        </pc:spChg>
      </pc:sldChg>
      <pc:sldChg chg="modSp mod">
        <pc:chgData name="Andreas Bæksgaard Kotzareis" userId="66734be1-5795-40c6-be49-ecb929f3ccea" providerId="ADAL" clId="{9EDA4F16-5CA4-4104-97C1-603E3DDDAB6A}" dt="2022-07-28T14:06:20.721" v="20" actId="255"/>
        <pc:sldMkLst>
          <pc:docMk/>
          <pc:sldMk cId="3182829884" sldId="268"/>
        </pc:sldMkLst>
        <pc:spChg chg="mod">
          <ac:chgData name="Andreas Bæksgaard Kotzareis" userId="66734be1-5795-40c6-be49-ecb929f3ccea" providerId="ADAL" clId="{9EDA4F16-5CA4-4104-97C1-603E3DDDAB6A}" dt="2022-07-28T14:06:20.721" v="20" actId="255"/>
          <ac:spMkLst>
            <pc:docMk/>
            <pc:sldMk cId="3182829884" sldId="268"/>
            <ac:spMk id="3" creationId="{00000000-0000-0000-0000-000000000000}"/>
          </ac:spMkLst>
        </pc:spChg>
      </pc:sldChg>
      <pc:sldChg chg="modSp mod">
        <pc:chgData name="Andreas Bæksgaard Kotzareis" userId="66734be1-5795-40c6-be49-ecb929f3ccea" providerId="ADAL" clId="{9EDA4F16-5CA4-4104-97C1-603E3DDDAB6A}" dt="2022-07-28T14:06:24.531" v="21" actId="255"/>
        <pc:sldMkLst>
          <pc:docMk/>
          <pc:sldMk cId="1418713262" sldId="269"/>
        </pc:sldMkLst>
        <pc:spChg chg="mod">
          <ac:chgData name="Andreas Bæksgaard Kotzareis" userId="66734be1-5795-40c6-be49-ecb929f3ccea" providerId="ADAL" clId="{9EDA4F16-5CA4-4104-97C1-603E3DDDAB6A}" dt="2022-07-28T14:06:24.531" v="21" actId="255"/>
          <ac:spMkLst>
            <pc:docMk/>
            <pc:sldMk cId="1418713262" sldId="269"/>
            <ac:spMk id="3" creationId="{00000000-0000-0000-0000-000000000000}"/>
          </ac:spMkLst>
        </pc:spChg>
      </pc:sldChg>
      <pc:sldChg chg="modSp mod">
        <pc:chgData name="Andreas Bæksgaard Kotzareis" userId="66734be1-5795-40c6-be49-ecb929f3ccea" providerId="ADAL" clId="{9EDA4F16-5CA4-4104-97C1-603E3DDDAB6A}" dt="2022-07-28T14:06:27.940" v="22" actId="255"/>
        <pc:sldMkLst>
          <pc:docMk/>
          <pc:sldMk cId="496427083" sldId="270"/>
        </pc:sldMkLst>
        <pc:spChg chg="mod">
          <ac:chgData name="Andreas Bæksgaard Kotzareis" userId="66734be1-5795-40c6-be49-ecb929f3ccea" providerId="ADAL" clId="{9EDA4F16-5CA4-4104-97C1-603E3DDDAB6A}" dt="2022-07-28T14:06:27.940" v="22" actId="255"/>
          <ac:spMkLst>
            <pc:docMk/>
            <pc:sldMk cId="496427083" sldId="270"/>
            <ac:spMk id="3" creationId="{00000000-0000-0000-0000-000000000000}"/>
          </ac:spMkLst>
        </pc:spChg>
      </pc:sldChg>
      <pc:sldChg chg="modSp mod">
        <pc:chgData name="Andreas Bæksgaard Kotzareis" userId="66734be1-5795-40c6-be49-ecb929f3ccea" providerId="ADAL" clId="{9EDA4F16-5CA4-4104-97C1-603E3DDDAB6A}" dt="2022-07-28T14:06:34.840" v="24" actId="1076"/>
        <pc:sldMkLst>
          <pc:docMk/>
          <pc:sldMk cId="1510224226" sldId="271"/>
        </pc:sldMkLst>
        <pc:spChg chg="mod">
          <ac:chgData name="Andreas Bæksgaard Kotzareis" userId="66734be1-5795-40c6-be49-ecb929f3ccea" providerId="ADAL" clId="{9EDA4F16-5CA4-4104-97C1-603E3DDDAB6A}" dt="2022-07-28T14:06:34.840" v="24" actId="1076"/>
          <ac:spMkLst>
            <pc:docMk/>
            <pc:sldMk cId="1510224226" sldId="271"/>
            <ac:spMk id="3" creationId="{00000000-0000-0000-0000-000000000000}"/>
          </ac:spMkLst>
        </pc:spChg>
      </pc:sldChg>
      <pc:sldChg chg="modSp mod">
        <pc:chgData name="Andreas Bæksgaard Kotzareis" userId="66734be1-5795-40c6-be49-ecb929f3ccea" providerId="ADAL" clId="{9EDA4F16-5CA4-4104-97C1-603E3DDDAB6A}" dt="2022-07-28T14:06:49.791" v="31" actId="113"/>
        <pc:sldMkLst>
          <pc:docMk/>
          <pc:sldMk cId="9665413" sldId="272"/>
        </pc:sldMkLst>
        <pc:spChg chg="mod">
          <ac:chgData name="Andreas Bæksgaard Kotzareis" userId="66734be1-5795-40c6-be49-ecb929f3ccea" providerId="ADAL" clId="{9EDA4F16-5CA4-4104-97C1-603E3DDDAB6A}" dt="2022-07-28T14:06:49.791" v="31" actId="113"/>
          <ac:spMkLst>
            <pc:docMk/>
            <pc:sldMk cId="9665413" sldId="272"/>
            <ac:spMk id="3" creationId="{00000000-0000-0000-0000-000000000000}"/>
          </ac:spMkLst>
        </pc:spChg>
      </pc:sldChg>
      <pc:sldChg chg="modSp mod">
        <pc:chgData name="Andreas Bæksgaard Kotzareis" userId="66734be1-5795-40c6-be49-ecb929f3ccea" providerId="ADAL" clId="{9EDA4F16-5CA4-4104-97C1-603E3DDDAB6A}" dt="2022-07-28T14:07:00.936" v="34" actId="1076"/>
        <pc:sldMkLst>
          <pc:docMk/>
          <pc:sldMk cId="309599316" sldId="273"/>
        </pc:sldMkLst>
        <pc:spChg chg="mod">
          <ac:chgData name="Andreas Bæksgaard Kotzareis" userId="66734be1-5795-40c6-be49-ecb929f3ccea" providerId="ADAL" clId="{9EDA4F16-5CA4-4104-97C1-603E3DDDAB6A}" dt="2022-07-28T14:07:00.936" v="34" actId="1076"/>
          <ac:spMkLst>
            <pc:docMk/>
            <pc:sldMk cId="309599316" sldId="273"/>
            <ac:spMk id="3" creationId="{00000000-0000-0000-0000-000000000000}"/>
          </ac:spMkLst>
        </pc:spChg>
      </pc:sldChg>
      <pc:sldChg chg="modSp mod">
        <pc:chgData name="Andreas Bæksgaard Kotzareis" userId="66734be1-5795-40c6-be49-ecb929f3ccea" providerId="ADAL" clId="{9EDA4F16-5CA4-4104-97C1-603E3DDDAB6A}" dt="2022-07-28T14:07:08.440" v="37" actId="1076"/>
        <pc:sldMkLst>
          <pc:docMk/>
          <pc:sldMk cId="2304176169" sldId="274"/>
        </pc:sldMkLst>
        <pc:spChg chg="mod">
          <ac:chgData name="Andreas Bæksgaard Kotzareis" userId="66734be1-5795-40c6-be49-ecb929f3ccea" providerId="ADAL" clId="{9EDA4F16-5CA4-4104-97C1-603E3DDDAB6A}" dt="2022-07-28T14:07:08.440" v="37" actId="1076"/>
          <ac:spMkLst>
            <pc:docMk/>
            <pc:sldMk cId="2304176169" sldId="274"/>
            <ac:spMk id="3" creationId="{00000000-0000-0000-0000-000000000000}"/>
          </ac:spMkLst>
        </pc:spChg>
      </pc:sldChg>
      <pc:sldChg chg="modSp mod">
        <pc:chgData name="Andreas Bæksgaard Kotzareis" userId="66734be1-5795-40c6-be49-ecb929f3ccea" providerId="ADAL" clId="{9EDA4F16-5CA4-4104-97C1-603E3DDDAB6A}" dt="2022-07-28T14:07:13.918" v="41" actId="1076"/>
        <pc:sldMkLst>
          <pc:docMk/>
          <pc:sldMk cId="123375207" sldId="275"/>
        </pc:sldMkLst>
        <pc:spChg chg="mod">
          <ac:chgData name="Andreas Bæksgaard Kotzareis" userId="66734be1-5795-40c6-be49-ecb929f3ccea" providerId="ADAL" clId="{9EDA4F16-5CA4-4104-97C1-603E3DDDAB6A}" dt="2022-07-28T14:07:13.918" v="41" actId="1076"/>
          <ac:spMkLst>
            <pc:docMk/>
            <pc:sldMk cId="123375207" sldId="275"/>
            <ac:spMk id="3" creationId="{00000000-0000-0000-0000-000000000000}"/>
          </ac:spMkLst>
        </pc:spChg>
      </pc:sldChg>
      <pc:sldChg chg="modSp mod">
        <pc:chgData name="Andreas Bæksgaard Kotzareis" userId="66734be1-5795-40c6-be49-ecb929f3ccea" providerId="ADAL" clId="{9EDA4F16-5CA4-4104-97C1-603E3DDDAB6A}" dt="2022-07-28T14:07:20.192" v="45" actId="1076"/>
        <pc:sldMkLst>
          <pc:docMk/>
          <pc:sldMk cId="2943674216" sldId="276"/>
        </pc:sldMkLst>
        <pc:spChg chg="mod">
          <ac:chgData name="Andreas Bæksgaard Kotzareis" userId="66734be1-5795-40c6-be49-ecb929f3ccea" providerId="ADAL" clId="{9EDA4F16-5CA4-4104-97C1-603E3DDDAB6A}" dt="2022-07-28T14:07:20.192" v="45" actId="1076"/>
          <ac:spMkLst>
            <pc:docMk/>
            <pc:sldMk cId="2943674216" sldId="276"/>
            <ac:spMk id="3" creationId="{00000000-0000-0000-0000-000000000000}"/>
          </ac:spMkLst>
        </pc:spChg>
      </pc:sldChg>
      <pc:sldChg chg="modSp mod">
        <pc:chgData name="Andreas Bæksgaard Kotzareis" userId="66734be1-5795-40c6-be49-ecb929f3ccea" providerId="ADAL" clId="{9EDA4F16-5CA4-4104-97C1-603E3DDDAB6A}" dt="2022-07-28T14:07:25.784" v="48" actId="1076"/>
        <pc:sldMkLst>
          <pc:docMk/>
          <pc:sldMk cId="3359037193" sldId="277"/>
        </pc:sldMkLst>
        <pc:spChg chg="mod">
          <ac:chgData name="Andreas Bæksgaard Kotzareis" userId="66734be1-5795-40c6-be49-ecb929f3ccea" providerId="ADAL" clId="{9EDA4F16-5CA4-4104-97C1-603E3DDDAB6A}" dt="2022-07-28T14:07:25.784" v="48" actId="1076"/>
          <ac:spMkLst>
            <pc:docMk/>
            <pc:sldMk cId="3359037193" sldId="277"/>
            <ac:spMk id="3" creationId="{00000000-0000-0000-0000-000000000000}"/>
          </ac:spMkLst>
        </pc:spChg>
      </pc:sldChg>
      <pc:sldChg chg="modSp mod">
        <pc:chgData name="Andreas Bæksgaard Kotzareis" userId="66734be1-5795-40c6-be49-ecb929f3ccea" providerId="ADAL" clId="{9EDA4F16-5CA4-4104-97C1-603E3DDDAB6A}" dt="2022-07-28T14:07:36.156" v="52" actId="1076"/>
        <pc:sldMkLst>
          <pc:docMk/>
          <pc:sldMk cId="1778066615" sldId="278"/>
        </pc:sldMkLst>
        <pc:spChg chg="mod">
          <ac:chgData name="Andreas Bæksgaard Kotzareis" userId="66734be1-5795-40c6-be49-ecb929f3ccea" providerId="ADAL" clId="{9EDA4F16-5CA4-4104-97C1-603E3DDDAB6A}" dt="2022-07-28T14:07:36.156" v="52" actId="1076"/>
          <ac:spMkLst>
            <pc:docMk/>
            <pc:sldMk cId="1778066615" sldId="278"/>
            <ac:spMk id="3" creationId="{00000000-0000-0000-0000-000000000000}"/>
          </ac:spMkLst>
        </pc:spChg>
      </pc:sldChg>
      <pc:sldChg chg="modSp mod">
        <pc:chgData name="Andreas Bæksgaard Kotzareis" userId="66734be1-5795-40c6-be49-ecb929f3ccea" providerId="ADAL" clId="{9EDA4F16-5CA4-4104-97C1-603E3DDDAB6A}" dt="2022-07-28T14:07:44.904" v="54" actId="1076"/>
        <pc:sldMkLst>
          <pc:docMk/>
          <pc:sldMk cId="1769493554" sldId="279"/>
        </pc:sldMkLst>
        <pc:spChg chg="mod">
          <ac:chgData name="Andreas Bæksgaard Kotzareis" userId="66734be1-5795-40c6-be49-ecb929f3ccea" providerId="ADAL" clId="{9EDA4F16-5CA4-4104-97C1-603E3DDDAB6A}" dt="2022-07-28T14:07:44.904" v="54" actId="1076"/>
          <ac:spMkLst>
            <pc:docMk/>
            <pc:sldMk cId="1769493554" sldId="279"/>
            <ac:spMk id="3" creationId="{00000000-0000-0000-0000-000000000000}"/>
          </ac:spMkLst>
        </pc:spChg>
      </pc:sldChg>
      <pc:sldChg chg="modSp mod">
        <pc:chgData name="Andreas Bæksgaard Kotzareis" userId="66734be1-5795-40c6-be49-ecb929f3ccea" providerId="ADAL" clId="{9EDA4F16-5CA4-4104-97C1-603E3DDDAB6A}" dt="2022-07-28T14:07:51.138" v="56" actId="1076"/>
        <pc:sldMkLst>
          <pc:docMk/>
          <pc:sldMk cId="1129711599" sldId="280"/>
        </pc:sldMkLst>
        <pc:spChg chg="mod">
          <ac:chgData name="Andreas Bæksgaard Kotzareis" userId="66734be1-5795-40c6-be49-ecb929f3ccea" providerId="ADAL" clId="{9EDA4F16-5CA4-4104-97C1-603E3DDDAB6A}" dt="2022-07-28T14:07:51.138" v="56" actId="1076"/>
          <ac:spMkLst>
            <pc:docMk/>
            <pc:sldMk cId="1129711599" sldId="280"/>
            <ac:spMk id="3" creationId="{00000000-0000-0000-0000-000000000000}"/>
          </ac:spMkLst>
        </pc:spChg>
      </pc:sldChg>
      <pc:sldChg chg="modSp mod">
        <pc:chgData name="Andreas Bæksgaard Kotzareis" userId="66734be1-5795-40c6-be49-ecb929f3ccea" providerId="ADAL" clId="{9EDA4F16-5CA4-4104-97C1-603E3DDDAB6A}" dt="2022-07-28T14:07:56.053" v="58" actId="1076"/>
        <pc:sldMkLst>
          <pc:docMk/>
          <pc:sldMk cId="3886053609" sldId="281"/>
        </pc:sldMkLst>
        <pc:spChg chg="mod">
          <ac:chgData name="Andreas Bæksgaard Kotzareis" userId="66734be1-5795-40c6-be49-ecb929f3ccea" providerId="ADAL" clId="{9EDA4F16-5CA4-4104-97C1-603E3DDDAB6A}" dt="2022-07-28T14:07:56.053" v="58" actId="1076"/>
          <ac:spMkLst>
            <pc:docMk/>
            <pc:sldMk cId="3886053609" sldId="281"/>
            <ac:spMk id="3" creationId="{00000000-0000-0000-0000-000000000000}"/>
          </ac:spMkLst>
        </pc:spChg>
      </pc:sldChg>
      <pc:sldChg chg="modSp mod">
        <pc:chgData name="Andreas Bæksgaard Kotzareis" userId="66734be1-5795-40c6-be49-ecb929f3ccea" providerId="ADAL" clId="{9EDA4F16-5CA4-4104-97C1-603E3DDDAB6A}" dt="2022-07-28T14:08:11.916" v="65" actId="1076"/>
        <pc:sldMkLst>
          <pc:docMk/>
          <pc:sldMk cId="1749860102" sldId="283"/>
        </pc:sldMkLst>
        <pc:spChg chg="mod">
          <ac:chgData name="Andreas Bæksgaard Kotzareis" userId="66734be1-5795-40c6-be49-ecb929f3ccea" providerId="ADAL" clId="{9EDA4F16-5CA4-4104-97C1-603E3DDDAB6A}" dt="2022-07-28T14:08:11.916" v="65" actId="1076"/>
          <ac:spMkLst>
            <pc:docMk/>
            <pc:sldMk cId="1749860102" sldId="283"/>
            <ac:spMk id="3" creationId="{00000000-0000-0000-0000-000000000000}"/>
          </ac:spMkLst>
        </pc:spChg>
      </pc:sldChg>
      <pc:sldChg chg="modSp mod">
        <pc:chgData name="Andreas Bæksgaard Kotzareis" userId="66734be1-5795-40c6-be49-ecb929f3ccea" providerId="ADAL" clId="{9EDA4F16-5CA4-4104-97C1-603E3DDDAB6A}" dt="2022-07-28T14:08:19.344" v="68" actId="1076"/>
        <pc:sldMkLst>
          <pc:docMk/>
          <pc:sldMk cId="2166517792" sldId="284"/>
        </pc:sldMkLst>
        <pc:spChg chg="mod">
          <ac:chgData name="Andreas Bæksgaard Kotzareis" userId="66734be1-5795-40c6-be49-ecb929f3ccea" providerId="ADAL" clId="{9EDA4F16-5CA4-4104-97C1-603E3DDDAB6A}" dt="2022-07-28T14:08:19.344" v="68" actId="1076"/>
          <ac:spMkLst>
            <pc:docMk/>
            <pc:sldMk cId="2166517792" sldId="284"/>
            <ac:spMk id="3" creationId="{00000000-0000-0000-0000-000000000000}"/>
          </ac:spMkLst>
        </pc:spChg>
      </pc:sldChg>
      <pc:sldChg chg="modSp mod">
        <pc:chgData name="Andreas Bæksgaard Kotzareis" userId="66734be1-5795-40c6-be49-ecb929f3ccea" providerId="ADAL" clId="{9EDA4F16-5CA4-4104-97C1-603E3DDDAB6A}" dt="2022-07-28T14:08:24.550" v="70" actId="1076"/>
        <pc:sldMkLst>
          <pc:docMk/>
          <pc:sldMk cId="946921552" sldId="285"/>
        </pc:sldMkLst>
        <pc:spChg chg="mod">
          <ac:chgData name="Andreas Bæksgaard Kotzareis" userId="66734be1-5795-40c6-be49-ecb929f3ccea" providerId="ADAL" clId="{9EDA4F16-5CA4-4104-97C1-603E3DDDAB6A}" dt="2022-07-28T14:08:24.550" v="70" actId="1076"/>
          <ac:spMkLst>
            <pc:docMk/>
            <pc:sldMk cId="946921552" sldId="285"/>
            <ac:spMk id="3" creationId="{00000000-0000-0000-0000-000000000000}"/>
          </ac:spMkLst>
        </pc:spChg>
      </pc:sldChg>
      <pc:sldChg chg="modSp mod">
        <pc:chgData name="Andreas Bæksgaard Kotzareis" userId="66734be1-5795-40c6-be49-ecb929f3ccea" providerId="ADAL" clId="{9EDA4F16-5CA4-4104-97C1-603E3DDDAB6A}" dt="2022-07-28T14:08:02.040" v="60" actId="1076"/>
        <pc:sldMkLst>
          <pc:docMk/>
          <pc:sldMk cId="3044346013" sldId="287"/>
        </pc:sldMkLst>
        <pc:spChg chg="mod">
          <ac:chgData name="Andreas Bæksgaard Kotzareis" userId="66734be1-5795-40c6-be49-ecb929f3ccea" providerId="ADAL" clId="{9EDA4F16-5CA4-4104-97C1-603E3DDDAB6A}" dt="2022-07-28T14:08:02.040" v="60" actId="1076"/>
          <ac:spMkLst>
            <pc:docMk/>
            <pc:sldMk cId="3044346013" sldId="287"/>
            <ac:spMk id="3" creationId="{00000000-0000-0000-0000-000000000000}"/>
          </ac:spMkLst>
        </pc:spChg>
      </pc:sldChg>
      <pc:sldChg chg="modSp mod">
        <pc:chgData name="Andreas Bæksgaard Kotzareis" userId="66734be1-5795-40c6-be49-ecb929f3ccea" providerId="ADAL" clId="{9EDA4F16-5CA4-4104-97C1-603E3DDDAB6A}" dt="2022-07-28T14:08:06.409" v="63" actId="403"/>
        <pc:sldMkLst>
          <pc:docMk/>
          <pc:sldMk cId="1348267201" sldId="288"/>
        </pc:sldMkLst>
        <pc:spChg chg="mod">
          <ac:chgData name="Andreas Bæksgaard Kotzareis" userId="66734be1-5795-40c6-be49-ecb929f3ccea" providerId="ADAL" clId="{9EDA4F16-5CA4-4104-97C1-603E3DDDAB6A}" dt="2022-07-28T14:08:06.409" v="63" actId="403"/>
          <ac:spMkLst>
            <pc:docMk/>
            <pc:sldMk cId="1348267201" sldId="28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136195" name="Rectangle 3"/>
          <p:cNvSpPr>
            <a:spLocks noGrp="1" noChangeArrowheads="1"/>
          </p:cNvSpPr>
          <p:nvPr>
            <p:ph type="dt" sz="quarter"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136196" name="Rectangle 4"/>
          <p:cNvSpPr>
            <a:spLocks noGrp="1" noChangeArrowheads="1"/>
          </p:cNvSpPr>
          <p:nvPr>
            <p:ph type="ftr" sz="quarter" idx="2"/>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136197" name="Rectangle 5"/>
          <p:cNvSpPr>
            <a:spLocks noGrp="1" noChangeArrowheads="1"/>
          </p:cNvSpPr>
          <p:nvPr>
            <p:ph type="sldNum" sz="quarter" idx="3"/>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34B6A0B8-9EB3-4B3D-9968-23E3467E3CD4}" type="slidenum">
              <a:rPr lang="da-DK"/>
              <a:pPr>
                <a:defRPr/>
              </a:pPr>
              <a:t>‹#›</a:t>
            </a:fld>
            <a:endParaRPr lang="da-DK"/>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50179" name="Rectangle 3"/>
          <p:cNvSpPr>
            <a:spLocks noGrp="1" noChangeArrowheads="1"/>
          </p:cNvSpPr>
          <p:nvPr>
            <p:ph type="dt"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297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06890" y="4714956"/>
            <a:ext cx="4983903" cy="4468970"/>
          </a:xfrm>
          <a:prstGeom prst="rect">
            <a:avLst/>
          </a:prstGeom>
          <a:noFill/>
          <a:ln>
            <a:noFill/>
          </a:ln>
          <a:effectLst/>
        </p:spPr>
        <p:txBody>
          <a:bodyPr vert="horz" wrap="square" lIns="91525" tIns="45763" rIns="91525" bIns="45763"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50182" name="Rectangle 6"/>
          <p:cNvSpPr>
            <a:spLocks noGrp="1" noChangeArrowheads="1"/>
          </p:cNvSpPr>
          <p:nvPr>
            <p:ph type="ftr" sz="quarter" idx="4"/>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50183" name="Rectangle 7"/>
          <p:cNvSpPr>
            <a:spLocks noGrp="1" noChangeArrowheads="1"/>
          </p:cNvSpPr>
          <p:nvPr>
            <p:ph type="sldNum" sz="quarter" idx="5"/>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98E43643-EBDB-4162-9EF2-C969BED7B010}" type="slidenum">
              <a:rPr lang="da-DK"/>
              <a:pPr>
                <a:defRPr/>
              </a:pPr>
              <a:t>‹#›</a:t>
            </a:fld>
            <a:endParaRPr lang="da-DK"/>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14880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232317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009228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819007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75247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410578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2991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129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84472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12949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9400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84724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26181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35516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0726786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1310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773672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4928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633689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25078345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2809532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5532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4386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750064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67436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1641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106447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97766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EA18-EC2D-AB68-7F93-89A7AFD6A9C9}"/>
              </a:ext>
            </a:extLst>
          </p:cNvPr>
          <p:cNvSpPr>
            <a:spLocks noGrp="1"/>
          </p:cNvSpPr>
          <p:nvPr>
            <p:ph type="title"/>
          </p:nvPr>
        </p:nvSpPr>
        <p:spPr/>
        <p:txBody>
          <a:bodyPr/>
          <a:lstStyle>
            <a:lvl1pPr>
              <a:defRPr>
                <a:latin typeface="Gill Sans MT" panose="020B0502020104020203" pitchFamily="34" charset="0"/>
              </a:defRPr>
            </a:lvl1pPr>
          </a:lstStyle>
          <a:p>
            <a:r>
              <a:rPr lang="da-DK" dirty="0"/>
              <a:t>Klik for at redigere titeltypografien i masteren</a:t>
            </a:r>
          </a:p>
        </p:txBody>
      </p:sp>
    </p:spTree>
    <p:extLst>
      <p:ext uri="{BB962C8B-B14F-4D97-AF65-F5344CB8AC3E}">
        <p14:creationId xmlns:p14="http://schemas.microsoft.com/office/powerpoint/2010/main" val="74977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1D0DA33-1EEA-B75F-D60C-364B35A2FD15}"/>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3" name="Pladsholder til sidefod 2">
            <a:extLst>
              <a:ext uri="{FF2B5EF4-FFF2-40B4-BE49-F238E27FC236}">
                <a16:creationId xmlns:a16="http://schemas.microsoft.com/office/drawing/2014/main" id="{C9E94ED5-EC0C-AEF9-3D08-ECF1CF70772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86A7723-8620-932B-AED1-A720587212F7}"/>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24131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FCE74-DDD5-828D-7582-B7EEF9AA12A4}"/>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D757022-83E1-E367-7083-D4E8965C871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42E6E5E3-F6F6-80C3-0BF5-C3D74C05EA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B1FE55-0A84-2FBF-4415-0ADFA7F4CF22}"/>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6" name="Pladsholder til sidefod 5">
            <a:extLst>
              <a:ext uri="{FF2B5EF4-FFF2-40B4-BE49-F238E27FC236}">
                <a16:creationId xmlns:a16="http://schemas.microsoft.com/office/drawing/2014/main" id="{2BE21E2C-2A7E-9271-14ED-13C1CEACA57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0E51A51-1992-B41A-01FB-753C8A611B02}"/>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45650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111C8-D275-33F5-7CB7-2D23A94DBB76}"/>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26D22F6-BA59-28E1-BC72-7847D37285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9394FC5-4914-46C9-91C4-D614E93F02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417B19B-CBDF-3207-EFA8-A75E2D882300}"/>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6" name="Pladsholder til sidefod 5">
            <a:extLst>
              <a:ext uri="{FF2B5EF4-FFF2-40B4-BE49-F238E27FC236}">
                <a16:creationId xmlns:a16="http://schemas.microsoft.com/office/drawing/2014/main" id="{68298C78-5FE8-2267-ED97-54881A4FA7B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87D83E5-F8E5-F679-E4BA-E5471A695D4C}"/>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08562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4D724-4725-2975-2654-631733ECE8E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4CB978D-13D7-55DB-0ED9-E0721E47E73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3C3EE5-72C5-D575-957D-188F45B42A48}"/>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5" name="Pladsholder til sidefod 4">
            <a:extLst>
              <a:ext uri="{FF2B5EF4-FFF2-40B4-BE49-F238E27FC236}">
                <a16:creationId xmlns:a16="http://schemas.microsoft.com/office/drawing/2014/main" id="{989B3706-4E0C-1957-DF01-B646ABA075C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C33852-3DC6-3836-503F-A48F4C79CEF9}"/>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61355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F0FCC6D-E824-09BF-57FE-025A310471F5}"/>
              </a:ext>
            </a:extLst>
          </p:cNvPr>
          <p:cNvSpPr>
            <a:spLocks noGrp="1"/>
          </p:cNvSpPr>
          <p:nvPr>
            <p:ph type="title" orient="vert"/>
          </p:nvPr>
        </p:nvSpPr>
        <p:spPr>
          <a:xfrm>
            <a:off x="6543675" y="365125"/>
            <a:ext cx="1971675"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64A407E-9EDC-0855-E008-9D324881116A}"/>
              </a:ext>
            </a:extLst>
          </p:cNvPr>
          <p:cNvSpPr>
            <a:spLocks noGrp="1"/>
          </p:cNvSpPr>
          <p:nvPr>
            <p:ph type="body" orient="vert" idx="1"/>
          </p:nvPr>
        </p:nvSpPr>
        <p:spPr>
          <a:xfrm>
            <a:off x="628650" y="365125"/>
            <a:ext cx="57626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BA52BF-4ACA-A866-A707-DB454041F478}"/>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5" name="Pladsholder til sidefod 4">
            <a:extLst>
              <a:ext uri="{FF2B5EF4-FFF2-40B4-BE49-F238E27FC236}">
                <a16:creationId xmlns:a16="http://schemas.microsoft.com/office/drawing/2014/main" id="{6FB9EECB-BAB8-C031-4233-76193F0B0B7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40B415-5CEF-AC2B-F622-5D95C7D05CF5}"/>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254221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undertiteltypografien i masteren</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5331D0-875D-70CF-25C6-C2109A828D6B}"/>
              </a:ext>
            </a:extLst>
          </p:cNvPr>
          <p:cNvSpPr>
            <a:spLocks noGrp="1"/>
          </p:cNvSpPr>
          <p:nvPr>
            <p:ph type="title"/>
          </p:nvPr>
        </p:nvSpPr>
        <p:spPr/>
        <p:txBody>
          <a:bodyPr/>
          <a:lstStyle/>
          <a:p>
            <a:r>
              <a:rPr lang="da-DK" dirty="0"/>
              <a:t>Klik for at redigere titeltypografien i masteren</a:t>
            </a:r>
          </a:p>
        </p:txBody>
      </p:sp>
    </p:spTree>
    <p:extLst>
      <p:ext uri="{BB962C8B-B14F-4D97-AF65-F5344CB8AC3E}">
        <p14:creationId xmlns:p14="http://schemas.microsoft.com/office/powerpoint/2010/main" val="2346199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dirty="0"/>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15-08-2022</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a:t>
            </a:fld>
            <a:endParaRPr lang="da-DK"/>
          </a:p>
        </p:txBody>
      </p:sp>
    </p:spTree>
    <p:extLst>
      <p:ext uri="{BB962C8B-B14F-4D97-AF65-F5344CB8AC3E}">
        <p14:creationId xmlns:p14="http://schemas.microsoft.com/office/powerpoint/2010/main" val="247773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EB831-FB98-62BC-77C3-080073C3466E}"/>
              </a:ext>
            </a:extLst>
          </p:cNvPr>
          <p:cNvSpPr>
            <a:spLocks noGrp="1"/>
          </p:cNvSpPr>
          <p:nvPr>
            <p:ph type="ctrTitle"/>
          </p:nvPr>
        </p:nvSpPr>
        <p:spPr>
          <a:xfrm>
            <a:off x="1143000" y="1122363"/>
            <a:ext cx="6858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2F1B37E5-69A0-F60E-073C-3680D78C15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5FAFC7F-8A45-178B-D0B2-4018BD40BFA7}"/>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5" name="Pladsholder til sidefod 4">
            <a:extLst>
              <a:ext uri="{FF2B5EF4-FFF2-40B4-BE49-F238E27FC236}">
                <a16:creationId xmlns:a16="http://schemas.microsoft.com/office/drawing/2014/main" id="{78A4C90A-7800-C355-249D-479DA73A24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DA23EA-401B-D95B-2232-72B308C44377}"/>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3391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8CC76-F76F-ABD8-FF85-0CADB625628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3C5A89B-417B-092D-6405-EF1ED7BBBD8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717331-6715-DCD5-9C8D-C83CB9BBEF87}"/>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5" name="Pladsholder til sidefod 4">
            <a:extLst>
              <a:ext uri="{FF2B5EF4-FFF2-40B4-BE49-F238E27FC236}">
                <a16:creationId xmlns:a16="http://schemas.microsoft.com/office/drawing/2014/main" id="{9951A385-4F7F-246D-8693-1C3519EB0E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181E63A-8B2C-872C-FA5F-5FD7C43BF099}"/>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93522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9FF29-F489-D08D-A32A-E165C90A52E8}"/>
              </a:ext>
            </a:extLst>
          </p:cNvPr>
          <p:cNvSpPr>
            <a:spLocks noGrp="1"/>
          </p:cNvSpPr>
          <p:nvPr>
            <p:ph type="title"/>
          </p:nvPr>
        </p:nvSpPr>
        <p:spPr>
          <a:xfrm>
            <a:off x="623888" y="1709738"/>
            <a:ext cx="78867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F6A92B9-BC45-71B7-90B5-AE16D17BE50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86AFA97-5E59-0A7E-B92F-87B9E4430C4E}"/>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5" name="Pladsholder til sidefod 4">
            <a:extLst>
              <a:ext uri="{FF2B5EF4-FFF2-40B4-BE49-F238E27FC236}">
                <a16:creationId xmlns:a16="http://schemas.microsoft.com/office/drawing/2014/main" id="{D02BD506-A7F5-2BE0-BFF1-724F155246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FA2327-0DC8-704B-658E-49E9CCE3DF2A}"/>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06666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CC8F8-812C-D2AB-4CED-9FA3DFA3DEB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412E265-033B-DCC3-1853-E6B2E197195E}"/>
              </a:ext>
            </a:extLst>
          </p:cNvPr>
          <p:cNvSpPr>
            <a:spLocks noGrp="1"/>
          </p:cNvSpPr>
          <p:nvPr>
            <p:ph sz="half" idx="1"/>
          </p:nvPr>
        </p:nvSpPr>
        <p:spPr>
          <a:xfrm>
            <a:off x="62865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15D0D3D-2DE5-9142-C495-7F87F6FD2DB9}"/>
              </a:ext>
            </a:extLst>
          </p:cNvPr>
          <p:cNvSpPr>
            <a:spLocks noGrp="1"/>
          </p:cNvSpPr>
          <p:nvPr>
            <p:ph sz="half" idx="2"/>
          </p:nvPr>
        </p:nvSpPr>
        <p:spPr>
          <a:xfrm>
            <a:off x="464820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2114CEA4-0FA9-543C-7D3A-860500EC1359}"/>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6" name="Pladsholder til sidefod 5">
            <a:extLst>
              <a:ext uri="{FF2B5EF4-FFF2-40B4-BE49-F238E27FC236}">
                <a16:creationId xmlns:a16="http://schemas.microsoft.com/office/drawing/2014/main" id="{A325B82B-B2F4-F5EF-EE2F-C7A8615A7B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C4DCD04-D746-5898-88D6-C94AD66F23B3}"/>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28326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8D6427-01A9-B1D0-9050-6C397C9558D1}"/>
              </a:ext>
            </a:extLst>
          </p:cNvPr>
          <p:cNvSpPr>
            <a:spLocks noGrp="1"/>
          </p:cNvSpPr>
          <p:nvPr>
            <p:ph type="title"/>
          </p:nvPr>
        </p:nvSpPr>
        <p:spPr>
          <a:xfrm>
            <a:off x="630238" y="365125"/>
            <a:ext cx="78867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1E24E8-1101-2E3D-C21A-A43A0CB4B76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2AF45898-0560-3BEF-0D8F-6FFECC0F4126}"/>
              </a:ext>
            </a:extLst>
          </p:cNvPr>
          <p:cNvSpPr>
            <a:spLocks noGrp="1"/>
          </p:cNvSpPr>
          <p:nvPr>
            <p:ph sz="half" idx="2"/>
          </p:nvPr>
        </p:nvSpPr>
        <p:spPr>
          <a:xfrm>
            <a:off x="630238" y="2505075"/>
            <a:ext cx="386873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76F4BFC-8E56-B71C-3B7B-F7188D13A6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1B16C43-9B78-2DF6-2756-0F6D3F4EE29E}"/>
              </a:ext>
            </a:extLst>
          </p:cNvPr>
          <p:cNvSpPr>
            <a:spLocks noGrp="1"/>
          </p:cNvSpPr>
          <p:nvPr>
            <p:ph sz="quarter" idx="4"/>
          </p:nvPr>
        </p:nvSpPr>
        <p:spPr>
          <a:xfrm>
            <a:off x="4629150" y="2505075"/>
            <a:ext cx="38877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E1011AF-822F-AF52-B8C9-33094BFB1901}"/>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8" name="Pladsholder til sidefod 7">
            <a:extLst>
              <a:ext uri="{FF2B5EF4-FFF2-40B4-BE49-F238E27FC236}">
                <a16:creationId xmlns:a16="http://schemas.microsoft.com/office/drawing/2014/main" id="{FA671A43-AAC0-234B-9F18-FFDC2EED998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EC4FC47-678B-D11A-A0AD-272B289D3C81}"/>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95591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D6E8FF-B2BA-E992-72F1-BBE135FA05F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7180AFD-0596-064D-48A6-DF471B2549BF}"/>
              </a:ext>
            </a:extLst>
          </p:cNvPr>
          <p:cNvSpPr>
            <a:spLocks noGrp="1"/>
          </p:cNvSpPr>
          <p:nvPr>
            <p:ph type="dt" sz="half" idx="10"/>
          </p:nvPr>
        </p:nvSpPr>
        <p:spPr/>
        <p:txBody>
          <a:bodyPr/>
          <a:lstStyle/>
          <a:p>
            <a:fld id="{A2EEB9F1-7BBC-49CC-96B2-CB3F590F16C0}" type="datetimeFigureOut">
              <a:rPr lang="da-DK" smtClean="0"/>
              <a:t>15-08-2022</a:t>
            </a:fld>
            <a:endParaRPr lang="da-DK"/>
          </a:p>
        </p:txBody>
      </p:sp>
      <p:sp>
        <p:nvSpPr>
          <p:cNvPr id="4" name="Pladsholder til sidefod 3">
            <a:extLst>
              <a:ext uri="{FF2B5EF4-FFF2-40B4-BE49-F238E27FC236}">
                <a16:creationId xmlns:a16="http://schemas.microsoft.com/office/drawing/2014/main" id="{A545862D-7312-ECEE-56E0-F3545BFB2795}"/>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D6A4C58-B34B-16EB-A58F-91C01D46E5A8}"/>
              </a:ext>
            </a:extLst>
          </p:cNvPr>
          <p:cNvSpPr>
            <a:spLocks noGrp="1"/>
          </p:cNvSpPr>
          <p:nvPr>
            <p:ph type="sldNum" sz="quarter" idx="12"/>
          </p:nvPr>
        </p:nvSpPr>
        <p:spPr/>
        <p:txBody>
          <a:bodyPr/>
          <a:lstStyle/>
          <a:p>
            <a:fld id="{F931121E-A197-4B00-A155-6C70629EC44A}" type="slidenum">
              <a:rPr lang="da-DK" smtClean="0"/>
              <a:t>‹#›</a:t>
            </a:fld>
            <a:endParaRPr lang="da-DK"/>
          </a:p>
        </p:txBody>
      </p:sp>
    </p:spTree>
    <p:extLst>
      <p:ext uri="{BB962C8B-B14F-4D97-AF65-F5344CB8AC3E}">
        <p14:creationId xmlns:p14="http://schemas.microsoft.com/office/powerpoint/2010/main" val="1363052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4.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9892B763-2AED-1D3C-F256-C1472C15884F}"/>
              </a:ext>
            </a:extLst>
          </p:cNvPr>
          <p:cNvPicPr>
            <a:picLocks noChangeAspect="1"/>
          </p:cNvPicPr>
          <p:nvPr userDrawn="1"/>
        </p:nvPicPr>
        <p:blipFill>
          <a:blip r:embed="rId5"/>
          <a:stretch>
            <a:fillRect/>
          </a:stretch>
        </p:blipFill>
        <p:spPr>
          <a:xfrm>
            <a:off x="-7806" y="6353157"/>
            <a:ext cx="4728711" cy="504863"/>
          </a:xfrm>
          <a:prstGeom prst="rect">
            <a:avLst/>
          </a:prstGeom>
        </p:spPr>
      </p:pic>
      <p:pic>
        <p:nvPicPr>
          <p:cNvPr id="5" name="Billede 4">
            <a:extLst>
              <a:ext uri="{FF2B5EF4-FFF2-40B4-BE49-F238E27FC236}">
                <a16:creationId xmlns:a16="http://schemas.microsoft.com/office/drawing/2014/main" id="{8975896A-F329-4FBD-4A29-4FD9CE4B03C9}"/>
              </a:ext>
            </a:extLst>
          </p:cNvPr>
          <p:cNvPicPr>
            <a:picLocks noChangeAspect="1"/>
          </p:cNvPicPr>
          <p:nvPr userDrawn="1"/>
        </p:nvPicPr>
        <p:blipFill>
          <a:blip r:embed="rId6"/>
          <a:stretch>
            <a:fillRect/>
          </a:stretch>
        </p:blipFill>
        <p:spPr>
          <a:xfrm>
            <a:off x="1065324" y="6353157"/>
            <a:ext cx="8078676" cy="504844"/>
          </a:xfrm>
          <a:prstGeom prst="rect">
            <a:avLst/>
          </a:prstGeom>
        </p:spPr>
      </p:pic>
      <p:sp>
        <p:nvSpPr>
          <p:cNvPr id="2" name="Pladsholder til titel 1">
            <a:extLst>
              <a:ext uri="{FF2B5EF4-FFF2-40B4-BE49-F238E27FC236}">
                <a16:creationId xmlns:a16="http://schemas.microsoft.com/office/drawing/2014/main" id="{65B523A9-28CC-1B5A-E701-95FDD0E53343}"/>
              </a:ext>
            </a:extLst>
          </p:cNvPr>
          <p:cNvSpPr>
            <a:spLocks noGrp="1"/>
          </p:cNvSpPr>
          <p:nvPr>
            <p:ph type="title"/>
          </p:nvPr>
        </p:nvSpPr>
        <p:spPr>
          <a:xfrm>
            <a:off x="899592" y="365125"/>
            <a:ext cx="7615758"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30DAD81D-E8AB-528A-1B5A-16CE63F1538A}"/>
              </a:ext>
            </a:extLst>
          </p:cNvPr>
          <p:cNvSpPr>
            <a:spLocks noGrp="1"/>
          </p:cNvSpPr>
          <p:nvPr>
            <p:ph type="body" idx="1"/>
          </p:nvPr>
        </p:nvSpPr>
        <p:spPr>
          <a:xfrm>
            <a:off x="899592" y="1825625"/>
            <a:ext cx="7615758"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Tekstfelt 8">
            <a:extLst>
              <a:ext uri="{FF2B5EF4-FFF2-40B4-BE49-F238E27FC236}">
                <a16:creationId xmlns:a16="http://schemas.microsoft.com/office/drawing/2014/main" id="{E7786579-5EBF-1942-BF8F-F13EA95ECA51}"/>
              </a:ext>
            </a:extLst>
          </p:cNvPr>
          <p:cNvSpPr txBox="1"/>
          <p:nvPr userDrawn="1"/>
        </p:nvSpPr>
        <p:spPr>
          <a:xfrm>
            <a:off x="602035" y="6453336"/>
            <a:ext cx="5423762" cy="338554"/>
          </a:xfrm>
          <a:prstGeom prst="rect">
            <a:avLst/>
          </a:prstGeom>
          <a:noFill/>
        </p:spPr>
        <p:txBody>
          <a:bodyPr wrap="square" rtlCol="0">
            <a:spAutoFit/>
          </a:bodyPr>
          <a:lstStyle/>
          <a:p>
            <a:r>
              <a:rPr lang="da-DK" sz="1600" b="0" dirty="0">
                <a:solidFill>
                  <a:schemeClr val="bg1"/>
                </a:solidFill>
                <a:latin typeface="Verdana" panose="020B0604030504040204" pitchFamily="34" charset="0"/>
                <a:ea typeface="Verdana" panose="020B0604030504040204" pitchFamily="34" charset="0"/>
              </a:rPr>
              <a:t>ERHVERVSRET finans 3. udgave</a:t>
            </a:r>
          </a:p>
        </p:txBody>
      </p:sp>
      <p:pic>
        <p:nvPicPr>
          <p:cNvPr id="12" name="Billede 11">
            <a:extLst>
              <a:ext uri="{FF2B5EF4-FFF2-40B4-BE49-F238E27FC236}">
                <a16:creationId xmlns:a16="http://schemas.microsoft.com/office/drawing/2014/main" id="{74FEECF0-A98F-0956-0DAA-0707C31A5D69}"/>
              </a:ext>
            </a:extLst>
          </p:cNvPr>
          <p:cNvPicPr>
            <a:picLocks noChangeAspect="1"/>
          </p:cNvPicPr>
          <p:nvPr userDrawn="1"/>
        </p:nvPicPr>
        <p:blipFill>
          <a:blip r:embed="rId5"/>
          <a:stretch>
            <a:fillRect/>
          </a:stretch>
        </p:blipFill>
        <p:spPr>
          <a:xfrm rot="5400000">
            <a:off x="-3016277" y="2996768"/>
            <a:ext cx="6722933" cy="704870"/>
          </a:xfrm>
          <a:prstGeom prst="rect">
            <a:avLst/>
          </a:prstGeom>
        </p:spPr>
      </p:pic>
      <p:pic>
        <p:nvPicPr>
          <p:cNvPr id="22" name="Billede 21">
            <a:extLst>
              <a:ext uri="{FF2B5EF4-FFF2-40B4-BE49-F238E27FC236}">
                <a16:creationId xmlns:a16="http://schemas.microsoft.com/office/drawing/2014/main" id="{A34DB368-9FF2-19D8-4C5F-0E0AD61C71B3}"/>
              </a:ext>
            </a:extLst>
          </p:cNvPr>
          <p:cNvPicPr>
            <a:picLocks noChangeAspect="1"/>
          </p:cNvPicPr>
          <p:nvPr userDrawn="1"/>
        </p:nvPicPr>
        <p:blipFill>
          <a:blip r:embed="rId7"/>
          <a:stretch>
            <a:fillRect/>
          </a:stretch>
        </p:blipFill>
        <p:spPr>
          <a:xfrm>
            <a:off x="-5079" y="1656234"/>
            <a:ext cx="702846" cy="3520745"/>
          </a:xfrm>
          <a:prstGeom prst="rect">
            <a:avLst/>
          </a:prstGeom>
        </p:spPr>
      </p:pic>
    </p:spTree>
    <p:extLst>
      <p:ext uri="{BB962C8B-B14F-4D97-AF65-F5344CB8AC3E}">
        <p14:creationId xmlns:p14="http://schemas.microsoft.com/office/powerpoint/2010/main" val="3849302572"/>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24FE591-46FE-0323-0466-20EDA2615D3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91C6742-F64F-8FE8-2BAF-017FF04DD7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5F45558-EA6D-EB77-24B8-F2BB686CFE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EB9F1-7BBC-49CC-96B2-CB3F590F16C0}" type="datetimeFigureOut">
              <a:rPr lang="da-DK" smtClean="0"/>
              <a:t>15-08-2022</a:t>
            </a:fld>
            <a:endParaRPr lang="da-DK"/>
          </a:p>
        </p:txBody>
      </p:sp>
      <p:sp>
        <p:nvSpPr>
          <p:cNvPr id="5" name="Pladsholder til sidefod 4">
            <a:extLst>
              <a:ext uri="{FF2B5EF4-FFF2-40B4-BE49-F238E27FC236}">
                <a16:creationId xmlns:a16="http://schemas.microsoft.com/office/drawing/2014/main" id="{A8C84DE8-6C0D-B1AF-D17A-61446995B4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4126EA9-A7B0-5856-9B94-FE70BF16251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1121E-A197-4B00-A155-6C70629EC44A}" type="slidenum">
              <a:rPr lang="da-DK" smtClean="0"/>
              <a:t>‹#›</a:t>
            </a:fld>
            <a:endParaRPr lang="da-DK"/>
          </a:p>
        </p:txBody>
      </p:sp>
    </p:spTree>
    <p:extLst>
      <p:ext uri="{BB962C8B-B14F-4D97-AF65-F5344CB8AC3E}">
        <p14:creationId xmlns:p14="http://schemas.microsoft.com/office/powerpoint/2010/main" val="3071145166"/>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t/>
            </a:r>
            <a:br>
              <a:rPr lang="da-DK"/>
            </a:br>
            <a:r>
              <a:rPr lang="da-DK"/>
              <a:t/>
            </a:r>
            <a:br>
              <a:rPr lang="da-DK"/>
            </a:br>
            <a:r>
              <a:rPr lang="da-DK"/>
              <a:t>Klik for at redigere titeltypografi i masteren</a:t>
            </a:r>
          </a:p>
        </p:txBody>
      </p:sp>
      <p:sp>
        <p:nvSpPr>
          <p:cNvPr id="1027"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pic>
        <p:nvPicPr>
          <p:cNvPr id="1028" name="Picture 8" descr="logo"/>
          <p:cNvPicPr>
            <a:picLocks noChangeAspect="1" noChangeArrowheads="1"/>
          </p:cNvPicPr>
          <p:nvPr/>
        </p:nvPicPr>
        <p:blipFill>
          <a:blip r:embed="rId14" cstate="print"/>
          <a:srcRect/>
          <a:stretch>
            <a:fillRect/>
          </a:stretch>
        </p:blipFill>
        <p:spPr bwMode="auto">
          <a:xfrm>
            <a:off x="6443663" y="5805488"/>
            <a:ext cx="2236787" cy="969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ransition spd="med"/>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Arial" charset="0"/>
        </a:defRPr>
      </a:lvl2pPr>
      <a:lvl3pPr algn="l" rtl="0" eaLnBrk="0" fontAlgn="base" hangingPunct="0">
        <a:spcBef>
          <a:spcPct val="0"/>
        </a:spcBef>
        <a:spcAft>
          <a:spcPct val="0"/>
        </a:spcAft>
        <a:defRPr sz="2400">
          <a:solidFill>
            <a:schemeClr val="tx1"/>
          </a:solidFill>
          <a:latin typeface="Arial" charset="0"/>
        </a:defRPr>
      </a:lvl3pPr>
      <a:lvl4pPr algn="l" rtl="0" eaLnBrk="0" fontAlgn="base" hangingPunct="0">
        <a:spcBef>
          <a:spcPct val="0"/>
        </a:spcBef>
        <a:spcAft>
          <a:spcPct val="0"/>
        </a:spcAft>
        <a:defRPr sz="2400">
          <a:solidFill>
            <a:schemeClr val="tx1"/>
          </a:solidFill>
          <a:latin typeface="Arial" charset="0"/>
        </a:defRPr>
      </a:lvl4pPr>
      <a:lvl5pPr algn="l" rtl="0" eaLnBrk="0" fontAlgn="base" hangingPunct="0">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forbrugerombudsmanden.dk)/"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forbrugerombudsmanden.dk/"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2915816" y="2767280"/>
            <a:ext cx="3528392" cy="1200329"/>
          </a:xfrm>
          <a:prstGeom prst="rect">
            <a:avLst/>
          </a:prstGeom>
          <a:noFill/>
        </p:spPr>
        <p:txBody>
          <a:bodyPr wrap="square" rtlCol="0">
            <a:spAutoFit/>
          </a:bodyPr>
          <a:lstStyle/>
          <a:p>
            <a:pPr algn="ctr"/>
            <a:r>
              <a:rPr lang="da-DK" sz="3600" b="1" dirty="0">
                <a:solidFill>
                  <a:schemeClr val="tx2"/>
                </a:solidFill>
                <a:latin typeface="+mn-lt"/>
                <a:cs typeface="Arial" pitchFamily="34" charset="0"/>
              </a:rPr>
              <a:t>Kapitel 7</a:t>
            </a:r>
          </a:p>
          <a:p>
            <a:pPr algn="ctr"/>
            <a:r>
              <a:rPr lang="da-DK" sz="3600" b="1" dirty="0">
                <a:solidFill>
                  <a:schemeClr val="tx2"/>
                </a:solidFill>
                <a:latin typeface="+mn-lt"/>
                <a:cs typeface="Arial" pitchFamily="34" charset="0"/>
              </a:rPr>
              <a:t>Markedsføring</a:t>
            </a:r>
            <a:endParaRPr lang="da-DK" sz="3600" dirty="0">
              <a:solidFill>
                <a:schemeClr val="tx2"/>
              </a:solidFill>
              <a:latin typeface="+mn-lt"/>
            </a:endParaRPr>
          </a:p>
        </p:txBody>
      </p:sp>
    </p:spTree>
    <p:extLst>
      <p:ext uri="{BB962C8B-B14F-4D97-AF65-F5344CB8AC3E}">
        <p14:creationId xmlns:p14="http://schemas.microsoft.com/office/powerpoint/2010/main" val="752267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66603" y="116632"/>
            <a:ext cx="8316416" cy="1077218"/>
          </a:xfrm>
          <a:prstGeom prst="rect">
            <a:avLst/>
          </a:prstGeom>
          <a:noFill/>
        </p:spPr>
        <p:txBody>
          <a:bodyPr wrap="square" rtlCol="0">
            <a:spAutoFit/>
          </a:bodyPr>
          <a:lstStyle/>
          <a:p>
            <a:pPr algn="ctr"/>
            <a:r>
              <a:rPr lang="da-DK" sz="3200" b="1" dirty="0">
                <a:solidFill>
                  <a:schemeClr val="tx2"/>
                </a:solidFill>
                <a:cs typeface="Arial" pitchFamily="34" charset="0"/>
              </a:rPr>
              <a:t>God erhvervsskik</a:t>
            </a:r>
          </a:p>
          <a:p>
            <a:pPr algn="ctr"/>
            <a:r>
              <a:rPr lang="da-DK" sz="3200" b="1" dirty="0">
                <a:solidFill>
                  <a:schemeClr val="tx2"/>
                </a:solidFill>
                <a:cs typeface="Arial" pitchFamily="34" charset="0"/>
              </a:rPr>
              <a:t>1.2.1 Vildledning</a:t>
            </a:r>
            <a:endParaRPr lang="da-DK" sz="3200" b="1" dirty="0">
              <a:solidFill>
                <a:schemeClr val="tx2"/>
              </a:solidFill>
              <a:latin typeface="+mj-lt"/>
              <a:cs typeface="Arial" pitchFamily="34" charset="0"/>
            </a:endParaRPr>
          </a:p>
        </p:txBody>
      </p:sp>
      <p:sp>
        <p:nvSpPr>
          <p:cNvPr id="3" name="Tekstboks 2"/>
          <p:cNvSpPr txBox="1"/>
          <p:nvPr/>
        </p:nvSpPr>
        <p:spPr>
          <a:xfrm>
            <a:off x="827584" y="980728"/>
            <a:ext cx="8172400" cy="5016758"/>
          </a:xfrm>
          <a:prstGeom prst="rect">
            <a:avLst/>
          </a:prstGeom>
          <a:noFill/>
        </p:spPr>
        <p:txBody>
          <a:bodyPr wrap="square" rtlCol="0">
            <a:spAutoFit/>
          </a:bodyPr>
          <a:lstStyle/>
          <a:p>
            <a:endParaRPr lang="da-DK" sz="2000" b="1" dirty="0"/>
          </a:p>
          <a:p>
            <a:r>
              <a:rPr lang="da-DK" sz="2000" dirty="0">
                <a:latin typeface="+mn-lt"/>
              </a:rPr>
              <a:t>Væsentlige oplysninger skal gives på en forståelig måde, fx:</a:t>
            </a:r>
          </a:p>
          <a:p>
            <a:endParaRPr lang="da-DK" sz="2000" b="0" dirty="0">
              <a:latin typeface="+mn-lt"/>
            </a:endParaRPr>
          </a:p>
          <a:p>
            <a:pPr marL="457200" indent="-457200">
              <a:buFont typeface="Arial" charset="0"/>
              <a:buChar char="•"/>
            </a:pPr>
            <a:r>
              <a:rPr lang="da-DK" sz="2000" b="0" dirty="0">
                <a:latin typeface="+mn-lt"/>
              </a:rPr>
              <a:t>Produktets væsentligste karakteristika</a:t>
            </a:r>
          </a:p>
          <a:p>
            <a:pPr marL="457200" indent="-457200">
              <a:buFont typeface="Arial" charset="0"/>
              <a:buChar char="•"/>
            </a:pPr>
            <a:r>
              <a:rPr lang="da-DK" sz="2000" b="0" dirty="0">
                <a:latin typeface="+mn-lt"/>
              </a:rPr>
              <a:t>Den erhvervsdrivendes fysiske adresse og navn</a:t>
            </a:r>
          </a:p>
          <a:p>
            <a:pPr marL="457200" indent="-457200">
              <a:buFont typeface="Arial" charset="0"/>
              <a:buChar char="•"/>
            </a:pPr>
            <a:r>
              <a:rPr lang="da-DK" sz="2000" b="0" dirty="0">
                <a:latin typeface="+mn-lt"/>
              </a:rPr>
              <a:t>Forhold vedrørende betaling og levering, hvis det fraviger fra hvad der er sædvanligt i branchen</a:t>
            </a:r>
          </a:p>
          <a:p>
            <a:pPr marL="457200" indent="-457200">
              <a:buFont typeface="Arial" charset="0"/>
              <a:buChar char="•"/>
            </a:pPr>
            <a:r>
              <a:rPr lang="da-DK" sz="2000" b="0" dirty="0">
                <a:latin typeface="+mn-lt"/>
              </a:rPr>
              <a:t>Fortrydelsesret, afbestillingsret eller returret, hvis det fraviger fra hvad der er sædvanligt i branchen</a:t>
            </a:r>
          </a:p>
          <a:p>
            <a:pPr marL="457200" indent="-457200">
              <a:buFont typeface="Arial" charset="0"/>
              <a:buChar char="•"/>
            </a:pPr>
            <a:r>
              <a:rPr lang="da-DK" sz="2000" b="0" dirty="0">
                <a:latin typeface="+mn-lt"/>
              </a:rPr>
              <a:t>Pris inklusive moms og afgifter</a:t>
            </a:r>
          </a:p>
          <a:p>
            <a:pPr marL="457200" indent="-457200">
              <a:buFont typeface="Arial" charset="0"/>
              <a:buChar char="•"/>
            </a:pPr>
            <a:r>
              <a:rPr lang="da-DK" sz="2000" b="0" dirty="0">
                <a:latin typeface="+mn-lt"/>
              </a:rPr>
              <a:t>Omkostninger til fragt, levering, porto m.v</a:t>
            </a:r>
            <a:r>
              <a:rPr lang="da-DK" sz="2000" b="0" dirty="0" smtClean="0">
                <a:latin typeface="+mn-lt"/>
              </a:rPr>
              <a:t>.</a:t>
            </a:r>
          </a:p>
          <a:p>
            <a:pPr marL="457200" indent="-457200">
              <a:buFont typeface="Arial" charset="0"/>
              <a:buChar char="•"/>
            </a:pPr>
            <a:endParaRPr lang="da-DK" sz="2000" b="0" dirty="0">
              <a:latin typeface="+mn-lt"/>
            </a:endParaRPr>
          </a:p>
          <a:p>
            <a:r>
              <a:rPr lang="da-DK" sz="2000" dirty="0" smtClean="0">
                <a:latin typeface="+mn-lt"/>
              </a:rPr>
              <a:t>Eksempel – U.2018.2545Ø. </a:t>
            </a:r>
            <a:r>
              <a:rPr lang="da-DK" sz="2000" b="0" dirty="0" smtClean="0">
                <a:latin typeface="+mn-lt"/>
              </a:rPr>
              <a:t>Realkreditinstitut anvendte urigtige angivelser og udeladt væsentlige informationer i et produktark om fastforrentede realkreditlån, som lå på instituttets hjemmeside. Se lærebogen s. 201.</a:t>
            </a:r>
            <a:endParaRPr lang="da-DK" sz="2000" b="0" dirty="0">
              <a:latin typeface="+mn-lt"/>
            </a:endParaRPr>
          </a:p>
        </p:txBody>
      </p:sp>
    </p:spTree>
    <p:extLst>
      <p:ext uri="{BB962C8B-B14F-4D97-AF65-F5344CB8AC3E}">
        <p14:creationId xmlns:p14="http://schemas.microsoft.com/office/powerpoint/2010/main" val="3182829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16632"/>
            <a:ext cx="8316416" cy="1200329"/>
          </a:xfrm>
          <a:prstGeom prst="rect">
            <a:avLst/>
          </a:prstGeom>
          <a:noFill/>
        </p:spPr>
        <p:txBody>
          <a:bodyPr wrap="square" rtlCol="0">
            <a:spAutoFit/>
          </a:bodyPr>
          <a:lstStyle/>
          <a:p>
            <a:pPr algn="ctr"/>
            <a:r>
              <a:rPr lang="da-DK" sz="3600" b="1" dirty="0">
                <a:solidFill>
                  <a:schemeClr val="tx2"/>
                </a:solidFill>
                <a:latin typeface="+mn-lt"/>
                <a:cs typeface="Arial" pitchFamily="34" charset="0"/>
              </a:rPr>
              <a:t>God erhvervsskik</a:t>
            </a:r>
          </a:p>
          <a:p>
            <a:pPr algn="ctr"/>
            <a:r>
              <a:rPr lang="da-DK" sz="3600" b="1" dirty="0">
                <a:solidFill>
                  <a:schemeClr val="tx2"/>
                </a:solidFill>
                <a:latin typeface="+mn-lt"/>
                <a:cs typeface="Arial" pitchFamily="34" charset="0"/>
              </a:rPr>
              <a:t>1.2.2 Skjult reklame</a:t>
            </a:r>
          </a:p>
        </p:txBody>
      </p:sp>
      <p:sp>
        <p:nvSpPr>
          <p:cNvPr id="3" name="Tekstboks 2"/>
          <p:cNvSpPr txBox="1"/>
          <p:nvPr/>
        </p:nvSpPr>
        <p:spPr>
          <a:xfrm>
            <a:off x="899592" y="1412776"/>
            <a:ext cx="7524836" cy="2862322"/>
          </a:xfrm>
          <a:prstGeom prst="rect">
            <a:avLst/>
          </a:prstGeom>
          <a:noFill/>
        </p:spPr>
        <p:txBody>
          <a:bodyPr wrap="square" rtlCol="0">
            <a:spAutoFit/>
          </a:bodyPr>
          <a:lstStyle/>
          <a:p>
            <a:r>
              <a:rPr lang="da-DK" sz="2000" b="1" dirty="0">
                <a:latin typeface="+mn-lt"/>
              </a:rPr>
              <a:t>Forbud mod skjult reklame:</a:t>
            </a:r>
          </a:p>
          <a:p>
            <a:pPr marL="538163" indent="-363538">
              <a:buFont typeface="Arial" pitchFamily="34" charset="0"/>
              <a:buChar char="•"/>
            </a:pPr>
            <a:r>
              <a:rPr lang="da-DK" sz="2000" b="0" dirty="0">
                <a:latin typeface="+mn-lt"/>
              </a:rPr>
              <a:t>En reklame skal kunne identificeres som en reklame, uanset form og uanset i hvilket medium den bringes. </a:t>
            </a:r>
          </a:p>
          <a:p>
            <a:pPr marL="538163" indent="-363538">
              <a:buFont typeface="Arial" pitchFamily="34" charset="0"/>
              <a:buChar char="•"/>
            </a:pPr>
            <a:r>
              <a:rPr lang="da-DK" sz="2000" b="0" dirty="0">
                <a:latin typeface="+mn-lt"/>
              </a:rPr>
              <a:t>Ikke skjule reklamen i sit budskab, for at påvirke eller manipulere modtagerne til at købe. </a:t>
            </a:r>
          </a:p>
          <a:p>
            <a:pPr marL="538163" indent="-363538">
              <a:buFont typeface="Arial" pitchFamily="34" charset="0"/>
              <a:buChar char="•"/>
            </a:pPr>
            <a:r>
              <a:rPr lang="da-DK" sz="2000" b="0" dirty="0">
                <a:latin typeface="+mn-lt"/>
              </a:rPr>
              <a:t>Forbuddet gælder i alle typer medier, såsom de skrevne og trykte medier (</a:t>
            </a:r>
            <a:r>
              <a:rPr lang="da-DK" sz="2000" b="0" dirty="0" err="1">
                <a:latin typeface="+mn-lt"/>
              </a:rPr>
              <a:t>advertorial</a:t>
            </a:r>
            <a:r>
              <a:rPr lang="da-DK" sz="2000" b="0" dirty="0">
                <a:latin typeface="+mn-lt"/>
              </a:rPr>
              <a:t>), tv- og radioprogrammer, film (</a:t>
            </a:r>
            <a:r>
              <a:rPr lang="da-DK" sz="2000" b="0" dirty="0" err="1">
                <a:latin typeface="+mn-lt"/>
              </a:rPr>
              <a:t>productplacement</a:t>
            </a:r>
            <a:r>
              <a:rPr lang="da-DK" sz="2000" b="0" dirty="0">
                <a:latin typeface="+mn-lt"/>
              </a:rPr>
              <a:t>), sponsorering, internettet (bannerreklamer m.v.), kunstværker, duftmarkedsføring mv.</a:t>
            </a:r>
          </a:p>
        </p:txBody>
      </p:sp>
    </p:spTree>
    <p:extLst>
      <p:ext uri="{BB962C8B-B14F-4D97-AF65-F5344CB8AC3E}">
        <p14:creationId xmlns:p14="http://schemas.microsoft.com/office/powerpoint/2010/main" val="1418713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20080" y="-9173"/>
            <a:ext cx="8316416" cy="1200329"/>
          </a:xfrm>
          <a:prstGeom prst="rect">
            <a:avLst/>
          </a:prstGeom>
          <a:noFill/>
        </p:spPr>
        <p:txBody>
          <a:bodyPr wrap="square" rtlCol="0">
            <a:spAutoFit/>
          </a:bodyPr>
          <a:lstStyle/>
          <a:p>
            <a:pPr algn="ctr"/>
            <a:r>
              <a:rPr lang="da-DK" sz="3600" b="1" dirty="0">
                <a:solidFill>
                  <a:schemeClr val="tx2"/>
                </a:solidFill>
                <a:latin typeface="+mn-lt"/>
                <a:cs typeface="Arial" pitchFamily="34" charset="0"/>
              </a:rPr>
              <a:t>God erhvervsskik</a:t>
            </a:r>
          </a:p>
          <a:p>
            <a:pPr algn="ctr"/>
            <a:r>
              <a:rPr lang="da-DK" sz="3600" b="1" dirty="0">
                <a:solidFill>
                  <a:schemeClr val="tx2"/>
                </a:solidFill>
                <a:latin typeface="+mn-lt"/>
                <a:cs typeface="Arial" pitchFamily="34" charset="0"/>
              </a:rPr>
              <a:t>1.2.2 Skjult reklame</a:t>
            </a:r>
          </a:p>
        </p:txBody>
      </p:sp>
      <p:sp>
        <p:nvSpPr>
          <p:cNvPr id="3" name="Tekstboks 2"/>
          <p:cNvSpPr txBox="1"/>
          <p:nvPr/>
        </p:nvSpPr>
        <p:spPr>
          <a:xfrm>
            <a:off x="953852" y="1340768"/>
            <a:ext cx="7848872" cy="3477875"/>
          </a:xfrm>
          <a:prstGeom prst="rect">
            <a:avLst/>
          </a:prstGeom>
          <a:noFill/>
        </p:spPr>
        <p:txBody>
          <a:bodyPr wrap="square" rtlCol="0">
            <a:spAutoFit/>
          </a:bodyPr>
          <a:lstStyle/>
          <a:p>
            <a:r>
              <a:rPr lang="da-DK" sz="2000" b="0" dirty="0">
                <a:latin typeface="+mn-lt"/>
              </a:rPr>
              <a:t>Se eksempler i Nordisk standpunkt om skjult reklame, maj 2016 (</a:t>
            </a:r>
            <a:r>
              <a:rPr lang="da-DK" sz="2000" b="0" dirty="0">
                <a:latin typeface="+mn-lt"/>
                <a:hlinkClick r:id="rId3"/>
              </a:rPr>
              <a:t>www.forbrugerombudsmanden.dk)</a:t>
            </a:r>
            <a:endParaRPr lang="da-DK" sz="2000" b="0" dirty="0">
              <a:latin typeface="+mn-lt"/>
            </a:endParaRPr>
          </a:p>
          <a:p>
            <a:pPr marL="457200" indent="-457200">
              <a:buFont typeface="Arial" charset="0"/>
              <a:buChar char="•"/>
            </a:pPr>
            <a:r>
              <a:rPr lang="da-DK" sz="2000" b="0" dirty="0">
                <a:latin typeface="+mn-lt"/>
              </a:rPr>
              <a:t>Blogs: Det skal fremgå tydeligt for læseren/seeren, hvis der er tale om reklame. Se notat om ”Gode råd til bloggere om skjult reklame” på </a:t>
            </a:r>
            <a:r>
              <a:rPr lang="da-DK" sz="2000" b="0" dirty="0" err="1">
                <a:latin typeface="+mn-lt"/>
              </a:rPr>
              <a:t>www.forbrugerombudsmanden.dk</a:t>
            </a:r>
            <a:endParaRPr lang="da-DK" sz="2000" b="0" dirty="0">
              <a:latin typeface="+mn-lt"/>
            </a:endParaRPr>
          </a:p>
          <a:p>
            <a:pPr marL="457200" indent="-457200">
              <a:buFont typeface="Arial" charset="0"/>
              <a:buChar char="•"/>
            </a:pPr>
            <a:r>
              <a:rPr lang="da-DK" sz="2000" b="0" dirty="0">
                <a:latin typeface="+mn-lt"/>
              </a:rPr>
              <a:t>YouTube mv.: Tydeligt oplyses, hvis videoen er en reklame</a:t>
            </a:r>
          </a:p>
          <a:p>
            <a:pPr marL="457200" indent="-457200">
              <a:buFont typeface="Arial" charset="0"/>
              <a:buChar char="•"/>
            </a:pPr>
            <a:r>
              <a:rPr lang="da-DK" sz="2000" b="0" dirty="0" err="1">
                <a:latin typeface="+mn-lt"/>
              </a:rPr>
              <a:t>Instagram</a:t>
            </a:r>
            <a:r>
              <a:rPr lang="da-DK" sz="2000" b="0" dirty="0">
                <a:latin typeface="+mn-lt"/>
              </a:rPr>
              <a:t>: Tydeligt skrive ”reklame”, #reklame..”</a:t>
            </a:r>
          </a:p>
          <a:p>
            <a:pPr marL="457200" indent="-457200">
              <a:buFont typeface="Arial" charset="0"/>
              <a:buChar char="•"/>
            </a:pPr>
            <a:r>
              <a:rPr lang="da-DK" sz="2000" b="0" dirty="0">
                <a:latin typeface="+mn-lt"/>
              </a:rPr>
              <a:t>Facebook: Tydeligt markere, hvis opslag er en </a:t>
            </a:r>
            <a:r>
              <a:rPr lang="da-DK" sz="2000" b="0" dirty="0" smtClean="0">
                <a:latin typeface="+mn-lt"/>
              </a:rPr>
              <a:t>reklame</a:t>
            </a:r>
          </a:p>
          <a:p>
            <a:pPr marL="457200" indent="-457200">
              <a:buFont typeface="Arial" charset="0"/>
              <a:buChar char="•"/>
            </a:pPr>
            <a:endParaRPr lang="da-DK" sz="2000" b="0" dirty="0">
              <a:latin typeface="+mn-lt"/>
            </a:endParaRPr>
          </a:p>
          <a:p>
            <a:r>
              <a:rPr lang="da-DK" sz="2000" dirty="0" smtClean="0">
                <a:latin typeface="+mn-lt"/>
              </a:rPr>
              <a:t>Eksempel – FO-18/17942. </a:t>
            </a:r>
            <a:r>
              <a:rPr lang="da-DK" sz="2000" b="0" dirty="0" smtClean="0">
                <a:latin typeface="+mn-lt"/>
              </a:rPr>
              <a:t>Dansk </a:t>
            </a:r>
            <a:r>
              <a:rPr lang="da-DK" sz="2000" b="0" dirty="0" err="1" smtClean="0">
                <a:latin typeface="+mn-lt"/>
              </a:rPr>
              <a:t>influent</a:t>
            </a:r>
            <a:r>
              <a:rPr lang="da-DK" sz="2000" b="0" dirty="0" smtClean="0">
                <a:latin typeface="+mn-lt"/>
              </a:rPr>
              <a:t> fik bøde for skjult reklame. Se lærebog s. 205.</a:t>
            </a:r>
            <a:endParaRPr lang="da-DK" sz="2000" b="0" dirty="0">
              <a:latin typeface="+mn-lt"/>
            </a:endParaRPr>
          </a:p>
        </p:txBody>
      </p:sp>
    </p:spTree>
    <p:extLst>
      <p:ext uri="{BB962C8B-B14F-4D97-AF65-F5344CB8AC3E}">
        <p14:creationId xmlns:p14="http://schemas.microsoft.com/office/powerpoint/2010/main" val="496427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r>
              <a:rPr lang="da-DK" sz="3200" b="1" dirty="0">
                <a:solidFill>
                  <a:schemeClr val="tx2"/>
                </a:solidFill>
                <a:latin typeface="+mn-lt"/>
                <a:cs typeface="Arial" pitchFamily="34" charset="0"/>
              </a:rPr>
              <a:t>God erhvervsskik </a:t>
            </a:r>
          </a:p>
          <a:p>
            <a:pPr algn="ctr"/>
            <a:r>
              <a:rPr lang="da-DK" sz="3200" b="1" dirty="0">
                <a:solidFill>
                  <a:schemeClr val="tx2"/>
                </a:solidFill>
                <a:latin typeface="+mn-lt"/>
                <a:cs typeface="Arial" pitchFamily="34" charset="0"/>
              </a:rPr>
              <a:t>1.2.3 Markedsføring rettet mod børn og unge </a:t>
            </a:r>
          </a:p>
        </p:txBody>
      </p:sp>
      <p:sp>
        <p:nvSpPr>
          <p:cNvPr id="3" name="Tekstboks 2"/>
          <p:cNvSpPr txBox="1"/>
          <p:nvPr/>
        </p:nvSpPr>
        <p:spPr>
          <a:xfrm>
            <a:off x="755576" y="1628800"/>
            <a:ext cx="8172400" cy="3785652"/>
          </a:xfrm>
          <a:prstGeom prst="rect">
            <a:avLst/>
          </a:prstGeom>
          <a:noFill/>
        </p:spPr>
        <p:txBody>
          <a:bodyPr wrap="square" rtlCol="0">
            <a:spAutoFit/>
          </a:bodyPr>
          <a:lstStyle/>
          <a:p>
            <a:pPr marL="268288" indent="-268288">
              <a:buFont typeface="Arial" pitchFamily="34" charset="0"/>
              <a:buChar char="•"/>
            </a:pPr>
            <a:r>
              <a:rPr lang="da-DK" sz="2000" dirty="0">
                <a:latin typeface="+mn-lt"/>
              </a:rPr>
              <a:t>Særlig hensyntagen </a:t>
            </a:r>
            <a:r>
              <a:rPr lang="da-DK" sz="2000" b="0" dirty="0">
                <a:latin typeface="+mn-lt"/>
              </a:rPr>
              <a:t>til børn og unges naturlige godtroenhed, manglende erfaring og kritiske sans, som bevirker, at de er lette at påvirke og nemme at præge</a:t>
            </a:r>
          </a:p>
          <a:p>
            <a:pPr marL="268288" indent="-268288">
              <a:buFont typeface="Arial" pitchFamily="34" charset="0"/>
              <a:buChar char="•"/>
            </a:pPr>
            <a:r>
              <a:rPr lang="da-DK" sz="2000" b="0" dirty="0">
                <a:latin typeface="+mn-lt"/>
              </a:rPr>
              <a:t>Ikke udnytte den særlige </a:t>
            </a:r>
            <a:r>
              <a:rPr lang="da-DK" sz="2000" dirty="0">
                <a:latin typeface="+mn-lt"/>
              </a:rPr>
              <a:t>godtroenhed og mangel på erfaring</a:t>
            </a:r>
            <a:r>
              <a:rPr lang="da-DK" sz="2000" b="0" dirty="0">
                <a:latin typeface="+mn-lt"/>
              </a:rPr>
              <a:t>, der karakteriserer målgruppen børn og unge. Har ikke det samme skeptiske eller analytiske filter som voksne.</a:t>
            </a:r>
          </a:p>
          <a:p>
            <a:pPr marL="268288" indent="-268288">
              <a:buFont typeface="Arial" pitchFamily="34" charset="0"/>
              <a:buChar char="•"/>
            </a:pPr>
            <a:r>
              <a:rPr lang="da-DK" sz="2000" b="0" dirty="0">
                <a:latin typeface="+mn-lt"/>
              </a:rPr>
              <a:t>Ikke direkte eller indirekte opfordre til </a:t>
            </a:r>
            <a:r>
              <a:rPr lang="da-DK" sz="2000" dirty="0">
                <a:latin typeface="+mn-lt"/>
              </a:rPr>
              <a:t>vold, anvendelse af rusmidler, herunder alkohol, </a:t>
            </a:r>
            <a:r>
              <a:rPr lang="da-DK" sz="2000" b="0" dirty="0">
                <a:latin typeface="+mn-lt"/>
              </a:rPr>
              <a:t>eller anden farlig eller hensynsløs adfærd, eller på utilbørlig måde benytte sig af vold, frygt, mobning eller overtro som virkemidler</a:t>
            </a:r>
          </a:p>
          <a:p>
            <a:pPr marL="268288" indent="-268288">
              <a:buFont typeface="Arial" pitchFamily="34" charset="0"/>
              <a:buChar char="•"/>
            </a:pPr>
            <a:r>
              <a:rPr lang="da-DK" sz="2000" b="0" dirty="0">
                <a:latin typeface="+mn-lt"/>
              </a:rPr>
              <a:t>Forbrugerombudsmandens vejledning om ”Børn, unge og markedsføring”, juli 2014.</a:t>
            </a:r>
          </a:p>
        </p:txBody>
      </p:sp>
    </p:spTree>
    <p:extLst>
      <p:ext uri="{BB962C8B-B14F-4D97-AF65-F5344CB8AC3E}">
        <p14:creationId xmlns:p14="http://schemas.microsoft.com/office/powerpoint/2010/main" val="1510224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7559"/>
            <a:ext cx="8316416" cy="1077218"/>
          </a:xfrm>
          <a:prstGeom prst="rect">
            <a:avLst/>
          </a:prstGeom>
          <a:noFill/>
        </p:spPr>
        <p:txBody>
          <a:bodyPr wrap="square" rtlCol="0">
            <a:spAutoFit/>
          </a:bodyPr>
          <a:lstStyle/>
          <a:p>
            <a:pPr algn="ctr"/>
            <a:r>
              <a:rPr lang="da-DK" sz="3200" b="1" dirty="0">
                <a:solidFill>
                  <a:schemeClr val="tx2"/>
                </a:solidFill>
                <a:cs typeface="Arial" pitchFamily="34" charset="0"/>
              </a:rPr>
              <a:t>God erhvervsskik</a:t>
            </a:r>
          </a:p>
          <a:p>
            <a:pPr algn="ctr"/>
            <a:r>
              <a:rPr lang="da-DK" sz="3200" b="1" dirty="0">
                <a:solidFill>
                  <a:schemeClr val="tx2"/>
                </a:solidFill>
                <a:cs typeface="Arial" pitchFamily="34" charset="0"/>
              </a:rPr>
              <a:t>1.2.4 Aggressiv handelspraksis</a:t>
            </a:r>
            <a:endParaRPr lang="da-DK" sz="3200" b="1" dirty="0">
              <a:solidFill>
                <a:schemeClr val="tx2"/>
              </a:solidFill>
              <a:latin typeface="+mj-lt"/>
              <a:cs typeface="Arial" pitchFamily="34" charset="0"/>
            </a:endParaRPr>
          </a:p>
        </p:txBody>
      </p:sp>
      <p:sp>
        <p:nvSpPr>
          <p:cNvPr id="3" name="Tekstboks 2"/>
          <p:cNvSpPr txBox="1"/>
          <p:nvPr/>
        </p:nvSpPr>
        <p:spPr>
          <a:xfrm>
            <a:off x="899592" y="1412776"/>
            <a:ext cx="6931024" cy="5078313"/>
          </a:xfrm>
          <a:prstGeom prst="rect">
            <a:avLst/>
          </a:prstGeom>
          <a:noFill/>
        </p:spPr>
        <p:txBody>
          <a:bodyPr wrap="square" rtlCol="0">
            <a:spAutoFit/>
          </a:bodyPr>
          <a:lstStyle/>
          <a:p>
            <a:r>
              <a:rPr lang="da-DK" sz="1800" dirty="0">
                <a:latin typeface="+mn-lt"/>
              </a:rPr>
              <a:t>Bilag 1 </a:t>
            </a:r>
            <a:r>
              <a:rPr lang="da-DK" sz="1800" b="0" dirty="0">
                <a:latin typeface="+mn-lt"/>
              </a:rPr>
              <a:t>til markedsføringsloven kommer med en række eksempler:</a:t>
            </a:r>
          </a:p>
          <a:p>
            <a:pPr marL="457200" lvl="0" indent="-457200">
              <a:buFont typeface="Arial" charset="0"/>
              <a:buChar char="•"/>
            </a:pPr>
            <a:r>
              <a:rPr lang="da-DK" sz="1800" b="0" dirty="0">
                <a:latin typeface="+mn-lt"/>
              </a:rPr>
              <a:t>Forbrugeren bringes til at tro, at han ikke kan forlade lokalerne, før en kontrakt er indgået</a:t>
            </a:r>
          </a:p>
          <a:p>
            <a:pPr marL="457200" lvl="0" indent="-457200">
              <a:buFont typeface="Arial" charset="0"/>
              <a:buChar char="•"/>
            </a:pPr>
            <a:r>
              <a:rPr lang="da-DK" sz="1800" b="0" dirty="0">
                <a:latin typeface="+mn-lt"/>
              </a:rPr>
              <a:t>Der aflægges personlige besøg på forbrugerens bopæl, uden at forbrugeren har ønsket det </a:t>
            </a:r>
          </a:p>
          <a:p>
            <a:pPr marL="457200" lvl="0" indent="-457200">
              <a:buFont typeface="Arial" charset="0"/>
              <a:buChar char="•"/>
            </a:pPr>
            <a:r>
              <a:rPr lang="da-DK" sz="1800" b="0" dirty="0">
                <a:latin typeface="+mn-lt"/>
              </a:rPr>
              <a:t>Der foretages vedholdende og uønskede henvendelser pr. telefon, der ikke er omfattet af forbuddet i forbrugeraftalelovens § 4, eller pr. telefax, e-mail eller andre fjernkommunikationsmedier</a:t>
            </a:r>
          </a:p>
          <a:p>
            <a:pPr marL="457200" lvl="0" indent="-457200">
              <a:buFont typeface="Arial" charset="0"/>
              <a:buChar char="•"/>
            </a:pPr>
            <a:r>
              <a:rPr lang="da-DK" sz="1800" b="0" dirty="0">
                <a:latin typeface="+mn-lt"/>
              </a:rPr>
              <a:t>En reklame opfordrer direkte børn til at købe eller til at overtale deres forældre eller andre voksne til at købe de produkter til dem</a:t>
            </a:r>
          </a:p>
          <a:p>
            <a:pPr marL="457200" lvl="0" indent="-457200">
              <a:buFont typeface="Arial" charset="0"/>
              <a:buChar char="•"/>
            </a:pPr>
            <a:r>
              <a:rPr lang="da-DK" sz="1800" b="0" dirty="0">
                <a:latin typeface="+mn-lt"/>
              </a:rPr>
              <a:t>Der skabes det fejlagtige indtryk, at forbrugeren allerede har vundet, vil vinde eller ved udførelse af en bestemt handling vil vinde en præmie eller et andet tilsvarende gode.  </a:t>
            </a:r>
          </a:p>
          <a:p>
            <a:endParaRPr lang="da-DK" sz="1800" dirty="0"/>
          </a:p>
          <a:p>
            <a:pPr marL="363538" indent="-363538">
              <a:buFont typeface="Arial" pitchFamily="34" charset="0"/>
              <a:buChar char="•"/>
            </a:pPr>
            <a:endParaRPr lang="da-DK" sz="1800" dirty="0"/>
          </a:p>
        </p:txBody>
      </p:sp>
    </p:spTree>
    <p:extLst>
      <p:ext uri="{BB962C8B-B14F-4D97-AF65-F5344CB8AC3E}">
        <p14:creationId xmlns:p14="http://schemas.microsoft.com/office/powerpoint/2010/main" val="966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316416" cy="1138773"/>
          </a:xfrm>
          <a:prstGeom prst="rect">
            <a:avLst/>
          </a:prstGeom>
          <a:noFill/>
        </p:spPr>
        <p:txBody>
          <a:bodyPr wrap="square" rtlCol="0">
            <a:spAutoFit/>
          </a:bodyPr>
          <a:lstStyle/>
          <a:p>
            <a:pPr algn="ctr"/>
            <a:r>
              <a:rPr lang="da-DK" sz="3600" b="1" dirty="0">
                <a:solidFill>
                  <a:schemeClr val="tx2"/>
                </a:solidFill>
                <a:latin typeface="+mn-lt"/>
                <a:cs typeface="Arial" pitchFamily="34" charset="0"/>
              </a:rPr>
              <a:t>God erhvervsskik</a:t>
            </a:r>
          </a:p>
          <a:p>
            <a:pPr algn="ctr"/>
            <a:r>
              <a:rPr lang="da-DK" sz="3200" b="1" dirty="0">
                <a:solidFill>
                  <a:schemeClr val="tx2"/>
                </a:solidFill>
                <a:latin typeface="+mn-lt"/>
                <a:cs typeface="Arial" pitchFamily="34" charset="0"/>
              </a:rPr>
              <a:t>1.2.5 Uanmodet henvendelse - spam</a:t>
            </a:r>
          </a:p>
        </p:txBody>
      </p:sp>
      <p:sp>
        <p:nvSpPr>
          <p:cNvPr id="3" name="Tekstboks 2"/>
          <p:cNvSpPr txBox="1"/>
          <p:nvPr/>
        </p:nvSpPr>
        <p:spPr>
          <a:xfrm>
            <a:off x="827584" y="1556792"/>
            <a:ext cx="8172400" cy="4093428"/>
          </a:xfrm>
          <a:prstGeom prst="rect">
            <a:avLst/>
          </a:prstGeom>
          <a:noFill/>
        </p:spPr>
        <p:txBody>
          <a:bodyPr wrap="square" rtlCol="0">
            <a:spAutoFit/>
          </a:bodyPr>
          <a:lstStyle/>
          <a:p>
            <a:r>
              <a:rPr lang="da-DK" sz="2000" dirty="0" smtClean="0">
                <a:latin typeface="+mn-lt"/>
              </a:rPr>
              <a:t>Hovedregel: </a:t>
            </a:r>
            <a:r>
              <a:rPr lang="da-DK" sz="2000" b="0" dirty="0">
                <a:latin typeface="+mn-lt"/>
              </a:rPr>
              <a:t>Den erhvervsdrivende må </a:t>
            </a:r>
            <a:r>
              <a:rPr lang="da-DK" sz="2000" dirty="0">
                <a:latin typeface="+mn-lt"/>
              </a:rPr>
              <a:t>ikke sende </a:t>
            </a:r>
            <a:r>
              <a:rPr lang="da-DK" sz="2000" b="0" dirty="0">
                <a:latin typeface="+mn-lt"/>
              </a:rPr>
              <a:t>reklamer, tilbud og øvrigt markedsføringsmateriale via fjernkommunikation, dvs. ved brug af </a:t>
            </a:r>
            <a:r>
              <a:rPr lang="da-DK" sz="2000" dirty="0">
                <a:latin typeface="+mn-lt"/>
              </a:rPr>
              <a:t>e-mail, sms, mms, fax og automatisk opkaldesystem med indtalt reklame, hvis modtager ikke har bedt om det.</a:t>
            </a:r>
            <a:r>
              <a:rPr lang="da-DK" sz="2000" b="0" dirty="0">
                <a:latin typeface="+mn-lt"/>
              </a:rPr>
              <a:t> Det gælder uanset om modtager er en forbruger eller en erhvervsdrivende. </a:t>
            </a:r>
            <a:endParaRPr lang="da-DK" sz="2000" b="0" dirty="0" smtClean="0">
              <a:latin typeface="+mn-lt"/>
            </a:endParaRPr>
          </a:p>
          <a:p>
            <a:endParaRPr lang="da-DK" sz="2000" b="0" dirty="0">
              <a:latin typeface="+mn-lt"/>
            </a:endParaRPr>
          </a:p>
          <a:p>
            <a:pPr marL="538163" indent="-363538">
              <a:buFont typeface="Arial" pitchFamily="34" charset="0"/>
              <a:buChar char="•"/>
            </a:pPr>
            <a:r>
              <a:rPr lang="da-DK" sz="2000" dirty="0" smtClean="0">
                <a:latin typeface="+mn-lt"/>
              </a:rPr>
              <a:t>U1</a:t>
            </a:r>
            <a:r>
              <a:rPr lang="da-DK" sz="2000" dirty="0">
                <a:latin typeface="+mn-lt"/>
              </a:rPr>
              <a:t>: </a:t>
            </a:r>
            <a:r>
              <a:rPr lang="da-DK" sz="2000" b="0" dirty="0">
                <a:latin typeface="+mn-lt"/>
              </a:rPr>
              <a:t>Hvis modtageren af reklamen forudgående har </a:t>
            </a:r>
            <a:r>
              <a:rPr lang="da-DK" sz="2000" dirty="0">
                <a:latin typeface="+mn-lt"/>
              </a:rPr>
              <a:t>accepteret</a:t>
            </a:r>
            <a:r>
              <a:rPr lang="da-DK" sz="2000" b="0" dirty="0">
                <a:latin typeface="+mn-lt"/>
              </a:rPr>
              <a:t> eller anmodet om at få reklamen tilsendt på den måde.</a:t>
            </a:r>
          </a:p>
          <a:p>
            <a:pPr marL="538163" indent="-363538">
              <a:buFont typeface="Arial" pitchFamily="34" charset="0"/>
              <a:buChar char="•"/>
            </a:pPr>
            <a:r>
              <a:rPr lang="da-DK" sz="2000" dirty="0" smtClean="0">
                <a:latin typeface="+mn-lt"/>
              </a:rPr>
              <a:t>U2</a:t>
            </a:r>
            <a:r>
              <a:rPr lang="da-DK" sz="2000" dirty="0">
                <a:latin typeface="+mn-lt"/>
              </a:rPr>
              <a:t>: </a:t>
            </a:r>
            <a:r>
              <a:rPr lang="da-DK" sz="2000" b="0" dirty="0">
                <a:latin typeface="+mn-lt"/>
              </a:rPr>
              <a:t>Hvis kunden tidligere har købt varer eller tjenesteydelser hos virksomheden, og </a:t>
            </a:r>
            <a:r>
              <a:rPr lang="da-DK" sz="2000" dirty="0">
                <a:latin typeface="+mn-lt"/>
              </a:rPr>
              <a:t>kunden har givet sin e-mailadresse</a:t>
            </a:r>
            <a:r>
              <a:rPr lang="da-DK" sz="2000" b="0" dirty="0">
                <a:latin typeface="+mn-lt"/>
              </a:rPr>
              <a:t> eller mobiltelefonnummer, og har accepteret at modtage nyhedsbreve og tilbud. MEN kunden skal have mulighed for at frabede sig yderligere henvendelser.</a:t>
            </a:r>
          </a:p>
        </p:txBody>
      </p:sp>
    </p:spTree>
    <p:extLst>
      <p:ext uri="{BB962C8B-B14F-4D97-AF65-F5344CB8AC3E}">
        <p14:creationId xmlns:p14="http://schemas.microsoft.com/office/powerpoint/2010/main" val="30959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11560" y="44624"/>
            <a:ext cx="8316416" cy="1138773"/>
          </a:xfrm>
          <a:prstGeom prst="rect">
            <a:avLst/>
          </a:prstGeom>
          <a:noFill/>
        </p:spPr>
        <p:txBody>
          <a:bodyPr wrap="square" rtlCol="0">
            <a:spAutoFit/>
          </a:bodyPr>
          <a:lstStyle/>
          <a:p>
            <a:pPr algn="ctr"/>
            <a:r>
              <a:rPr lang="da-DK" sz="3600" b="1" dirty="0">
                <a:solidFill>
                  <a:schemeClr val="tx2"/>
                </a:solidFill>
                <a:latin typeface="+mn-lt"/>
                <a:cs typeface="Arial" pitchFamily="34" charset="0"/>
              </a:rPr>
              <a:t>God erhvervsskik</a:t>
            </a:r>
          </a:p>
          <a:p>
            <a:pPr algn="ctr"/>
            <a:r>
              <a:rPr lang="da-DK" sz="3200" b="1" dirty="0">
                <a:solidFill>
                  <a:schemeClr val="tx2"/>
                </a:solidFill>
                <a:latin typeface="+mn-lt"/>
                <a:cs typeface="Arial" pitchFamily="34" charset="0"/>
              </a:rPr>
              <a:t>1.2.5 Uanmodet henvendelse</a:t>
            </a:r>
          </a:p>
        </p:txBody>
      </p:sp>
      <p:sp>
        <p:nvSpPr>
          <p:cNvPr id="3" name="Tekstboks 2"/>
          <p:cNvSpPr txBox="1"/>
          <p:nvPr/>
        </p:nvSpPr>
        <p:spPr>
          <a:xfrm>
            <a:off x="647564" y="1412776"/>
            <a:ext cx="8244408" cy="2862322"/>
          </a:xfrm>
          <a:prstGeom prst="rect">
            <a:avLst/>
          </a:prstGeom>
          <a:noFill/>
        </p:spPr>
        <p:txBody>
          <a:bodyPr wrap="square" rtlCol="0">
            <a:spAutoFit/>
          </a:bodyPr>
          <a:lstStyle/>
          <a:p>
            <a:pPr marL="538163" indent="-363538">
              <a:buFont typeface="Arial" pitchFamily="34" charset="0"/>
              <a:buChar char="•"/>
            </a:pPr>
            <a:r>
              <a:rPr lang="da-DK" sz="2000" dirty="0">
                <a:latin typeface="+mn-lt"/>
              </a:rPr>
              <a:t>Adresseløse</a:t>
            </a:r>
            <a:r>
              <a:rPr lang="da-DK" sz="2000" b="0" dirty="0">
                <a:latin typeface="+mn-lt"/>
              </a:rPr>
              <a:t> husstandsomdelte reklamer kan lovligt sendes.</a:t>
            </a:r>
          </a:p>
          <a:p>
            <a:pPr marL="538163" indent="-363538">
              <a:buFont typeface="Arial" pitchFamily="34" charset="0"/>
              <a:buChar char="•"/>
            </a:pPr>
            <a:r>
              <a:rPr lang="da-DK" sz="2000" dirty="0">
                <a:latin typeface="+mn-lt"/>
              </a:rPr>
              <a:t>Ved direkte markedsføring/adresseret reklame </a:t>
            </a:r>
            <a:r>
              <a:rPr lang="da-DK" sz="2000" b="0" dirty="0">
                <a:latin typeface="+mn-lt"/>
              </a:rPr>
              <a:t>til en person eller virksomhed, skal virksomheden sikre sig, at der ikke sendes materiale til personer, der er på Robinson-listen. </a:t>
            </a:r>
          </a:p>
          <a:p>
            <a:pPr marL="538163" indent="-363538">
              <a:buFont typeface="Arial" pitchFamily="34" charset="0"/>
              <a:buChar char="•"/>
            </a:pPr>
            <a:r>
              <a:rPr lang="da-DK" sz="2000" dirty="0">
                <a:latin typeface="+mn-lt"/>
              </a:rPr>
              <a:t>Robinson-listen: </a:t>
            </a:r>
            <a:r>
              <a:rPr lang="da-DK" sz="2000" b="0" dirty="0">
                <a:latin typeface="+mn-lt"/>
              </a:rPr>
              <a:t>Virksomheden må ikke rette direkte henvendelse til forbrugeren der er registreret på Robinson-listen</a:t>
            </a:r>
          </a:p>
          <a:p>
            <a:pPr marL="901700" indent="-363538">
              <a:buFont typeface="Arial" pitchFamily="34" charset="0"/>
              <a:buChar char="•"/>
            </a:pPr>
            <a:r>
              <a:rPr lang="da-DK" sz="2000" b="0" dirty="0">
                <a:latin typeface="+mn-lt"/>
              </a:rPr>
              <a:t>Undtagelse: Hvis forbrugeren selv har anmodet om henvendelsen</a:t>
            </a:r>
          </a:p>
          <a:p>
            <a:pPr marL="901700" indent="-363538">
              <a:buFont typeface="Arial" pitchFamily="34" charset="0"/>
              <a:buChar char="•"/>
            </a:pPr>
            <a:r>
              <a:rPr lang="da-DK" sz="2000" b="0" dirty="0">
                <a:latin typeface="+mn-lt"/>
              </a:rPr>
              <a:t>Sammenhold med forbrugeraftalelov § 4, stk. 2</a:t>
            </a:r>
          </a:p>
        </p:txBody>
      </p:sp>
    </p:spTree>
    <p:extLst>
      <p:ext uri="{BB962C8B-B14F-4D97-AF65-F5344CB8AC3E}">
        <p14:creationId xmlns:p14="http://schemas.microsoft.com/office/powerpoint/2010/main" val="2304176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r>
              <a:rPr lang="da-DK" sz="3200" b="1" dirty="0">
                <a:solidFill>
                  <a:schemeClr val="tx2"/>
                </a:solidFill>
                <a:cs typeface="Arial" pitchFamily="34" charset="0"/>
              </a:rPr>
              <a:t>God erhvervsskik</a:t>
            </a:r>
          </a:p>
          <a:p>
            <a:pPr algn="ctr"/>
            <a:r>
              <a:rPr lang="da-DK" sz="3200" b="1" dirty="0">
                <a:solidFill>
                  <a:schemeClr val="tx2"/>
                </a:solidFill>
                <a:cs typeface="Arial" pitchFamily="34" charset="0"/>
              </a:rPr>
              <a:t>1.2.6 Mærkning, dokumentation og priser</a:t>
            </a:r>
            <a:endParaRPr lang="da-DK" sz="3200" b="1" dirty="0">
              <a:solidFill>
                <a:schemeClr val="tx2"/>
              </a:solidFill>
              <a:latin typeface="+mj-lt"/>
              <a:cs typeface="Arial" pitchFamily="34" charset="0"/>
            </a:endParaRPr>
          </a:p>
        </p:txBody>
      </p:sp>
      <p:sp>
        <p:nvSpPr>
          <p:cNvPr id="3" name="Tekstboks 2"/>
          <p:cNvSpPr txBox="1"/>
          <p:nvPr/>
        </p:nvSpPr>
        <p:spPr>
          <a:xfrm>
            <a:off x="683568" y="1268760"/>
            <a:ext cx="8172400" cy="4093428"/>
          </a:xfrm>
          <a:prstGeom prst="rect">
            <a:avLst/>
          </a:prstGeom>
          <a:noFill/>
        </p:spPr>
        <p:txBody>
          <a:bodyPr wrap="square" rtlCol="0">
            <a:spAutoFit/>
          </a:bodyPr>
          <a:lstStyle/>
          <a:p>
            <a:pPr marL="457200" indent="-457200">
              <a:buFont typeface="Arial" charset="0"/>
              <a:buChar char="•"/>
            </a:pPr>
            <a:r>
              <a:rPr lang="da-DK" sz="2000" b="0" dirty="0">
                <a:latin typeface="+mn-lt"/>
              </a:rPr>
              <a:t>Forbud mod forkert </a:t>
            </a:r>
            <a:r>
              <a:rPr lang="da-DK" sz="2000" dirty="0">
                <a:latin typeface="+mn-lt"/>
              </a:rPr>
              <a:t>brug af mærkning</a:t>
            </a:r>
            <a:r>
              <a:rPr lang="da-DK" sz="2000" b="0" dirty="0">
                <a:latin typeface="+mn-lt"/>
              </a:rPr>
              <a:t>, fx </a:t>
            </a:r>
            <a:r>
              <a:rPr lang="da-DK" sz="2000" b="0" dirty="0" err="1">
                <a:latin typeface="+mn-lt"/>
              </a:rPr>
              <a:t>øko</a:t>
            </a:r>
            <a:r>
              <a:rPr lang="da-DK" sz="2000" b="0" dirty="0">
                <a:latin typeface="+mn-lt"/>
              </a:rPr>
              <a:t>-mærket, </a:t>
            </a:r>
            <a:br>
              <a:rPr lang="da-DK" sz="2000" b="0" dirty="0">
                <a:latin typeface="+mn-lt"/>
              </a:rPr>
            </a:br>
            <a:r>
              <a:rPr lang="da-DK" sz="2000" b="0" dirty="0">
                <a:latin typeface="+mn-lt"/>
              </a:rPr>
              <a:t>fair </a:t>
            </a:r>
            <a:r>
              <a:rPr lang="da-DK" sz="2000" b="0" dirty="0" err="1">
                <a:latin typeface="+mn-lt"/>
              </a:rPr>
              <a:t>trade</a:t>
            </a:r>
            <a:r>
              <a:rPr lang="da-DK" sz="2000" b="0" dirty="0">
                <a:latin typeface="+mn-lt"/>
              </a:rPr>
              <a:t>, svanemærket m.v.</a:t>
            </a:r>
          </a:p>
          <a:p>
            <a:pPr marL="457200" indent="-457200">
              <a:buFont typeface="Arial" charset="0"/>
              <a:buChar char="•"/>
            </a:pPr>
            <a:r>
              <a:rPr lang="da-DK" sz="2000" b="0" dirty="0">
                <a:latin typeface="+mn-lt"/>
              </a:rPr>
              <a:t>Den erhvervsdrivende er forpligtet til at </a:t>
            </a:r>
            <a:r>
              <a:rPr lang="da-DK" sz="2000" dirty="0">
                <a:latin typeface="+mn-lt"/>
              </a:rPr>
              <a:t>dokumentere rigtigheden af faktuelle oplysninger </a:t>
            </a:r>
            <a:r>
              <a:rPr lang="da-DK" sz="2000" b="0" dirty="0">
                <a:latin typeface="+mn-lt"/>
              </a:rPr>
              <a:t>om det produkt der markedsføres, fx miljømæssige påstande ”Denne vare er CO2-neutral</a:t>
            </a:r>
          </a:p>
          <a:p>
            <a:pPr marL="457200" indent="-457200">
              <a:buFont typeface="Arial" charset="0"/>
              <a:buChar char="•"/>
            </a:pPr>
            <a:r>
              <a:rPr lang="da-DK" sz="2000" dirty="0">
                <a:latin typeface="+mn-lt"/>
              </a:rPr>
              <a:t>Anprisninger og </a:t>
            </a:r>
            <a:r>
              <a:rPr lang="da-DK" sz="2000" dirty="0" err="1">
                <a:latin typeface="+mn-lt"/>
              </a:rPr>
              <a:t>salgsgas</a:t>
            </a:r>
            <a:r>
              <a:rPr lang="da-DK" sz="2000" dirty="0">
                <a:latin typeface="+mn-lt"/>
              </a:rPr>
              <a:t> </a:t>
            </a:r>
            <a:r>
              <a:rPr lang="da-DK" sz="2000" b="0" dirty="0">
                <a:latin typeface="+mn-lt"/>
              </a:rPr>
              <a:t>- tilladt og skal ikke dokumenteres </a:t>
            </a:r>
          </a:p>
          <a:p>
            <a:pPr marL="995363" lvl="1" indent="-363538">
              <a:buFont typeface="Arial" pitchFamily="34" charset="0"/>
              <a:buChar char="•"/>
            </a:pPr>
            <a:r>
              <a:rPr lang="da-DK" sz="2000" b="0" dirty="0">
                <a:latin typeface="+mn-lt"/>
              </a:rPr>
              <a:t>Et udtryk, som skamroser et produkt på en sådan måde, at forbrugeren godt kan gennemskue, at udsagnet ikke er dokumenterbart, fx ”Danmarks kønneste campingplads” eller ”byens bedste frisør.”</a:t>
            </a:r>
          </a:p>
          <a:p>
            <a:pPr marL="995363" lvl="1" indent="-363538">
              <a:buFont typeface="Arial" pitchFamily="34" charset="0"/>
              <a:buChar char="•"/>
            </a:pPr>
            <a:r>
              <a:rPr lang="da-DK" sz="2000" b="0" dirty="0">
                <a:latin typeface="+mn-lt"/>
              </a:rPr>
              <a:t>”Vi udbyder Danmarks sikreste internetforbindelse” eller ”Hvert fjerde parforhold starter på </a:t>
            </a:r>
            <a:r>
              <a:rPr lang="da-DK" sz="2000" b="0" dirty="0" err="1">
                <a:latin typeface="+mn-lt"/>
              </a:rPr>
              <a:t>netdating.dk</a:t>
            </a:r>
            <a:r>
              <a:rPr lang="da-DK" sz="2000" b="0" dirty="0">
                <a:latin typeface="+mn-lt"/>
              </a:rPr>
              <a:t>” - skal kunne dokumenteres.</a:t>
            </a:r>
          </a:p>
        </p:txBody>
      </p:sp>
    </p:spTree>
    <p:extLst>
      <p:ext uri="{BB962C8B-B14F-4D97-AF65-F5344CB8AC3E}">
        <p14:creationId xmlns:p14="http://schemas.microsoft.com/office/powerpoint/2010/main" val="123375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27102"/>
            <a:ext cx="8316416" cy="1138773"/>
          </a:xfrm>
          <a:prstGeom prst="rect">
            <a:avLst/>
          </a:prstGeom>
          <a:noFill/>
        </p:spPr>
        <p:txBody>
          <a:bodyPr wrap="square" rtlCol="0">
            <a:spAutoFit/>
          </a:bodyPr>
          <a:lstStyle/>
          <a:p>
            <a:pPr algn="ctr"/>
            <a:r>
              <a:rPr lang="da-DK" sz="3600" b="1" dirty="0">
                <a:solidFill>
                  <a:schemeClr val="tx2"/>
                </a:solidFill>
                <a:latin typeface="+mn-lt"/>
                <a:cs typeface="Arial" pitchFamily="34" charset="0"/>
              </a:rPr>
              <a:t>God erhvervsskik</a:t>
            </a:r>
          </a:p>
          <a:p>
            <a:pPr algn="ctr"/>
            <a:r>
              <a:rPr lang="da-DK" sz="3200" b="1" dirty="0">
                <a:solidFill>
                  <a:schemeClr val="tx2"/>
                </a:solidFill>
                <a:latin typeface="+mn-lt"/>
                <a:cs typeface="Arial" pitchFamily="34" charset="0"/>
              </a:rPr>
              <a:t>1.2.7 Gebyrer og garantier </a:t>
            </a:r>
          </a:p>
        </p:txBody>
      </p:sp>
      <p:sp>
        <p:nvSpPr>
          <p:cNvPr id="3" name="Tekstboks 2"/>
          <p:cNvSpPr txBox="1"/>
          <p:nvPr/>
        </p:nvSpPr>
        <p:spPr>
          <a:xfrm>
            <a:off x="827494" y="1556792"/>
            <a:ext cx="8316416" cy="4093428"/>
          </a:xfrm>
          <a:prstGeom prst="rect">
            <a:avLst/>
          </a:prstGeom>
          <a:noFill/>
        </p:spPr>
        <p:txBody>
          <a:bodyPr wrap="square" rtlCol="0">
            <a:spAutoFit/>
          </a:bodyPr>
          <a:lstStyle/>
          <a:p>
            <a:pPr marL="363538" indent="-363538">
              <a:buFont typeface="Arial" pitchFamily="34" charset="0"/>
              <a:buChar char="•"/>
            </a:pPr>
            <a:r>
              <a:rPr lang="da-DK" sz="2000" b="0" dirty="0">
                <a:latin typeface="+mn-lt"/>
              </a:rPr>
              <a:t>Gebyrer skal være aftalt og senere ændringer i gebyrer skal varsles</a:t>
            </a:r>
          </a:p>
          <a:p>
            <a:pPr marL="363538" indent="-363538">
              <a:buFont typeface="Arial" pitchFamily="34" charset="0"/>
              <a:buChar char="•"/>
            </a:pPr>
            <a:r>
              <a:rPr lang="da-DK" sz="2000" b="0" dirty="0">
                <a:latin typeface="+mn-lt"/>
              </a:rPr>
              <a:t>Ved brug af ord som </a:t>
            </a:r>
            <a:r>
              <a:rPr lang="da-DK" sz="2000" dirty="0">
                <a:latin typeface="+mn-lt"/>
              </a:rPr>
              <a:t>”garanti”, ”tilsikre”, ”vi indestår”, </a:t>
            </a:r>
            <a:r>
              <a:rPr lang="da-DK" sz="2000" b="0" dirty="0">
                <a:latin typeface="+mn-lt"/>
              </a:rPr>
              <a:t>skal den erhvervsdrivende give forbrugeren en væsentlig bedre retsstilling, end han ellers ville have haft uden ”garantien”</a:t>
            </a:r>
          </a:p>
          <a:p>
            <a:pPr marL="363538" indent="-363538">
              <a:buFont typeface="Arial" pitchFamily="34" charset="0"/>
              <a:buChar char="•"/>
            </a:pPr>
            <a:r>
              <a:rPr lang="da-DK" sz="2000" b="0" dirty="0">
                <a:latin typeface="+mn-lt"/>
              </a:rPr>
              <a:t>Den erhvervsdrivende skal </a:t>
            </a:r>
            <a:r>
              <a:rPr lang="da-DK" sz="2000" dirty="0">
                <a:latin typeface="+mn-lt"/>
              </a:rPr>
              <a:t>informere forbrugeren om garantiens indhold </a:t>
            </a:r>
            <a:r>
              <a:rPr lang="da-DK" sz="2000" b="0" dirty="0">
                <a:latin typeface="+mn-lt"/>
              </a:rPr>
              <a:t>på klar og tydelig måde, fx:</a:t>
            </a:r>
          </a:p>
          <a:p>
            <a:pPr marL="820738" lvl="1" indent="-363538">
              <a:buFont typeface="Arial" pitchFamily="34" charset="0"/>
              <a:buChar char="•"/>
            </a:pPr>
            <a:r>
              <a:rPr lang="da-DK" sz="2000" b="0" dirty="0">
                <a:latin typeface="+mn-lt"/>
              </a:rPr>
              <a:t>Om garantiens varighed, begrænsninger, garantigivers navn og adresse. </a:t>
            </a:r>
          </a:p>
          <a:p>
            <a:pPr marL="820738" lvl="1" indent="-363538">
              <a:buFont typeface="Arial" pitchFamily="34" charset="0"/>
              <a:buChar char="•"/>
            </a:pPr>
            <a:r>
              <a:rPr lang="da-DK" sz="2000" b="0" dirty="0">
                <a:latin typeface="+mn-lt"/>
              </a:rPr>
              <a:t>At forbrugerens ufravigelige rettigheder efter lovgivningen ikke berøres af garantien, fx ufravigelige regler i købeloven eller anden lovgivning. </a:t>
            </a:r>
          </a:p>
          <a:p>
            <a:pPr marL="820738" lvl="1" indent="-363538">
              <a:buFont typeface="Arial" pitchFamily="34" charset="0"/>
              <a:buChar char="•"/>
            </a:pPr>
            <a:r>
              <a:rPr lang="da-DK" sz="2000" b="0" dirty="0">
                <a:latin typeface="+mn-lt"/>
              </a:rPr>
              <a:t>Forbrugeren kan bede den erhvervsdrivende udlevere garantien skriftligt, og det skal ske på dansk</a:t>
            </a:r>
          </a:p>
        </p:txBody>
      </p:sp>
    </p:spTree>
    <p:extLst>
      <p:ext uri="{BB962C8B-B14F-4D97-AF65-F5344CB8AC3E}">
        <p14:creationId xmlns:p14="http://schemas.microsoft.com/office/powerpoint/2010/main" val="2943674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83568" y="97585"/>
            <a:ext cx="8316416" cy="1077218"/>
          </a:xfrm>
          <a:prstGeom prst="rect">
            <a:avLst/>
          </a:prstGeom>
          <a:noFill/>
        </p:spPr>
        <p:txBody>
          <a:bodyPr wrap="square" rtlCol="0">
            <a:spAutoFit/>
          </a:bodyPr>
          <a:lstStyle/>
          <a:p>
            <a:pPr algn="ctr"/>
            <a:r>
              <a:rPr lang="da-DK" sz="3200" b="1" dirty="0">
                <a:solidFill>
                  <a:schemeClr val="tx2"/>
                </a:solidFill>
                <a:latin typeface="+mn-lt"/>
                <a:cs typeface="Arial" pitchFamily="34" charset="0"/>
              </a:rPr>
              <a:t>God erhvervsskik</a:t>
            </a:r>
          </a:p>
          <a:p>
            <a:pPr algn="ctr"/>
            <a:r>
              <a:rPr lang="da-DK" sz="3200" b="1" dirty="0">
                <a:solidFill>
                  <a:schemeClr val="tx2"/>
                </a:solidFill>
                <a:latin typeface="+mn-lt"/>
                <a:cs typeface="Arial" pitchFamily="34" charset="0"/>
              </a:rPr>
              <a:t>1.2.8 Sammenlignelige reklamer</a:t>
            </a:r>
          </a:p>
        </p:txBody>
      </p:sp>
      <p:sp>
        <p:nvSpPr>
          <p:cNvPr id="3" name="Tekstboks 2"/>
          <p:cNvSpPr txBox="1"/>
          <p:nvPr/>
        </p:nvSpPr>
        <p:spPr>
          <a:xfrm>
            <a:off x="791580" y="1700808"/>
            <a:ext cx="8100392" cy="3170099"/>
          </a:xfrm>
          <a:prstGeom prst="rect">
            <a:avLst/>
          </a:prstGeom>
          <a:noFill/>
        </p:spPr>
        <p:txBody>
          <a:bodyPr wrap="square" rtlCol="0">
            <a:spAutoFit/>
          </a:bodyPr>
          <a:lstStyle/>
          <a:p>
            <a:r>
              <a:rPr lang="da-DK" sz="2000" dirty="0">
                <a:latin typeface="+mn-lt"/>
              </a:rPr>
              <a:t>Definition: </a:t>
            </a:r>
            <a:r>
              <a:rPr lang="da-DK" sz="2000" b="0" dirty="0">
                <a:latin typeface="+mn-lt"/>
              </a:rPr>
              <a:t>En reklame som direkte eller indirekte henviser til en konkurrent eller til varer og tjenesteydelser, som udbydes af en konkurrent. </a:t>
            </a:r>
          </a:p>
          <a:p>
            <a:endParaRPr lang="da-DK" sz="2000" b="0" dirty="0">
              <a:latin typeface="+mn-lt"/>
            </a:endParaRPr>
          </a:p>
          <a:p>
            <a:pPr marL="538163" indent="-363538">
              <a:buFont typeface="Arial" pitchFamily="34" charset="0"/>
              <a:buChar char="•"/>
            </a:pPr>
            <a:r>
              <a:rPr lang="da-DK" sz="2000" b="0" dirty="0">
                <a:latin typeface="+mn-lt"/>
              </a:rPr>
              <a:t>Budskabet være </a:t>
            </a:r>
            <a:r>
              <a:rPr lang="da-DK" sz="2000" dirty="0">
                <a:latin typeface="+mn-lt"/>
              </a:rPr>
              <a:t>korrekt og relevant, </a:t>
            </a:r>
            <a:r>
              <a:rPr lang="da-DK" sz="2000" b="0" dirty="0">
                <a:latin typeface="+mn-lt"/>
              </a:rPr>
              <a:t>og det skal ske loyalt for at være lovligt.</a:t>
            </a:r>
          </a:p>
          <a:p>
            <a:pPr marL="538163" indent="-363538">
              <a:buFont typeface="Arial" pitchFamily="34" charset="0"/>
              <a:buChar char="•"/>
            </a:pPr>
            <a:r>
              <a:rPr lang="da-DK" sz="2000" dirty="0">
                <a:latin typeface="+mn-lt"/>
              </a:rPr>
              <a:t>Ikke kritisere, latterliggøre </a:t>
            </a:r>
            <a:r>
              <a:rPr lang="da-DK" sz="2000" b="0" dirty="0">
                <a:latin typeface="+mn-lt"/>
              </a:rPr>
              <a:t>eller omtale konkurrentens produkter på en nedsættende måde. </a:t>
            </a:r>
          </a:p>
          <a:p>
            <a:pPr marL="538163" indent="-363538">
              <a:buFont typeface="Arial" pitchFamily="34" charset="0"/>
              <a:buChar char="•"/>
            </a:pPr>
            <a:r>
              <a:rPr lang="da-DK" sz="2000" dirty="0">
                <a:latin typeface="+mn-lt"/>
              </a:rPr>
              <a:t>Betingelserne</a:t>
            </a:r>
            <a:r>
              <a:rPr lang="da-DK" sz="2000" b="0" dirty="0">
                <a:latin typeface="+mn-lt"/>
              </a:rPr>
              <a:t> for en lovlig, sammenlignende reklame  - se MFL § 21</a:t>
            </a:r>
          </a:p>
        </p:txBody>
      </p:sp>
    </p:spTree>
    <p:extLst>
      <p:ext uri="{BB962C8B-B14F-4D97-AF65-F5344CB8AC3E}">
        <p14:creationId xmlns:p14="http://schemas.microsoft.com/office/powerpoint/2010/main" val="335903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413792" y="-315416"/>
            <a:ext cx="8316416"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chemeClr val="tx2"/>
                </a:solidFill>
                <a:latin typeface="+mn-lt"/>
                <a:cs typeface="Arial" pitchFamily="34" charset="0"/>
              </a:rPr>
              <a:t> Markedsføring</a:t>
            </a:r>
          </a:p>
        </p:txBody>
      </p:sp>
      <p:sp>
        <p:nvSpPr>
          <p:cNvPr id="3" name="Tekstboks 2"/>
          <p:cNvSpPr txBox="1"/>
          <p:nvPr/>
        </p:nvSpPr>
        <p:spPr>
          <a:xfrm>
            <a:off x="1043608" y="1597729"/>
            <a:ext cx="8172400" cy="2554545"/>
          </a:xfrm>
          <a:prstGeom prst="rect">
            <a:avLst/>
          </a:prstGeom>
          <a:noFill/>
        </p:spPr>
        <p:txBody>
          <a:bodyPr wrap="square" rtlCol="0">
            <a:spAutoFit/>
          </a:bodyPr>
          <a:lstStyle/>
          <a:p>
            <a:r>
              <a:rPr lang="da-DK" sz="2000" b="1" dirty="0">
                <a:latin typeface="+mj-lt"/>
                <a:cs typeface="Arial" pitchFamily="34" charset="0"/>
              </a:rPr>
              <a:t>I kapitel 7 gennemgås:</a:t>
            </a:r>
          </a:p>
          <a:p>
            <a:endParaRPr lang="da-DK" sz="2000" b="1" dirty="0">
              <a:latin typeface="+mj-lt"/>
              <a:cs typeface="Arial" pitchFamily="34" charset="0"/>
            </a:endParaRPr>
          </a:p>
          <a:p>
            <a:pPr marL="457200" indent="-457200">
              <a:buFont typeface="+mj-lt"/>
              <a:buAutoNum type="arabicPeriod"/>
            </a:pPr>
            <a:r>
              <a:rPr lang="da-DK" sz="2000" b="0" dirty="0">
                <a:latin typeface="+mj-lt"/>
                <a:cs typeface="Arial" pitchFamily="34" charset="0"/>
              </a:rPr>
              <a:t>Markedsføringslovens (MFL) </a:t>
            </a:r>
            <a:r>
              <a:rPr lang="da-DK" sz="2000" b="0" dirty="0" smtClean="0">
                <a:latin typeface="+mj-lt"/>
                <a:cs typeface="Arial" pitchFamily="34" charset="0"/>
              </a:rPr>
              <a:t>regler, herunder</a:t>
            </a:r>
            <a:endParaRPr lang="da-DK" sz="2000" b="0" dirty="0">
              <a:latin typeface="+mj-lt"/>
              <a:cs typeface="Arial" pitchFamily="34" charset="0"/>
            </a:endParaRPr>
          </a:p>
          <a:p>
            <a:pPr marL="914400" lvl="1" indent="-457200">
              <a:buFont typeface="Arial" panose="020B0604020202020204" pitchFamily="34" charset="0"/>
              <a:buChar char="•"/>
            </a:pPr>
            <a:r>
              <a:rPr lang="da-DK" sz="2000" b="0" dirty="0">
                <a:latin typeface="+mj-lt"/>
                <a:cs typeface="Arial" pitchFamily="34" charset="0"/>
              </a:rPr>
              <a:t>God markedsføringsskik</a:t>
            </a:r>
          </a:p>
          <a:p>
            <a:pPr marL="914400" lvl="1" indent="-457200">
              <a:buFont typeface="Arial" panose="020B0604020202020204" pitchFamily="34" charset="0"/>
              <a:buChar char="•"/>
            </a:pPr>
            <a:r>
              <a:rPr lang="da-DK" sz="2000" b="0" dirty="0">
                <a:latin typeface="+mj-lt"/>
                <a:cs typeface="Arial" pitchFamily="34" charset="0"/>
              </a:rPr>
              <a:t>God erhvervsskik</a:t>
            </a:r>
          </a:p>
          <a:p>
            <a:pPr marL="457200" indent="-457200">
              <a:buFont typeface="+mj-lt"/>
              <a:buAutoNum type="arabicPeriod"/>
            </a:pPr>
            <a:r>
              <a:rPr lang="da-DK" sz="2000" b="0" dirty="0">
                <a:latin typeface="+mj-lt"/>
                <a:cs typeface="Arial" pitchFamily="34" charset="0"/>
              </a:rPr>
              <a:t>Forbrugerombudsmanden</a:t>
            </a:r>
          </a:p>
          <a:p>
            <a:endParaRPr lang="da-DK" sz="2000" dirty="0">
              <a:latin typeface="+mj-lt"/>
              <a:cs typeface="Arial" pitchFamily="34" charset="0"/>
            </a:endParaRPr>
          </a:p>
          <a:p>
            <a:endParaRPr lang="da-DK" sz="2000" dirty="0">
              <a:latin typeface="+mj-lt"/>
              <a:cs typeface="Arial" pitchFamily="34" charset="0"/>
            </a:endParaRPr>
          </a:p>
        </p:txBody>
      </p:sp>
    </p:spTree>
    <p:extLst>
      <p:ext uri="{BB962C8B-B14F-4D97-AF65-F5344CB8AC3E}">
        <p14:creationId xmlns:p14="http://schemas.microsoft.com/office/powerpoint/2010/main" val="3025415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15416"/>
            <a:ext cx="8316416" cy="1138773"/>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200" b="1" dirty="0">
                <a:solidFill>
                  <a:schemeClr val="tx2"/>
                </a:solidFill>
                <a:latin typeface="+mn-lt"/>
                <a:cs typeface="Arial" pitchFamily="34" charset="0"/>
              </a:rPr>
              <a:t>1.3 Kreditaftaler og boligkreditter</a:t>
            </a:r>
          </a:p>
        </p:txBody>
      </p:sp>
      <p:sp>
        <p:nvSpPr>
          <p:cNvPr id="3" name="Tekstboks 2"/>
          <p:cNvSpPr txBox="1"/>
          <p:nvPr/>
        </p:nvSpPr>
        <p:spPr>
          <a:xfrm>
            <a:off x="683568" y="1340768"/>
            <a:ext cx="8208912" cy="4401205"/>
          </a:xfrm>
          <a:prstGeom prst="rect">
            <a:avLst/>
          </a:prstGeom>
          <a:noFill/>
        </p:spPr>
        <p:txBody>
          <a:bodyPr wrap="square" rtlCol="0">
            <a:spAutoFit/>
          </a:bodyPr>
          <a:lstStyle/>
          <a:p>
            <a:r>
              <a:rPr lang="da-DK" sz="2000" b="1" dirty="0">
                <a:latin typeface="+mn-lt"/>
              </a:rPr>
              <a:t>Standard oplysninger kreditaftaler:</a:t>
            </a:r>
          </a:p>
          <a:p>
            <a:pPr marL="457200" lvl="0" indent="-457200">
              <a:buFont typeface="Arial" charset="0"/>
              <a:buChar char="•"/>
            </a:pPr>
            <a:r>
              <a:rPr lang="da-DK" sz="2000" b="0" dirty="0">
                <a:latin typeface="+mn-lt"/>
              </a:rPr>
              <a:t>Debitorrenten, herunder om den er fast eller variabel eller begge, samt oplysninger om omkostninger, der indgår i forbrugerens samlede omkostninger i forbindelse med kreditten. </a:t>
            </a:r>
          </a:p>
          <a:p>
            <a:pPr marL="457200" lvl="0" indent="-457200">
              <a:buFont typeface="Arial" charset="0"/>
              <a:buChar char="•"/>
            </a:pPr>
            <a:r>
              <a:rPr lang="da-DK" sz="2000" b="0" dirty="0">
                <a:latin typeface="+mn-lt"/>
              </a:rPr>
              <a:t>Det samlede kreditbeløb. </a:t>
            </a:r>
          </a:p>
          <a:p>
            <a:pPr marL="457200" lvl="0" indent="-457200">
              <a:buFont typeface="Arial" charset="0"/>
              <a:buChar char="•"/>
            </a:pPr>
            <a:r>
              <a:rPr lang="da-DK" sz="2000" b="0" dirty="0">
                <a:latin typeface="+mn-lt"/>
              </a:rPr>
              <a:t>De årlige omkostninger i procent (ÅOP), som beregnet efter lov om kreditaftaler. </a:t>
            </a:r>
          </a:p>
          <a:p>
            <a:pPr marL="457200" lvl="0" indent="-457200">
              <a:buFont typeface="Arial" charset="0"/>
              <a:buChar char="•"/>
            </a:pPr>
            <a:r>
              <a:rPr lang="da-DK" sz="2000" b="0" dirty="0">
                <a:latin typeface="+mn-lt"/>
              </a:rPr>
              <a:t>Kreditaftalens løbetid. </a:t>
            </a:r>
          </a:p>
          <a:p>
            <a:pPr marL="457200" lvl="0" indent="-457200">
              <a:buFont typeface="Arial" charset="0"/>
              <a:buChar char="•"/>
            </a:pPr>
            <a:r>
              <a:rPr lang="da-DK" sz="2000" b="0" dirty="0">
                <a:latin typeface="+mn-lt"/>
              </a:rPr>
              <a:t>Kontantprisen og størrelsen af en eventuel forudbetaling ved kredit i form af henstand med betalingen for en specifik vare eller tjenesteydelse. </a:t>
            </a:r>
          </a:p>
          <a:p>
            <a:pPr marL="457200" lvl="0" indent="-457200">
              <a:buFont typeface="Arial" charset="0"/>
              <a:buChar char="•"/>
            </a:pPr>
            <a:r>
              <a:rPr lang="da-DK" sz="2000" b="0" dirty="0">
                <a:latin typeface="+mn-lt"/>
              </a:rPr>
              <a:t>Det samlede beløb, som skal betales af forbrugeren, og ydelsernes størrelse.</a:t>
            </a:r>
          </a:p>
          <a:p>
            <a:endParaRPr lang="da-DK" sz="2000" b="1" dirty="0"/>
          </a:p>
        </p:txBody>
      </p:sp>
    </p:spTree>
    <p:extLst>
      <p:ext uri="{BB962C8B-B14F-4D97-AF65-F5344CB8AC3E}">
        <p14:creationId xmlns:p14="http://schemas.microsoft.com/office/powerpoint/2010/main" val="1778066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93648"/>
            <a:ext cx="8316416" cy="1138773"/>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200" b="1" dirty="0">
                <a:solidFill>
                  <a:schemeClr val="tx2"/>
                </a:solidFill>
                <a:latin typeface="+mn-lt"/>
                <a:cs typeface="Arial" pitchFamily="34" charset="0"/>
              </a:rPr>
              <a:t>1.3 Kreditaftaler og boligkreditter</a:t>
            </a:r>
          </a:p>
        </p:txBody>
      </p:sp>
      <p:sp>
        <p:nvSpPr>
          <p:cNvPr id="3" name="Tekstboks 2"/>
          <p:cNvSpPr txBox="1"/>
          <p:nvPr/>
        </p:nvSpPr>
        <p:spPr>
          <a:xfrm>
            <a:off x="917340" y="1124744"/>
            <a:ext cx="8136904" cy="4708981"/>
          </a:xfrm>
          <a:prstGeom prst="rect">
            <a:avLst/>
          </a:prstGeom>
          <a:noFill/>
        </p:spPr>
        <p:txBody>
          <a:bodyPr wrap="square" rtlCol="0">
            <a:spAutoFit/>
          </a:bodyPr>
          <a:lstStyle/>
          <a:p>
            <a:r>
              <a:rPr lang="da-DK" sz="2000" b="1" dirty="0">
                <a:latin typeface="+mn-lt"/>
              </a:rPr>
              <a:t>Standard oplysninger boligkreditaftaler:</a:t>
            </a:r>
            <a:endParaRPr lang="da-DK" sz="2000" dirty="0">
              <a:latin typeface="+mn-lt"/>
            </a:endParaRPr>
          </a:p>
          <a:p>
            <a:pPr marL="457200" lvl="0" indent="-457200">
              <a:buFont typeface="Arial" charset="0"/>
              <a:buChar char="•"/>
            </a:pPr>
            <a:r>
              <a:rPr lang="da-DK" sz="2000" b="0" dirty="0">
                <a:latin typeface="+mn-lt"/>
              </a:rPr>
              <a:t>Boligkreditgivers eller boligkreditformidlers identitet. </a:t>
            </a:r>
          </a:p>
          <a:p>
            <a:pPr marL="457200" lvl="0" indent="-457200">
              <a:buFont typeface="Arial" charset="0"/>
              <a:buChar char="•"/>
            </a:pPr>
            <a:r>
              <a:rPr lang="da-DK" sz="2000" b="0" dirty="0">
                <a:latin typeface="+mn-lt"/>
              </a:rPr>
              <a:t>Det pant eller anden sikkerhed, som ligger til grund for boligkreditaftalen. </a:t>
            </a:r>
          </a:p>
          <a:p>
            <a:pPr marL="457200" lvl="0" indent="-457200">
              <a:buFont typeface="Arial" charset="0"/>
              <a:buChar char="•"/>
            </a:pPr>
            <a:r>
              <a:rPr lang="da-DK" sz="2000" b="0" dirty="0">
                <a:latin typeface="+mn-lt"/>
              </a:rPr>
              <a:t>Debitorrenten, og hvorvidt den er fast eller variabel eller begge dele, tillige med oplysninger om de gebyrer, der indgår i omkostningerne i forbindelse med boligkreditaftalen. </a:t>
            </a:r>
          </a:p>
          <a:p>
            <a:pPr marL="457200" lvl="0" indent="-457200">
              <a:buFont typeface="Arial" charset="0"/>
              <a:buChar char="•"/>
            </a:pPr>
            <a:r>
              <a:rPr lang="da-DK" sz="2000" b="0" dirty="0">
                <a:latin typeface="+mn-lt"/>
              </a:rPr>
              <a:t>Det samlede kreditbeløb. </a:t>
            </a:r>
          </a:p>
          <a:p>
            <a:pPr marL="457200" lvl="0" indent="-457200">
              <a:buFont typeface="Arial" charset="0"/>
              <a:buChar char="•"/>
            </a:pPr>
            <a:r>
              <a:rPr lang="da-DK" sz="2000" b="0" dirty="0">
                <a:latin typeface="+mn-lt"/>
              </a:rPr>
              <a:t>De årlige omkostninger i procent (ÅOP)</a:t>
            </a:r>
          </a:p>
          <a:p>
            <a:pPr marL="457200" lvl="0" indent="-457200">
              <a:buFont typeface="Arial" charset="0"/>
              <a:buChar char="•"/>
            </a:pPr>
            <a:r>
              <a:rPr lang="da-DK" sz="2000" b="0" dirty="0">
                <a:latin typeface="+mn-lt"/>
              </a:rPr>
              <a:t>Boligkreditaftalens løbetid. </a:t>
            </a:r>
          </a:p>
          <a:p>
            <a:pPr marL="457200" lvl="0" indent="-457200">
              <a:buFont typeface="Arial" charset="0"/>
              <a:buChar char="•"/>
            </a:pPr>
            <a:r>
              <a:rPr lang="da-DK" sz="2000" b="0" dirty="0">
                <a:latin typeface="+mn-lt"/>
              </a:rPr>
              <a:t>Ydelsernes størrelse. </a:t>
            </a:r>
          </a:p>
          <a:p>
            <a:pPr marL="457200" lvl="0" indent="-457200">
              <a:buFont typeface="Arial" charset="0"/>
              <a:buChar char="•"/>
            </a:pPr>
            <a:r>
              <a:rPr lang="da-DK" sz="2000" b="0" dirty="0">
                <a:latin typeface="+mn-lt"/>
              </a:rPr>
              <a:t>Det samlede beløb og antallet af ydelser, der skal betales</a:t>
            </a:r>
          </a:p>
          <a:p>
            <a:pPr marL="457200" lvl="0" indent="-457200">
              <a:buFont typeface="Arial" charset="0"/>
              <a:buChar char="•"/>
            </a:pPr>
            <a:r>
              <a:rPr lang="da-DK" sz="2000" b="0" dirty="0">
                <a:latin typeface="+mn-lt"/>
              </a:rPr>
              <a:t>Advarsel om, at eventuelle udsving i valutakursen kan påvirke det beløb, der skal betales, hvis der markedsføres lån i Danmark i en anden valuta end danske kroner. </a:t>
            </a:r>
          </a:p>
        </p:txBody>
      </p:sp>
    </p:spTree>
    <p:extLst>
      <p:ext uri="{BB962C8B-B14F-4D97-AF65-F5344CB8AC3E}">
        <p14:creationId xmlns:p14="http://schemas.microsoft.com/office/powerpoint/2010/main" val="1769493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3477"/>
            <a:ext cx="8316416" cy="1077218"/>
          </a:xfrm>
          <a:prstGeom prst="rect">
            <a:avLst/>
          </a:prstGeom>
          <a:noFill/>
        </p:spPr>
        <p:txBody>
          <a:bodyPr wrap="square" rtlCol="0">
            <a:spAutoFit/>
          </a:bodyPr>
          <a:lstStyle/>
          <a:p>
            <a:pPr algn="ctr"/>
            <a:r>
              <a:rPr lang="da-DK" sz="3200" dirty="0">
                <a:solidFill>
                  <a:schemeClr val="tx2"/>
                </a:solidFill>
                <a:latin typeface="+mn-lt"/>
                <a:cs typeface="Arial" pitchFamily="34" charset="0"/>
              </a:rPr>
              <a:t>1.4 Forretningskendetegn og forretningshemmeligheder</a:t>
            </a:r>
          </a:p>
        </p:txBody>
      </p:sp>
      <p:sp>
        <p:nvSpPr>
          <p:cNvPr id="3" name="Tekstboks 2"/>
          <p:cNvSpPr txBox="1"/>
          <p:nvPr/>
        </p:nvSpPr>
        <p:spPr>
          <a:xfrm>
            <a:off x="827584" y="1690062"/>
            <a:ext cx="7848872" cy="3785652"/>
          </a:xfrm>
          <a:prstGeom prst="rect">
            <a:avLst/>
          </a:prstGeom>
          <a:noFill/>
        </p:spPr>
        <p:txBody>
          <a:bodyPr wrap="square" rtlCol="0">
            <a:spAutoFit/>
          </a:bodyPr>
          <a:lstStyle/>
          <a:p>
            <a:r>
              <a:rPr lang="da-DK" sz="2000" b="0" dirty="0">
                <a:latin typeface="+mn-lt"/>
              </a:rPr>
              <a:t>Erhvervsdrivende må ikke benytte </a:t>
            </a:r>
            <a:r>
              <a:rPr lang="da-DK" sz="2000" dirty="0">
                <a:latin typeface="+mn-lt"/>
              </a:rPr>
              <a:t>forretningskendetegn</a:t>
            </a:r>
            <a:r>
              <a:rPr lang="da-DK" sz="2000" b="0" dirty="0">
                <a:latin typeface="+mn-lt"/>
              </a:rPr>
              <a:t> og lignende, der ikke tilkommer dem, eller benytte egne kendetegn på en måde, der er egnet til at fremkalde forveksling med andres</a:t>
            </a:r>
            <a:r>
              <a:rPr lang="da-DK" sz="2000" b="0" dirty="0" smtClean="0">
                <a:latin typeface="+mn-lt"/>
              </a:rPr>
              <a:t>.</a:t>
            </a:r>
          </a:p>
          <a:p>
            <a:endParaRPr lang="da-DK" sz="2000" b="0" dirty="0">
              <a:latin typeface="+mn-lt"/>
            </a:endParaRPr>
          </a:p>
          <a:p>
            <a:pPr marL="531813" indent="-358775">
              <a:buFont typeface="Arial" pitchFamily="34" charset="0"/>
              <a:buChar char="•"/>
            </a:pPr>
            <a:r>
              <a:rPr lang="da-DK" sz="2000" b="0" dirty="0">
                <a:latin typeface="+mn-lt"/>
              </a:rPr>
              <a:t>Forretningskendetegn: Logo, en udsmykning, en uniform, et slogan eller et firmanavn mv.</a:t>
            </a:r>
          </a:p>
          <a:p>
            <a:pPr marL="531813" indent="-358775">
              <a:buFont typeface="Arial" pitchFamily="34" charset="0"/>
              <a:buChar char="•"/>
            </a:pPr>
            <a:r>
              <a:rPr lang="da-DK" sz="2000" b="0" dirty="0">
                <a:latin typeface="+mn-lt"/>
              </a:rPr>
              <a:t>Registreret som varemærke eller indarbejdet, opnået et særpræg. </a:t>
            </a:r>
            <a:endParaRPr lang="da-DK" sz="2000" b="0" dirty="0" smtClean="0">
              <a:latin typeface="+mn-lt"/>
            </a:endParaRPr>
          </a:p>
          <a:p>
            <a:pPr marL="173038"/>
            <a:endParaRPr lang="da-DK" sz="2000" b="0" dirty="0" smtClean="0">
              <a:latin typeface="+mn-lt"/>
            </a:endParaRPr>
          </a:p>
          <a:p>
            <a:r>
              <a:rPr lang="da-DK" sz="2000" b="0" dirty="0" smtClean="0">
                <a:latin typeface="+mn-lt"/>
              </a:rPr>
              <a:t>En </a:t>
            </a:r>
            <a:r>
              <a:rPr lang="da-DK" sz="2000" b="0" dirty="0">
                <a:latin typeface="+mn-lt"/>
              </a:rPr>
              <a:t>krænkelse kræver, at der er en vis </a:t>
            </a:r>
            <a:r>
              <a:rPr lang="da-DK" sz="2000" dirty="0">
                <a:latin typeface="+mn-lt"/>
              </a:rPr>
              <a:t>forvekslingsrisiko</a:t>
            </a:r>
            <a:r>
              <a:rPr lang="da-DK" sz="2000" b="0" dirty="0">
                <a:latin typeface="+mn-lt"/>
              </a:rPr>
              <a:t>,. Vurderes konkret fra sag til sag. </a:t>
            </a:r>
          </a:p>
          <a:p>
            <a:pPr marL="531813" indent="-358775">
              <a:buFont typeface="Arial" pitchFamily="34" charset="0"/>
              <a:buChar char="•"/>
            </a:pPr>
            <a:r>
              <a:rPr lang="da-DK" sz="2000" b="0" dirty="0">
                <a:latin typeface="+mn-lt"/>
              </a:rPr>
              <a:t>Se dommen U1997.253H om pølsemanden ”</a:t>
            </a:r>
            <a:r>
              <a:rPr lang="da-DK" sz="2000" b="0" dirty="0" err="1">
                <a:latin typeface="+mn-lt"/>
              </a:rPr>
              <a:t>McAllan</a:t>
            </a:r>
            <a:r>
              <a:rPr lang="da-DK" sz="2000" b="0" dirty="0">
                <a:latin typeface="+mn-lt"/>
              </a:rPr>
              <a:t>”. </a:t>
            </a:r>
          </a:p>
        </p:txBody>
      </p:sp>
    </p:spTree>
    <p:extLst>
      <p:ext uri="{BB962C8B-B14F-4D97-AF65-F5344CB8AC3E}">
        <p14:creationId xmlns:p14="http://schemas.microsoft.com/office/powerpoint/2010/main" val="1129711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93812" y="116632"/>
            <a:ext cx="8316416" cy="1077218"/>
          </a:xfrm>
          <a:prstGeom prst="rect">
            <a:avLst/>
          </a:prstGeom>
          <a:noFill/>
        </p:spPr>
        <p:txBody>
          <a:bodyPr wrap="square" rtlCol="0">
            <a:spAutoFit/>
          </a:bodyPr>
          <a:lstStyle/>
          <a:p>
            <a:pPr algn="ctr"/>
            <a:r>
              <a:rPr lang="da-DK" sz="3200" b="1" dirty="0">
                <a:solidFill>
                  <a:schemeClr val="tx2"/>
                </a:solidFill>
                <a:latin typeface="+mn-lt"/>
                <a:cs typeface="Arial" pitchFamily="34" charset="0"/>
              </a:rPr>
              <a:t>1.4 Forretningskendetegn og forretningshemmeligheder</a:t>
            </a:r>
            <a:endParaRPr lang="da-DK" b="1" dirty="0">
              <a:solidFill>
                <a:schemeClr val="tx2"/>
              </a:solidFill>
              <a:latin typeface="+mn-lt"/>
              <a:cs typeface="Arial" pitchFamily="34" charset="0"/>
            </a:endParaRPr>
          </a:p>
        </p:txBody>
      </p:sp>
      <p:sp>
        <p:nvSpPr>
          <p:cNvPr id="3" name="Tekstboks 2"/>
          <p:cNvSpPr txBox="1"/>
          <p:nvPr/>
        </p:nvSpPr>
        <p:spPr>
          <a:xfrm>
            <a:off x="827584" y="1700808"/>
            <a:ext cx="8082644" cy="3785652"/>
          </a:xfrm>
          <a:prstGeom prst="rect">
            <a:avLst/>
          </a:prstGeom>
          <a:noFill/>
        </p:spPr>
        <p:txBody>
          <a:bodyPr wrap="square" rtlCol="0">
            <a:spAutoFit/>
          </a:bodyPr>
          <a:lstStyle/>
          <a:p>
            <a:r>
              <a:rPr lang="da-DK" sz="2000" b="0" dirty="0">
                <a:latin typeface="+mn-lt"/>
              </a:rPr>
              <a:t>En virksomheds </a:t>
            </a:r>
            <a:r>
              <a:rPr lang="da-DK" sz="2000" dirty="0">
                <a:latin typeface="+mn-lt"/>
              </a:rPr>
              <a:t>forretningshemmeligheder</a:t>
            </a:r>
            <a:r>
              <a:rPr lang="da-DK" sz="2000" b="0" dirty="0">
                <a:latin typeface="+mn-lt"/>
              </a:rPr>
              <a:t> er beskyttet mod misbrug og uberettiget benyttelse. </a:t>
            </a:r>
          </a:p>
          <a:p>
            <a:endParaRPr lang="da-DK" sz="2000" b="0" dirty="0">
              <a:latin typeface="+mn-lt"/>
            </a:endParaRPr>
          </a:p>
          <a:p>
            <a:r>
              <a:rPr lang="da-DK" sz="2000" b="0" dirty="0">
                <a:latin typeface="+mn-lt"/>
              </a:rPr>
              <a:t>Reglerne, som beskytter virksomheder mod uberettiget benyttelse af deres forretningshemmeligheder findes i </a:t>
            </a:r>
            <a:r>
              <a:rPr lang="da-DK" sz="2000" dirty="0">
                <a:latin typeface="+mn-lt"/>
              </a:rPr>
              <a:t>lov om forretningshemmeligheder</a:t>
            </a:r>
            <a:r>
              <a:rPr lang="da-DK" sz="2000" b="0" dirty="0">
                <a:latin typeface="+mn-lt"/>
              </a:rPr>
              <a:t>.</a:t>
            </a:r>
          </a:p>
          <a:p>
            <a:endParaRPr lang="da-DK" sz="2000" b="0" dirty="0">
              <a:latin typeface="+mn-lt"/>
            </a:endParaRPr>
          </a:p>
          <a:p>
            <a:r>
              <a:rPr lang="da-DK" sz="2000" b="0" dirty="0">
                <a:latin typeface="+mn-lt"/>
              </a:rPr>
              <a:t>Loven indeholder et forbud (§ 4) mod, at en person (fysisk eller juridisk) ulovligt erhverver, bruger eller videregiver fortrolig viden om en virksomhed. </a:t>
            </a:r>
          </a:p>
          <a:p>
            <a:endParaRPr lang="da-DK" sz="2000" dirty="0">
              <a:latin typeface="+mn-lt"/>
            </a:endParaRPr>
          </a:p>
          <a:p>
            <a:endParaRPr lang="da-DK" sz="2000" dirty="0">
              <a:latin typeface="+mn-lt"/>
            </a:endParaRPr>
          </a:p>
        </p:txBody>
      </p:sp>
    </p:spTree>
    <p:extLst>
      <p:ext uri="{BB962C8B-B14F-4D97-AF65-F5344CB8AC3E}">
        <p14:creationId xmlns:p14="http://schemas.microsoft.com/office/powerpoint/2010/main" val="3886053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83568" y="83699"/>
            <a:ext cx="8316416" cy="1077218"/>
          </a:xfrm>
          <a:prstGeom prst="rect">
            <a:avLst/>
          </a:prstGeom>
          <a:noFill/>
        </p:spPr>
        <p:txBody>
          <a:bodyPr wrap="square" rtlCol="0">
            <a:spAutoFit/>
          </a:bodyPr>
          <a:lstStyle/>
          <a:p>
            <a:pPr algn="ctr"/>
            <a:r>
              <a:rPr lang="da-DK" sz="3200" b="1" dirty="0">
                <a:solidFill>
                  <a:schemeClr val="tx2"/>
                </a:solidFill>
                <a:cs typeface="Arial" pitchFamily="34" charset="0"/>
              </a:rPr>
              <a:t>1.4 Forretningskendetegn og forretningshemmeligheder</a:t>
            </a:r>
            <a:endParaRPr lang="da-DK" sz="3200" b="1" dirty="0">
              <a:solidFill>
                <a:schemeClr val="tx2"/>
              </a:solidFill>
              <a:latin typeface="+mj-lt"/>
              <a:cs typeface="Arial" pitchFamily="34" charset="0"/>
            </a:endParaRPr>
          </a:p>
        </p:txBody>
      </p:sp>
      <p:sp>
        <p:nvSpPr>
          <p:cNvPr id="3" name="Tekstboks 2"/>
          <p:cNvSpPr txBox="1"/>
          <p:nvPr/>
        </p:nvSpPr>
        <p:spPr>
          <a:xfrm>
            <a:off x="917340" y="1412776"/>
            <a:ext cx="7848872" cy="4708981"/>
          </a:xfrm>
          <a:prstGeom prst="rect">
            <a:avLst/>
          </a:prstGeom>
          <a:noFill/>
        </p:spPr>
        <p:txBody>
          <a:bodyPr wrap="square" rtlCol="0">
            <a:spAutoFit/>
          </a:bodyPr>
          <a:lstStyle/>
          <a:p>
            <a:r>
              <a:rPr lang="da-DK" sz="2000" b="1" dirty="0">
                <a:latin typeface="+mn-lt"/>
              </a:rPr>
              <a:t>Hvad er en forretningshemmelighed?</a:t>
            </a:r>
          </a:p>
          <a:p>
            <a:endParaRPr lang="da-DK" sz="2000" b="1" dirty="0">
              <a:latin typeface="+mn-lt"/>
            </a:endParaRPr>
          </a:p>
          <a:p>
            <a:r>
              <a:rPr lang="da-DK" sz="2000" b="0" dirty="0">
                <a:latin typeface="+mn-lt"/>
              </a:rPr>
              <a:t>Der er 3 betingelser, som alle skal være opfyldte for at der er tale om en forretningshemmelighed. Oplysningerne skal iflg. § 2:</a:t>
            </a:r>
          </a:p>
          <a:p>
            <a:r>
              <a:rPr lang="da-DK" sz="2000" b="0" dirty="0">
                <a:latin typeface="+mn-lt"/>
              </a:rPr>
              <a:t> </a:t>
            </a:r>
          </a:p>
          <a:p>
            <a:pPr marL="457200" lvl="0" indent="-457200">
              <a:buFont typeface="+mj-lt"/>
              <a:buAutoNum type="arabicPeriod"/>
            </a:pPr>
            <a:r>
              <a:rPr lang="da-DK" sz="2000" b="0" dirty="0">
                <a:latin typeface="+mn-lt"/>
              </a:rPr>
              <a:t>være hemmelige forstået på den måde, at de ikke er almindeligt kendt </a:t>
            </a:r>
          </a:p>
          <a:p>
            <a:pPr marL="457200" lvl="0" indent="-457200">
              <a:buFont typeface="+mj-lt"/>
              <a:buAutoNum type="arabicPeriod"/>
            </a:pPr>
            <a:r>
              <a:rPr lang="da-DK" sz="2000" b="0" dirty="0">
                <a:latin typeface="+mn-lt"/>
              </a:rPr>
              <a:t>have en handelsværdi, fordi de er hemmelige</a:t>
            </a:r>
          </a:p>
          <a:p>
            <a:pPr marL="457200" lvl="0" indent="-457200">
              <a:buFont typeface="+mj-lt"/>
              <a:buAutoNum type="arabicPeriod"/>
            </a:pPr>
            <a:r>
              <a:rPr lang="da-DK" sz="2000" b="0" dirty="0">
                <a:latin typeface="+mn-lt"/>
              </a:rPr>
              <a:t>være underlagt rimelige foranstaltninger til hemmeligholdelse</a:t>
            </a:r>
          </a:p>
          <a:p>
            <a:endParaRPr lang="da-DK" sz="2000" b="0" dirty="0">
              <a:latin typeface="+mn-lt"/>
            </a:endParaRPr>
          </a:p>
          <a:p>
            <a:r>
              <a:rPr lang="da-DK" sz="2000" b="0" dirty="0">
                <a:latin typeface="+mn-lt"/>
              </a:rPr>
              <a:t>En forretningshemmelighed kan fx være produktudvikling og opfindelser, kundeforhold, driftstekniske og produktionsmæssige forhold, kommercielle og strategiske forhold mv. Et godt eksempel er fx opskriften på Coca Cola eller en virksomheds kundekartotek.</a:t>
            </a:r>
          </a:p>
          <a:p>
            <a:endParaRPr lang="da-DK" sz="2000" dirty="0"/>
          </a:p>
        </p:txBody>
      </p:sp>
    </p:spTree>
    <p:extLst>
      <p:ext uri="{BB962C8B-B14F-4D97-AF65-F5344CB8AC3E}">
        <p14:creationId xmlns:p14="http://schemas.microsoft.com/office/powerpoint/2010/main" val="3044346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18568" y="209986"/>
            <a:ext cx="8316416" cy="1077218"/>
          </a:xfrm>
          <a:prstGeom prst="rect">
            <a:avLst/>
          </a:prstGeom>
          <a:noFill/>
        </p:spPr>
        <p:txBody>
          <a:bodyPr wrap="square" rtlCol="0">
            <a:spAutoFit/>
          </a:bodyPr>
          <a:lstStyle/>
          <a:p>
            <a:pPr algn="ctr"/>
            <a:r>
              <a:rPr lang="da-DK" sz="3200" b="1" dirty="0">
                <a:solidFill>
                  <a:schemeClr val="tx2"/>
                </a:solidFill>
                <a:cs typeface="Arial" pitchFamily="34" charset="0"/>
              </a:rPr>
              <a:t>1.4 Forretningskendetegn og forretningshemmeligheder</a:t>
            </a:r>
            <a:endParaRPr lang="da-DK" b="1" dirty="0">
              <a:solidFill>
                <a:schemeClr val="tx2"/>
              </a:solidFill>
              <a:latin typeface="+mj-lt"/>
              <a:cs typeface="Arial" pitchFamily="34" charset="0"/>
            </a:endParaRPr>
          </a:p>
        </p:txBody>
      </p:sp>
      <p:sp>
        <p:nvSpPr>
          <p:cNvPr id="3" name="Tekstboks 2"/>
          <p:cNvSpPr txBox="1"/>
          <p:nvPr/>
        </p:nvSpPr>
        <p:spPr>
          <a:xfrm>
            <a:off x="819095" y="1484784"/>
            <a:ext cx="7929369" cy="3170099"/>
          </a:xfrm>
          <a:prstGeom prst="rect">
            <a:avLst/>
          </a:prstGeom>
          <a:noFill/>
        </p:spPr>
        <p:txBody>
          <a:bodyPr wrap="square" rtlCol="0">
            <a:spAutoFit/>
          </a:bodyPr>
          <a:lstStyle/>
          <a:p>
            <a:r>
              <a:rPr lang="da-DK" sz="2000" b="0" dirty="0">
                <a:latin typeface="+mn-lt"/>
              </a:rPr>
              <a:t>Hvis en person (fysisk eller juridisk) ulovligt erhverver, bruger eller videregiver en forretningshemmelighed kan domstolene sanktionere overtrædelsen på følgende måde:</a:t>
            </a:r>
          </a:p>
          <a:p>
            <a:endParaRPr lang="da-DK" sz="2000" b="0" dirty="0">
              <a:latin typeface="+mn-lt"/>
            </a:endParaRPr>
          </a:p>
          <a:p>
            <a:pPr marL="342900" indent="-342900">
              <a:buFont typeface="Arial" panose="020B0604020202020204" pitchFamily="34" charset="0"/>
              <a:buChar char="•"/>
            </a:pPr>
            <a:r>
              <a:rPr lang="da-DK" sz="2000" b="0" dirty="0">
                <a:latin typeface="+mn-lt"/>
              </a:rPr>
              <a:t>Domstolene kan tilkende virksomheden </a:t>
            </a:r>
            <a:r>
              <a:rPr lang="da-DK" sz="2000" dirty="0">
                <a:latin typeface="+mn-lt"/>
              </a:rPr>
              <a:t>erstatning</a:t>
            </a:r>
          </a:p>
          <a:p>
            <a:pPr marL="342900" indent="-342900">
              <a:buFont typeface="Arial" panose="020B0604020202020204" pitchFamily="34" charset="0"/>
              <a:buChar char="•"/>
            </a:pPr>
            <a:endParaRPr lang="da-DK" sz="2000" b="0" dirty="0">
              <a:latin typeface="+mn-lt"/>
            </a:endParaRPr>
          </a:p>
          <a:p>
            <a:pPr marL="342900" indent="-342900">
              <a:buFont typeface="Arial" panose="020B0604020202020204" pitchFamily="34" charset="0"/>
              <a:buChar char="•"/>
            </a:pPr>
            <a:r>
              <a:rPr lang="da-DK" sz="2000" b="0" dirty="0">
                <a:latin typeface="+mn-lt"/>
              </a:rPr>
              <a:t>Domstolene kan nedlægge et midlertidigt eller endeligt </a:t>
            </a:r>
            <a:r>
              <a:rPr lang="da-DK" sz="2000" dirty="0">
                <a:latin typeface="+mn-lt"/>
              </a:rPr>
              <a:t>forbud eller påbud </a:t>
            </a:r>
            <a:r>
              <a:rPr lang="da-DK" sz="2000" b="0" dirty="0">
                <a:latin typeface="+mn-lt"/>
              </a:rPr>
              <a:t>mod at bruge eller videregive forretningshemmeligheden. </a:t>
            </a:r>
          </a:p>
          <a:p>
            <a:endParaRPr lang="da-DK" sz="2000" dirty="0">
              <a:latin typeface="+mn-lt"/>
            </a:endParaRPr>
          </a:p>
        </p:txBody>
      </p:sp>
    </p:spTree>
    <p:extLst>
      <p:ext uri="{BB962C8B-B14F-4D97-AF65-F5344CB8AC3E}">
        <p14:creationId xmlns:p14="http://schemas.microsoft.com/office/powerpoint/2010/main" val="1348267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09836" y="-243408"/>
            <a:ext cx="8316416" cy="1077218"/>
          </a:xfrm>
          <a:prstGeom prst="rect">
            <a:avLst/>
          </a:prstGeom>
          <a:noFill/>
        </p:spPr>
        <p:txBody>
          <a:bodyPr wrap="square" rtlCol="0">
            <a:spAutoFit/>
          </a:bodyPr>
          <a:lstStyle/>
          <a:p>
            <a:pPr algn="ctr"/>
            <a:endParaRPr lang="da-DK" sz="3200" b="1" dirty="0">
              <a:solidFill>
                <a:schemeClr val="tx2"/>
              </a:solidFill>
              <a:latin typeface="+mn-lt"/>
              <a:cs typeface="Arial" pitchFamily="34" charset="0"/>
            </a:endParaRPr>
          </a:p>
          <a:p>
            <a:pPr algn="ctr"/>
            <a:r>
              <a:rPr lang="da-DK" sz="3200" b="1" dirty="0">
                <a:solidFill>
                  <a:schemeClr val="tx2"/>
                </a:solidFill>
                <a:latin typeface="+mn-lt"/>
                <a:cs typeface="Arial" pitchFamily="34" charset="0"/>
              </a:rPr>
              <a:t>2. Forbrugerombudsmanden (FOB)</a:t>
            </a:r>
          </a:p>
        </p:txBody>
      </p:sp>
      <p:sp>
        <p:nvSpPr>
          <p:cNvPr id="3" name="Tekstboks 2"/>
          <p:cNvSpPr txBox="1"/>
          <p:nvPr/>
        </p:nvSpPr>
        <p:spPr>
          <a:xfrm>
            <a:off x="899592" y="1412776"/>
            <a:ext cx="8136904" cy="3477875"/>
          </a:xfrm>
          <a:prstGeom prst="rect">
            <a:avLst/>
          </a:prstGeom>
          <a:noFill/>
        </p:spPr>
        <p:txBody>
          <a:bodyPr wrap="square" rtlCol="0">
            <a:spAutoFit/>
          </a:bodyPr>
          <a:lstStyle/>
          <a:p>
            <a:pPr marL="266700" indent="-266700">
              <a:buFont typeface="Arial" pitchFamily="34" charset="0"/>
              <a:buChar char="•"/>
            </a:pPr>
            <a:endParaRPr lang="da-DK" sz="2000" b="0" dirty="0">
              <a:latin typeface="+mn-lt"/>
            </a:endParaRPr>
          </a:p>
          <a:p>
            <a:pPr marL="266700" indent="-266700">
              <a:buFont typeface="Arial" pitchFamily="34" charset="0"/>
              <a:buChar char="•"/>
            </a:pPr>
            <a:r>
              <a:rPr lang="da-DK" sz="2000" b="0" dirty="0" err="1">
                <a:latin typeface="+mn-lt"/>
              </a:rPr>
              <a:t>FOBs</a:t>
            </a:r>
            <a:r>
              <a:rPr lang="da-DK" sz="2000" b="0" dirty="0">
                <a:latin typeface="+mn-lt"/>
              </a:rPr>
              <a:t> tilsyn har særligt fokus på forbrugerinteresser, men kan dog også håndhæve almene samfundsmæssige interesser og erhvervsinteresser. </a:t>
            </a:r>
          </a:p>
          <a:p>
            <a:pPr marL="266700" indent="-266700">
              <a:buFont typeface="Arial" pitchFamily="34" charset="0"/>
              <a:buChar char="•"/>
            </a:pPr>
            <a:r>
              <a:rPr lang="da-DK" sz="2000" b="0" dirty="0">
                <a:latin typeface="+mn-lt"/>
              </a:rPr>
              <a:t>FOB fører bl.a. tilsyn med overholdelse af markedsførings-loven, tobaksreklameloven, forbrugeraftaleloven, e-handelsloven, købeloven, betalingstjenesteloven, lov om juridisk rådgivning mv.</a:t>
            </a:r>
          </a:p>
          <a:p>
            <a:pPr marL="266700" indent="-266700">
              <a:buFont typeface="Arial" pitchFamily="34" charset="0"/>
              <a:buChar char="•"/>
            </a:pPr>
            <a:r>
              <a:rPr lang="da-DK" sz="2000" b="0" dirty="0">
                <a:latin typeface="+mn-lt"/>
              </a:rPr>
              <a:t>FOB kan starte en sag på eget initiativ, som følge af en klage fra en forbruger, eller en klage fra en anden erhvervsdrivende. </a:t>
            </a:r>
          </a:p>
          <a:p>
            <a:pPr marL="266700" indent="-266700">
              <a:buFont typeface="Arial" pitchFamily="34" charset="0"/>
              <a:buChar char="•"/>
            </a:pPr>
            <a:r>
              <a:rPr lang="da-DK" sz="2000" b="0" dirty="0">
                <a:latin typeface="+mn-lt"/>
              </a:rPr>
              <a:t>En afgørelse truffet af FOB, kan indbringes til bedømmelse ved domstolene.</a:t>
            </a:r>
          </a:p>
        </p:txBody>
      </p:sp>
    </p:spTree>
    <p:extLst>
      <p:ext uri="{BB962C8B-B14F-4D97-AF65-F5344CB8AC3E}">
        <p14:creationId xmlns:p14="http://schemas.microsoft.com/office/powerpoint/2010/main" val="1749860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11330" y="-394216"/>
            <a:ext cx="8316416" cy="1138773"/>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200" b="1" dirty="0">
                <a:solidFill>
                  <a:schemeClr val="tx2"/>
                </a:solidFill>
                <a:latin typeface="Arial" pitchFamily="34" charset="0"/>
                <a:cs typeface="Arial" pitchFamily="34" charset="0"/>
              </a:rPr>
              <a:t>2. Forbrugerombudsmanden (FOB)</a:t>
            </a:r>
          </a:p>
        </p:txBody>
      </p:sp>
      <p:sp>
        <p:nvSpPr>
          <p:cNvPr id="3" name="Tekstboks 2"/>
          <p:cNvSpPr txBox="1"/>
          <p:nvPr/>
        </p:nvSpPr>
        <p:spPr>
          <a:xfrm>
            <a:off x="811330" y="1124744"/>
            <a:ext cx="7937134" cy="3785652"/>
          </a:xfrm>
          <a:prstGeom prst="rect">
            <a:avLst/>
          </a:prstGeom>
          <a:noFill/>
        </p:spPr>
        <p:txBody>
          <a:bodyPr wrap="square" rtlCol="0">
            <a:spAutoFit/>
          </a:bodyPr>
          <a:lstStyle/>
          <a:p>
            <a:r>
              <a:rPr lang="da-DK" sz="2000" dirty="0">
                <a:latin typeface="+mn-lt"/>
              </a:rPr>
              <a:t>Opgaver og beføjelser:</a:t>
            </a:r>
          </a:p>
          <a:p>
            <a:pPr marL="358775" indent="-358775">
              <a:buFont typeface="Arial" pitchFamily="34" charset="0"/>
              <a:buChar char="•"/>
            </a:pPr>
            <a:r>
              <a:rPr lang="da-DK" sz="2000" b="0" dirty="0">
                <a:latin typeface="+mn-lt"/>
              </a:rPr>
              <a:t>FOB kan i særlige tilfælde foretage </a:t>
            </a:r>
            <a:r>
              <a:rPr lang="da-DK" sz="2000" dirty="0">
                <a:latin typeface="+mn-lt"/>
              </a:rPr>
              <a:t>kontrolundersøgelser </a:t>
            </a:r>
            <a:r>
              <a:rPr lang="da-DK" sz="2000" b="0" dirty="0">
                <a:latin typeface="+mn-lt"/>
              </a:rPr>
              <a:t/>
            </a:r>
            <a:br>
              <a:rPr lang="da-DK" sz="2000" b="0" dirty="0">
                <a:latin typeface="+mn-lt"/>
              </a:rPr>
            </a:br>
            <a:r>
              <a:rPr lang="da-DK" sz="2000" b="0" dirty="0">
                <a:latin typeface="+mn-lt"/>
              </a:rPr>
              <a:t>i en virksomhed.</a:t>
            </a:r>
          </a:p>
          <a:p>
            <a:pPr marL="358775" indent="-358775">
              <a:buFont typeface="Arial" pitchFamily="34" charset="0"/>
              <a:buChar char="•"/>
            </a:pPr>
            <a:r>
              <a:rPr lang="da-DK" sz="2000" b="0" dirty="0">
                <a:latin typeface="+mn-lt"/>
              </a:rPr>
              <a:t>Forhandlingsprincippet: FOB har adgang til gennem </a:t>
            </a:r>
            <a:r>
              <a:rPr lang="da-DK" sz="2000" dirty="0">
                <a:latin typeface="+mn-lt"/>
              </a:rPr>
              <a:t>forhandling </a:t>
            </a:r>
            <a:r>
              <a:rPr lang="da-DK" sz="2000" b="0" dirty="0">
                <a:latin typeface="+mn-lt"/>
              </a:rPr>
              <a:t>med de erhvervsdrivende, at forsøge at påvirke virksomhederne.</a:t>
            </a:r>
          </a:p>
          <a:p>
            <a:pPr marL="358775" indent="-358775">
              <a:buFont typeface="Arial" pitchFamily="34" charset="0"/>
              <a:buChar char="•"/>
            </a:pPr>
            <a:r>
              <a:rPr lang="da-DK" sz="2000" b="0" dirty="0">
                <a:latin typeface="+mn-lt"/>
              </a:rPr>
              <a:t>Via relevante erhvervs- og forbrugerorganisationer at påvirke de erhvervsdrivendes adfærd gennem udarbejdelse af </a:t>
            </a:r>
            <a:r>
              <a:rPr lang="da-DK" sz="2000" dirty="0">
                <a:latin typeface="+mn-lt"/>
              </a:rPr>
              <a:t>retningslinjer og vejledninger </a:t>
            </a:r>
            <a:r>
              <a:rPr lang="da-DK" sz="2000" b="0" dirty="0">
                <a:latin typeface="+mn-lt"/>
              </a:rPr>
              <a:t>for markedsføring inden for væsentlige områder.</a:t>
            </a:r>
          </a:p>
          <a:p>
            <a:pPr marL="358775" indent="-358775">
              <a:buFont typeface="Arial" pitchFamily="34" charset="0"/>
              <a:buChar char="•"/>
            </a:pPr>
            <a:r>
              <a:rPr lang="da-DK" sz="2000" dirty="0">
                <a:latin typeface="+mn-lt"/>
              </a:rPr>
              <a:t>Forhåndsbesked</a:t>
            </a:r>
            <a:r>
              <a:rPr lang="da-DK" sz="2000" b="0" dirty="0">
                <a:latin typeface="+mn-lt"/>
              </a:rPr>
              <a:t>/vurdering til virksomheden om et planlagt, men endnu ikke lanceret markedsføringstiltag </a:t>
            </a:r>
            <a:br>
              <a:rPr lang="da-DK" sz="2000" b="0" dirty="0">
                <a:latin typeface="+mn-lt"/>
              </a:rPr>
            </a:br>
            <a:r>
              <a:rPr lang="da-DK" sz="2000" b="0" dirty="0">
                <a:latin typeface="+mn-lt"/>
              </a:rPr>
              <a:t>er lovligt.</a:t>
            </a:r>
          </a:p>
        </p:txBody>
      </p:sp>
    </p:spTree>
    <p:extLst>
      <p:ext uri="{BB962C8B-B14F-4D97-AF65-F5344CB8AC3E}">
        <p14:creationId xmlns:p14="http://schemas.microsoft.com/office/powerpoint/2010/main" val="2166517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7464"/>
            <a:ext cx="8316416" cy="1077218"/>
          </a:xfrm>
          <a:prstGeom prst="rect">
            <a:avLst/>
          </a:prstGeom>
          <a:noFill/>
        </p:spPr>
        <p:txBody>
          <a:bodyPr wrap="square" rtlCol="0">
            <a:spAutoFit/>
          </a:bodyPr>
          <a:lstStyle/>
          <a:p>
            <a:pPr algn="ctr"/>
            <a:r>
              <a:rPr lang="da-DK" sz="3200" b="1" dirty="0">
                <a:solidFill>
                  <a:schemeClr val="tx2"/>
                </a:solidFill>
                <a:latin typeface="+mn-lt"/>
                <a:cs typeface="Arial" pitchFamily="34" charset="0"/>
              </a:rPr>
              <a:t>2. Forbrugerombudsmanden (FOB)</a:t>
            </a:r>
          </a:p>
          <a:p>
            <a:pPr algn="ctr"/>
            <a:r>
              <a:rPr lang="da-DK" sz="3200" b="1" dirty="0">
                <a:solidFill>
                  <a:schemeClr val="tx2"/>
                </a:solidFill>
                <a:latin typeface="+mn-lt"/>
                <a:cs typeface="Arial" pitchFamily="34" charset="0"/>
              </a:rPr>
              <a:t>Sanktioner</a:t>
            </a:r>
          </a:p>
        </p:txBody>
      </p:sp>
      <p:sp>
        <p:nvSpPr>
          <p:cNvPr id="3" name="Tekstboks 2"/>
          <p:cNvSpPr txBox="1"/>
          <p:nvPr/>
        </p:nvSpPr>
        <p:spPr>
          <a:xfrm>
            <a:off x="832390" y="1412776"/>
            <a:ext cx="7920880" cy="4093428"/>
          </a:xfrm>
          <a:prstGeom prst="rect">
            <a:avLst/>
          </a:prstGeom>
          <a:noFill/>
        </p:spPr>
        <p:txBody>
          <a:bodyPr wrap="square" rtlCol="0">
            <a:spAutoFit/>
          </a:bodyPr>
          <a:lstStyle/>
          <a:p>
            <a:pPr marL="173038" indent="-173038">
              <a:buFont typeface="Arial" pitchFamily="34" charset="0"/>
              <a:buChar char="•"/>
            </a:pPr>
            <a:r>
              <a:rPr lang="da-DK" sz="2000" b="0" dirty="0">
                <a:latin typeface="+mn-lt"/>
              </a:rPr>
              <a:t>De fleste overtrædelser straffes med </a:t>
            </a:r>
            <a:r>
              <a:rPr lang="da-DK" sz="2000" dirty="0">
                <a:latin typeface="+mn-lt"/>
              </a:rPr>
              <a:t>bøde</a:t>
            </a:r>
            <a:r>
              <a:rPr lang="da-DK" sz="2000" b="0" dirty="0">
                <a:latin typeface="+mn-lt"/>
              </a:rPr>
              <a:t>.</a:t>
            </a:r>
          </a:p>
          <a:p>
            <a:pPr marL="173038" indent="-173038">
              <a:buFont typeface="Arial" pitchFamily="34" charset="0"/>
              <a:buChar char="•"/>
            </a:pPr>
            <a:r>
              <a:rPr lang="da-DK" sz="2000" dirty="0">
                <a:latin typeface="+mn-lt"/>
              </a:rPr>
              <a:t>Retsforfølgning: </a:t>
            </a:r>
            <a:r>
              <a:rPr lang="da-DK" sz="2000" b="0" dirty="0">
                <a:latin typeface="+mn-lt"/>
              </a:rPr>
              <a:t>Retssager kan anlægges af FOB. Der kan anlægges sag om forbud, påbud, erstatning og vederlag</a:t>
            </a:r>
          </a:p>
          <a:p>
            <a:pPr marL="173038" indent="-173038">
              <a:buFont typeface="Arial" pitchFamily="34" charset="0"/>
              <a:buChar char="•"/>
            </a:pPr>
            <a:r>
              <a:rPr lang="da-DK" sz="2000" dirty="0">
                <a:latin typeface="+mn-lt"/>
              </a:rPr>
              <a:t>Forbud: </a:t>
            </a:r>
            <a:r>
              <a:rPr lang="da-DK" sz="2000" b="0" dirty="0">
                <a:latin typeface="+mn-lt"/>
              </a:rPr>
              <a:t>Handlinger, som er i strid med MFL kan forbydes ved dom. Foreløbigt forbud mod et tiltag kan gennemføres hurtigere via fogedretten.</a:t>
            </a:r>
          </a:p>
          <a:p>
            <a:pPr marL="173038" lvl="0" indent="-173038">
              <a:buFont typeface="Arial" pitchFamily="34" charset="0"/>
              <a:buChar char="•"/>
            </a:pPr>
            <a:r>
              <a:rPr lang="da-DK" sz="2000" dirty="0">
                <a:latin typeface="+mn-lt"/>
              </a:rPr>
              <a:t>Påbud: </a:t>
            </a:r>
            <a:r>
              <a:rPr lang="da-DK" sz="2000" b="0" dirty="0">
                <a:latin typeface="+mn-lt"/>
              </a:rPr>
              <a:t>FOB kan meddele et påbud, fx om at genoprette den tilstand, som var der inden den ulovlige handling blev foretaget, herunder tilintetgørelse eller tilbagekaldelse af produkter, udsende oplysninger der berigtiger forholdet osv.</a:t>
            </a:r>
          </a:p>
          <a:p>
            <a:pPr marL="173038" indent="-173038">
              <a:buFont typeface="Arial" pitchFamily="34" charset="0"/>
              <a:buChar char="•"/>
            </a:pPr>
            <a:r>
              <a:rPr lang="da-DK" sz="2000" dirty="0">
                <a:latin typeface="+mn-lt"/>
              </a:rPr>
              <a:t>Erstatning: </a:t>
            </a:r>
            <a:r>
              <a:rPr lang="da-DK" sz="2000" b="0" dirty="0">
                <a:latin typeface="+mn-lt"/>
              </a:rPr>
              <a:t>Oftest en erhvervsdrivende, som har lidt et tab på grund af en anden erhvervsdrivendes utilbørlige opførsel. Den erhvervsdrivende anlægger retssagen uden om FOB.  </a:t>
            </a:r>
          </a:p>
        </p:txBody>
      </p:sp>
    </p:spTree>
    <p:extLst>
      <p:ext uri="{BB962C8B-B14F-4D97-AF65-F5344CB8AC3E}">
        <p14:creationId xmlns:p14="http://schemas.microsoft.com/office/powerpoint/2010/main" val="94692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83568" y="260648"/>
            <a:ext cx="8311737" cy="646331"/>
          </a:xfrm>
          <a:prstGeom prst="rect">
            <a:avLst/>
          </a:prstGeom>
          <a:noFill/>
        </p:spPr>
        <p:txBody>
          <a:bodyPr wrap="square" rtlCol="0">
            <a:spAutoFit/>
          </a:bodyPr>
          <a:lstStyle/>
          <a:p>
            <a:pPr algn="ctr"/>
            <a:r>
              <a:rPr lang="da-DK" sz="3600" dirty="0">
                <a:solidFill>
                  <a:schemeClr val="tx2"/>
                </a:solidFill>
                <a:latin typeface="+mn-lt"/>
                <a:cs typeface="Arial" pitchFamily="34" charset="0"/>
              </a:rPr>
              <a:t>Markedsføringsloven</a:t>
            </a:r>
            <a:r>
              <a:rPr lang="da-DK" sz="3600" b="1" dirty="0">
                <a:solidFill>
                  <a:schemeClr val="tx2"/>
                </a:solidFill>
                <a:latin typeface="+mj-lt"/>
                <a:cs typeface="Arial" pitchFamily="34" charset="0"/>
              </a:rPr>
              <a:t> </a:t>
            </a:r>
          </a:p>
        </p:txBody>
      </p:sp>
      <p:sp>
        <p:nvSpPr>
          <p:cNvPr id="3" name="Tekstboks 2"/>
          <p:cNvSpPr txBox="1"/>
          <p:nvPr/>
        </p:nvSpPr>
        <p:spPr>
          <a:xfrm>
            <a:off x="967511" y="1340768"/>
            <a:ext cx="8172400" cy="3785652"/>
          </a:xfrm>
          <a:prstGeom prst="rect">
            <a:avLst/>
          </a:prstGeom>
          <a:noFill/>
        </p:spPr>
        <p:txBody>
          <a:bodyPr wrap="square" rtlCol="0">
            <a:spAutoFit/>
          </a:bodyPr>
          <a:lstStyle/>
          <a:p>
            <a:pPr marL="363538" indent="-363538"/>
            <a:r>
              <a:rPr lang="da-DK" sz="2000" b="0" dirty="0" smtClean="0">
                <a:latin typeface="+mn-lt"/>
              </a:rPr>
              <a:t>Markedsføringsloven indeholder regler, som regulerer</a:t>
            </a:r>
          </a:p>
          <a:p>
            <a:pPr marL="363538" indent="-363538"/>
            <a:r>
              <a:rPr lang="da-DK" sz="2000" b="0" dirty="0" smtClean="0">
                <a:latin typeface="+mn-lt"/>
              </a:rPr>
              <a:t>virksomhedernes markedsadfærd over for hinanden samt over for</a:t>
            </a:r>
          </a:p>
          <a:p>
            <a:pPr marL="363538" indent="-363538"/>
            <a:r>
              <a:rPr lang="da-DK" sz="2000" b="0" dirty="0">
                <a:latin typeface="+mn-lt"/>
              </a:rPr>
              <a:t>f</a:t>
            </a:r>
            <a:r>
              <a:rPr lang="da-DK" sz="2000" b="0" dirty="0" smtClean="0">
                <a:latin typeface="+mn-lt"/>
              </a:rPr>
              <a:t>orbrugerne.</a:t>
            </a:r>
          </a:p>
          <a:p>
            <a:pPr marL="363538" indent="-363538"/>
            <a:endParaRPr lang="da-DK" sz="2000" b="0" dirty="0">
              <a:latin typeface="+mn-lt"/>
            </a:endParaRPr>
          </a:p>
          <a:p>
            <a:pPr marL="363538" indent="-363538"/>
            <a:r>
              <a:rPr lang="da-DK" sz="2000" b="0" dirty="0" smtClean="0">
                <a:latin typeface="+mn-lt"/>
              </a:rPr>
              <a:t>Adfærden må generelt ikke </a:t>
            </a:r>
            <a:r>
              <a:rPr lang="da-DK" sz="2000" b="0" dirty="0">
                <a:latin typeface="+mn-lt"/>
              </a:rPr>
              <a:t>blive for grov og </a:t>
            </a:r>
            <a:r>
              <a:rPr lang="da-DK" sz="2000" b="0" dirty="0" smtClean="0">
                <a:latin typeface="+mn-lt"/>
              </a:rPr>
              <a:t>hensynsløs.</a:t>
            </a:r>
          </a:p>
          <a:p>
            <a:pPr marL="363538" indent="-363538"/>
            <a:endParaRPr lang="da-DK" sz="2000" b="0" dirty="0">
              <a:latin typeface="+mn-lt"/>
            </a:endParaRPr>
          </a:p>
          <a:p>
            <a:r>
              <a:rPr lang="da-DK" sz="2000" b="0" dirty="0" smtClean="0">
                <a:latin typeface="+mn-lt"/>
              </a:rPr>
              <a:t>Reglerne beskytter i øvrigt forbrugerne mod at blive vildledt eller udsat for aggressiv markedsføring.</a:t>
            </a:r>
            <a:endParaRPr lang="da-DK" sz="2000" b="0" dirty="0">
              <a:latin typeface="+mn-lt"/>
            </a:endParaRPr>
          </a:p>
          <a:p>
            <a:endParaRPr lang="da-DK" sz="2000" b="0" dirty="0">
              <a:latin typeface="+mn-lt"/>
            </a:endParaRPr>
          </a:p>
          <a:p>
            <a:pPr marL="0" lvl="1"/>
            <a:r>
              <a:rPr lang="da-DK" sz="2000" b="0" dirty="0" smtClean="0">
                <a:latin typeface="+mn-lt"/>
              </a:rPr>
              <a:t>Læs mere om reglerne, afgørelser og vejledninger indenfor området på Forbrugerombudsmandens hjemmeside: </a:t>
            </a:r>
            <a:r>
              <a:rPr lang="da-DK" sz="2000" b="0" dirty="0" smtClean="0">
                <a:latin typeface="+mn-lt"/>
                <a:hlinkClick r:id="rId3"/>
              </a:rPr>
              <a:t>www.forbrugerombudsmanden.dk</a:t>
            </a:r>
            <a:endParaRPr lang="da-DK" sz="2000" b="0" dirty="0">
              <a:latin typeface="+mn-lt"/>
            </a:endParaRPr>
          </a:p>
        </p:txBody>
      </p:sp>
    </p:spTree>
    <p:extLst>
      <p:ext uri="{BB962C8B-B14F-4D97-AF65-F5344CB8AC3E}">
        <p14:creationId xmlns:p14="http://schemas.microsoft.com/office/powerpoint/2010/main" val="56990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92685" y="-171400"/>
            <a:ext cx="8316416" cy="1200329"/>
          </a:xfrm>
          <a:prstGeom prst="rect">
            <a:avLst/>
          </a:prstGeom>
          <a:noFill/>
        </p:spPr>
        <p:txBody>
          <a:bodyPr wrap="square" rtlCol="0">
            <a:spAutoFit/>
          </a:bodyPr>
          <a:lstStyle/>
          <a:p>
            <a:pPr algn="ctr"/>
            <a:endParaRPr lang="da-DK" sz="3600" b="1" dirty="0">
              <a:solidFill>
                <a:schemeClr val="tx2"/>
              </a:solidFill>
              <a:latin typeface="+mn-lt"/>
              <a:cs typeface="Arial" pitchFamily="34" charset="0"/>
            </a:endParaRPr>
          </a:p>
          <a:p>
            <a:pPr algn="ctr"/>
            <a:r>
              <a:rPr lang="da-DK" sz="3600" b="1" dirty="0">
                <a:solidFill>
                  <a:schemeClr val="tx2"/>
                </a:solidFill>
                <a:latin typeface="+mn-lt"/>
                <a:cs typeface="Arial" pitchFamily="34" charset="0"/>
              </a:rPr>
              <a:t>1.1 God markedsføringsskik</a:t>
            </a:r>
          </a:p>
        </p:txBody>
      </p:sp>
      <p:sp>
        <p:nvSpPr>
          <p:cNvPr id="3" name="Tekstboks 2"/>
          <p:cNvSpPr txBox="1"/>
          <p:nvPr/>
        </p:nvSpPr>
        <p:spPr>
          <a:xfrm>
            <a:off x="991184" y="1556792"/>
            <a:ext cx="8172400" cy="3693319"/>
          </a:xfrm>
          <a:prstGeom prst="rect">
            <a:avLst/>
          </a:prstGeom>
          <a:noFill/>
        </p:spPr>
        <p:txBody>
          <a:bodyPr wrap="square" rtlCol="0">
            <a:spAutoFit/>
          </a:bodyPr>
          <a:lstStyle/>
          <a:p>
            <a:pPr marL="363538" indent="-363538"/>
            <a:r>
              <a:rPr lang="da-DK" sz="2000" dirty="0" smtClean="0">
                <a:latin typeface="+mn-lt"/>
              </a:rPr>
              <a:t>Generalklausulen om god </a:t>
            </a:r>
            <a:r>
              <a:rPr lang="da-DK" sz="2000" smtClean="0">
                <a:latin typeface="+mn-lt"/>
              </a:rPr>
              <a:t>markedsføringsskik findes </a:t>
            </a:r>
            <a:r>
              <a:rPr lang="da-DK" sz="2000" dirty="0" smtClean="0">
                <a:latin typeface="+mn-lt"/>
              </a:rPr>
              <a:t>i MFL § </a:t>
            </a:r>
            <a:r>
              <a:rPr lang="da-DK" sz="2000" smtClean="0">
                <a:latin typeface="+mn-lt"/>
              </a:rPr>
              <a:t>3</a:t>
            </a:r>
            <a:r>
              <a:rPr lang="da-DK" sz="2000" smtClean="0">
                <a:latin typeface="+mn-lt"/>
              </a:rPr>
              <a:t>,</a:t>
            </a:r>
          </a:p>
          <a:p>
            <a:pPr marL="363538" indent="-363538"/>
            <a:r>
              <a:rPr lang="da-DK" sz="2000" smtClean="0">
                <a:latin typeface="+mn-lt"/>
              </a:rPr>
              <a:t>stk</a:t>
            </a:r>
            <a:r>
              <a:rPr lang="da-DK" sz="2000" dirty="0" smtClean="0">
                <a:latin typeface="+mn-lt"/>
              </a:rPr>
              <a:t>. 1:</a:t>
            </a:r>
          </a:p>
          <a:p>
            <a:pPr marL="363538" indent="-363538"/>
            <a:r>
              <a:rPr lang="da-DK" sz="2000" dirty="0" smtClean="0">
                <a:latin typeface="+mn-lt"/>
              </a:rPr>
              <a:t> </a:t>
            </a:r>
          </a:p>
          <a:p>
            <a:pPr marL="363538" indent="-363538"/>
            <a:r>
              <a:rPr lang="da-DK" sz="1800" b="0" i="1" dirty="0" smtClean="0">
                <a:latin typeface="+mn-lt"/>
              </a:rPr>
              <a:t>Erhvervsdrivende skal udvise god markedsføringsskik under </a:t>
            </a:r>
          </a:p>
          <a:p>
            <a:pPr marL="363538" indent="-363538"/>
            <a:r>
              <a:rPr lang="da-DK" sz="1800" b="0" i="1" dirty="0">
                <a:latin typeface="+mn-lt"/>
              </a:rPr>
              <a:t>h</a:t>
            </a:r>
            <a:r>
              <a:rPr lang="da-DK" sz="1800" b="0" i="1" dirty="0" smtClean="0">
                <a:latin typeface="+mn-lt"/>
              </a:rPr>
              <a:t>ensyntagen </a:t>
            </a:r>
            <a:r>
              <a:rPr lang="da-DK" sz="1800" b="0" i="1" dirty="0" smtClean="0">
                <a:latin typeface="+mn-lt"/>
              </a:rPr>
              <a:t>til forbrugere, erhvervsdrivende og almene </a:t>
            </a:r>
          </a:p>
          <a:p>
            <a:pPr marL="363538" indent="-363538"/>
            <a:r>
              <a:rPr lang="da-DK" sz="1800" b="0" i="1" dirty="0" smtClean="0">
                <a:latin typeface="+mn-lt"/>
              </a:rPr>
              <a:t>samfundsinteresser</a:t>
            </a:r>
            <a:endParaRPr lang="da-DK" sz="1800" b="0" i="1" dirty="0">
              <a:latin typeface="+mn-lt"/>
            </a:endParaRPr>
          </a:p>
          <a:p>
            <a:pPr marL="363538" indent="-363538"/>
            <a:endParaRPr lang="da-DK" sz="2000" dirty="0" smtClean="0">
              <a:latin typeface="+mn-lt"/>
            </a:endParaRPr>
          </a:p>
          <a:p>
            <a:pPr marL="363538" indent="-363538">
              <a:buFont typeface="Arial" pitchFamily="34" charset="0"/>
              <a:buChar char="•"/>
            </a:pPr>
            <a:r>
              <a:rPr lang="da-DK" sz="2000" b="0" dirty="0" smtClean="0">
                <a:latin typeface="+mn-lt"/>
              </a:rPr>
              <a:t>Markedsføringslovens </a:t>
            </a:r>
            <a:r>
              <a:rPr lang="da-DK" sz="2000" b="0" dirty="0">
                <a:latin typeface="+mn-lt"/>
              </a:rPr>
              <a:t>overordnede norm.</a:t>
            </a:r>
          </a:p>
          <a:p>
            <a:pPr marL="363538" indent="-363538">
              <a:buFont typeface="Arial" pitchFamily="34" charset="0"/>
              <a:buChar char="•"/>
            </a:pPr>
            <a:r>
              <a:rPr lang="da-DK" sz="2000" b="0" dirty="0">
                <a:latin typeface="+mn-lt"/>
              </a:rPr>
              <a:t>Sætter de ydre rammer og grænser for, hvad der er god markedsføringsskik.</a:t>
            </a:r>
          </a:p>
          <a:p>
            <a:pPr marL="363538" indent="-363538">
              <a:buFont typeface="Arial" pitchFamily="34" charset="0"/>
              <a:buChar char="•"/>
            </a:pPr>
            <a:r>
              <a:rPr lang="da-DK" sz="2000" b="0" dirty="0">
                <a:latin typeface="+mn-lt"/>
              </a:rPr>
              <a:t>Supplerer specialbestemmelserne i markedsføringsloven.</a:t>
            </a:r>
          </a:p>
          <a:p>
            <a:endParaRPr lang="da-DK" sz="2000" dirty="0"/>
          </a:p>
        </p:txBody>
      </p:sp>
    </p:spTree>
    <p:extLst>
      <p:ext uri="{BB962C8B-B14F-4D97-AF65-F5344CB8AC3E}">
        <p14:creationId xmlns:p14="http://schemas.microsoft.com/office/powerpoint/2010/main" val="188780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19601"/>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n-lt"/>
                <a:cs typeface="Arial" pitchFamily="34" charset="0"/>
              </a:rPr>
              <a:t>1.1 God markedsføringsskik</a:t>
            </a:r>
          </a:p>
        </p:txBody>
      </p:sp>
      <p:sp>
        <p:nvSpPr>
          <p:cNvPr id="3" name="Tekstboks 2"/>
          <p:cNvSpPr txBox="1"/>
          <p:nvPr/>
        </p:nvSpPr>
        <p:spPr>
          <a:xfrm>
            <a:off x="827584" y="1124744"/>
            <a:ext cx="8172400" cy="4093428"/>
          </a:xfrm>
          <a:prstGeom prst="rect">
            <a:avLst/>
          </a:prstGeom>
          <a:noFill/>
        </p:spPr>
        <p:txBody>
          <a:bodyPr wrap="square" rtlCol="0">
            <a:spAutoFit/>
          </a:bodyPr>
          <a:lstStyle/>
          <a:p>
            <a:r>
              <a:rPr lang="da-DK" sz="2000" b="0" dirty="0">
                <a:latin typeface="+mn-lt"/>
              </a:rPr>
              <a:t>Den erhvervsdrivende skal udvise god markedsføringsskik under hensyntagen til</a:t>
            </a:r>
            <a:r>
              <a:rPr lang="da-DK" sz="2000" b="0" dirty="0" smtClean="0">
                <a:latin typeface="+mn-lt"/>
              </a:rPr>
              <a:t>:</a:t>
            </a:r>
          </a:p>
          <a:p>
            <a:endParaRPr lang="da-DK" sz="2000" b="0" dirty="0">
              <a:latin typeface="+mn-lt"/>
            </a:endParaRPr>
          </a:p>
          <a:p>
            <a:pPr marL="538163" lvl="0" indent="-363538">
              <a:buFont typeface="Arial" pitchFamily="34" charset="0"/>
              <a:buChar char="•"/>
            </a:pPr>
            <a:r>
              <a:rPr lang="da-DK" sz="2000" b="0" dirty="0">
                <a:latin typeface="+mn-lt"/>
              </a:rPr>
              <a:t>Forbrugerne</a:t>
            </a:r>
          </a:p>
          <a:p>
            <a:pPr marL="538163" lvl="0" indent="-363538">
              <a:buFont typeface="Arial" pitchFamily="34" charset="0"/>
              <a:buChar char="•"/>
            </a:pPr>
            <a:r>
              <a:rPr lang="da-DK" sz="2000" b="0" dirty="0">
                <a:latin typeface="+mn-lt"/>
              </a:rPr>
              <a:t>Erhvervsdrivende </a:t>
            </a:r>
          </a:p>
          <a:p>
            <a:pPr marL="538163" lvl="0" indent="-363538">
              <a:buFont typeface="Arial" pitchFamily="34" charset="0"/>
              <a:buChar char="•"/>
            </a:pPr>
            <a:r>
              <a:rPr lang="da-DK" sz="2000" b="0" dirty="0">
                <a:latin typeface="+mn-lt"/>
              </a:rPr>
              <a:t>Almene samfundsinteresser</a:t>
            </a:r>
          </a:p>
          <a:p>
            <a:pPr marL="538163" indent="-363538"/>
            <a:endParaRPr lang="da-DK" sz="2000" b="0" dirty="0">
              <a:latin typeface="+mn-lt"/>
            </a:endParaRPr>
          </a:p>
          <a:p>
            <a:pPr marL="363538" indent="-363538">
              <a:buFont typeface="Arial" pitchFamily="34" charset="0"/>
              <a:buChar char="•"/>
            </a:pPr>
            <a:r>
              <a:rPr lang="da-DK" sz="2000" b="0" dirty="0">
                <a:latin typeface="+mn-lt"/>
              </a:rPr>
              <a:t>Markedsføring, der angår forbrugernes økonomiske interesser, må ikke være egnet til mærkbart at forvride forbrugernes økonomiske adfærd – </a:t>
            </a:r>
            <a:r>
              <a:rPr lang="da-DK" sz="2000" b="0" dirty="0" smtClean="0">
                <a:latin typeface="+mn-lt"/>
              </a:rPr>
              <a:t>i strid </a:t>
            </a:r>
            <a:r>
              <a:rPr lang="da-DK" sz="2000" b="0" dirty="0">
                <a:latin typeface="+mn-lt"/>
              </a:rPr>
              <a:t>med god erhvervsskik</a:t>
            </a:r>
          </a:p>
          <a:p>
            <a:pPr marL="363538" indent="-363538">
              <a:buFont typeface="Arial" pitchFamily="34" charset="0"/>
              <a:buChar char="•"/>
            </a:pPr>
            <a:r>
              <a:rPr lang="da-DK" sz="2000" b="0" dirty="0">
                <a:latin typeface="+mn-lt"/>
              </a:rPr>
              <a:t>”God markedsføringsskik” ændrer sig i takt med den samfundsmæssige, tekniske og økonomiske udvikling.</a:t>
            </a:r>
          </a:p>
          <a:p>
            <a:pPr marL="363538" indent="-363538">
              <a:buFont typeface="Arial" pitchFamily="34" charset="0"/>
              <a:buChar char="•"/>
            </a:pPr>
            <a:r>
              <a:rPr lang="da-DK" sz="2000" b="0" dirty="0">
                <a:latin typeface="+mn-lt"/>
              </a:rPr>
              <a:t>Overtrædelse må vurderes konkret fra sag til sag.</a:t>
            </a:r>
          </a:p>
        </p:txBody>
      </p:sp>
    </p:spTree>
    <p:extLst>
      <p:ext uri="{BB962C8B-B14F-4D97-AF65-F5344CB8AC3E}">
        <p14:creationId xmlns:p14="http://schemas.microsoft.com/office/powerpoint/2010/main" val="3479373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83568" y="-243408"/>
            <a:ext cx="8316416" cy="1200329"/>
          </a:xfrm>
          <a:prstGeom prst="rect">
            <a:avLst/>
          </a:prstGeom>
          <a:noFill/>
        </p:spPr>
        <p:txBody>
          <a:bodyPr wrap="square" rtlCol="0">
            <a:spAutoFit/>
          </a:bodyPr>
          <a:lstStyle/>
          <a:p>
            <a:pPr algn="ctr"/>
            <a:endParaRPr lang="da-DK" sz="3600" dirty="0">
              <a:solidFill>
                <a:schemeClr val="tx2"/>
              </a:solidFill>
              <a:latin typeface="+mn-lt"/>
              <a:cs typeface="Arial" pitchFamily="34" charset="0"/>
            </a:endParaRPr>
          </a:p>
          <a:p>
            <a:pPr algn="ctr"/>
            <a:r>
              <a:rPr lang="da-DK" sz="3600" dirty="0">
                <a:solidFill>
                  <a:schemeClr val="tx2"/>
                </a:solidFill>
                <a:latin typeface="+mn-lt"/>
                <a:cs typeface="Arial" pitchFamily="34" charset="0"/>
              </a:rPr>
              <a:t>1.1 God markedsføringsskik</a:t>
            </a:r>
          </a:p>
        </p:txBody>
      </p:sp>
      <p:sp>
        <p:nvSpPr>
          <p:cNvPr id="3" name="Tekstboks 2"/>
          <p:cNvSpPr txBox="1"/>
          <p:nvPr/>
        </p:nvSpPr>
        <p:spPr>
          <a:xfrm>
            <a:off x="948643" y="956921"/>
            <a:ext cx="7655805" cy="3785652"/>
          </a:xfrm>
          <a:prstGeom prst="rect">
            <a:avLst/>
          </a:prstGeom>
          <a:noFill/>
        </p:spPr>
        <p:txBody>
          <a:bodyPr wrap="square" rtlCol="0">
            <a:spAutoFit/>
          </a:bodyPr>
          <a:lstStyle/>
          <a:p>
            <a:endParaRPr lang="da-DK" sz="2000" dirty="0"/>
          </a:p>
          <a:p>
            <a:r>
              <a:rPr lang="da-DK" sz="2000" b="0" dirty="0">
                <a:latin typeface="+mn-lt"/>
              </a:rPr>
              <a:t>Eksempler:</a:t>
            </a:r>
          </a:p>
          <a:p>
            <a:r>
              <a:rPr lang="da-DK" sz="2000" dirty="0">
                <a:latin typeface="+mn-lt"/>
              </a:rPr>
              <a:t>Hensynet til forbrugerne og almene samfundsinteresser.</a:t>
            </a:r>
          </a:p>
          <a:p>
            <a:pPr marL="363538" indent="-188913">
              <a:buFont typeface="Arial" pitchFamily="34" charset="0"/>
              <a:buChar char="•"/>
            </a:pPr>
            <a:r>
              <a:rPr lang="da-DK" sz="2000" b="0" dirty="0" smtClean="0">
                <a:latin typeface="+mn-lt"/>
              </a:rPr>
              <a:t>FO-18/16277-102 og 18/16238 – virksomhed </a:t>
            </a:r>
            <a:r>
              <a:rPr lang="da-DK" sz="2000" b="0" dirty="0">
                <a:latin typeface="+mn-lt"/>
              </a:rPr>
              <a:t>måtte ikke markedsføre og sælge besvarelse af opgaver til elever på gymnasiale uddannelser, s. </a:t>
            </a:r>
            <a:r>
              <a:rPr lang="da-DK" sz="2000" b="0" dirty="0" smtClean="0">
                <a:latin typeface="+mn-lt"/>
              </a:rPr>
              <a:t>198.</a:t>
            </a:r>
            <a:endParaRPr lang="da-DK" sz="2000" b="0" dirty="0">
              <a:latin typeface="+mn-lt"/>
            </a:endParaRPr>
          </a:p>
          <a:p>
            <a:pPr marL="363538" indent="-188913">
              <a:buFont typeface="Arial" pitchFamily="34" charset="0"/>
              <a:buChar char="•"/>
            </a:pPr>
            <a:endParaRPr lang="da-DK" sz="2000" b="0" dirty="0">
              <a:latin typeface="+mn-lt"/>
            </a:endParaRPr>
          </a:p>
          <a:p>
            <a:pPr marL="363538" indent="-188913">
              <a:buFont typeface="Arial" pitchFamily="34" charset="0"/>
              <a:buChar char="•"/>
            </a:pPr>
            <a:r>
              <a:rPr lang="da-DK" sz="2000" b="0" dirty="0">
                <a:latin typeface="+mn-lt"/>
              </a:rPr>
              <a:t>FO-19/14642 – Letpåklædt kvinde i en reklame for alkoholdig drik var ikke ulovlig, s. 198.</a:t>
            </a:r>
          </a:p>
          <a:p>
            <a:endParaRPr lang="da-DK" sz="2000" b="0" dirty="0">
              <a:latin typeface="+mn-lt"/>
            </a:endParaRPr>
          </a:p>
          <a:p>
            <a:r>
              <a:rPr lang="da-DK" sz="2000" dirty="0">
                <a:latin typeface="+mn-lt"/>
              </a:rPr>
              <a:t>Hensynet til de erhvervsdrivende interesser.</a:t>
            </a:r>
          </a:p>
          <a:p>
            <a:pPr marL="363538" indent="-188913">
              <a:buFont typeface="Arial" pitchFamily="34" charset="0"/>
              <a:buChar char="•"/>
            </a:pPr>
            <a:r>
              <a:rPr lang="da-DK" sz="2000" b="0" dirty="0">
                <a:latin typeface="+mn-lt"/>
              </a:rPr>
              <a:t>U1992.909 SH – Superslipsebordet, s. 199.</a:t>
            </a:r>
          </a:p>
        </p:txBody>
      </p:sp>
    </p:spTree>
    <p:extLst>
      <p:ext uri="{BB962C8B-B14F-4D97-AF65-F5344CB8AC3E}">
        <p14:creationId xmlns:p14="http://schemas.microsoft.com/office/powerpoint/2010/main" val="64961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171400"/>
            <a:ext cx="8316416" cy="1077218"/>
          </a:xfrm>
          <a:prstGeom prst="rect">
            <a:avLst/>
          </a:prstGeom>
          <a:noFill/>
        </p:spPr>
        <p:txBody>
          <a:bodyPr wrap="square" rtlCol="0">
            <a:spAutoFit/>
          </a:bodyPr>
          <a:lstStyle/>
          <a:p>
            <a:pPr algn="ctr"/>
            <a:endParaRPr lang="da-DK" sz="3200" b="1" dirty="0">
              <a:solidFill>
                <a:srgbClr val="7030A0"/>
              </a:solidFill>
              <a:latin typeface="+mj-lt"/>
              <a:cs typeface="Arial" pitchFamily="34" charset="0"/>
            </a:endParaRPr>
          </a:p>
          <a:p>
            <a:pPr algn="ctr"/>
            <a:r>
              <a:rPr lang="da-DK" sz="3200" b="1" dirty="0">
                <a:solidFill>
                  <a:schemeClr val="tx2"/>
                </a:solidFill>
                <a:latin typeface="+mn-lt"/>
                <a:cs typeface="Arial" pitchFamily="34" charset="0"/>
              </a:rPr>
              <a:t>1.2 God erhvervsskik</a:t>
            </a:r>
          </a:p>
        </p:txBody>
      </p:sp>
      <p:sp>
        <p:nvSpPr>
          <p:cNvPr id="3" name="Tekstboks 2"/>
          <p:cNvSpPr txBox="1"/>
          <p:nvPr/>
        </p:nvSpPr>
        <p:spPr>
          <a:xfrm>
            <a:off x="863588" y="1196752"/>
            <a:ext cx="8100392" cy="3170099"/>
          </a:xfrm>
          <a:prstGeom prst="rect">
            <a:avLst/>
          </a:prstGeom>
          <a:noFill/>
        </p:spPr>
        <p:txBody>
          <a:bodyPr wrap="square" rtlCol="0">
            <a:spAutoFit/>
          </a:bodyPr>
          <a:lstStyle/>
          <a:p>
            <a:r>
              <a:rPr lang="da-DK" sz="2000" b="0" dirty="0">
                <a:latin typeface="+mn-lt"/>
              </a:rPr>
              <a:t>En virksomhed overtræder god erhvervsskik, hvis der er tale om adfærd på markedet, som på en forkert måde påvirker forbrugernes økonomiske interesser, fx vildledende reklamekampagne, der får folk til at købe varen på et forkert grundlag.</a:t>
            </a:r>
          </a:p>
          <a:p>
            <a:endParaRPr lang="da-DK" sz="2000" b="0" dirty="0">
              <a:latin typeface="+mn-lt"/>
            </a:endParaRPr>
          </a:p>
          <a:p>
            <a:pPr marL="457200" indent="-457200">
              <a:buFont typeface="Arial" charset="0"/>
              <a:buChar char="•"/>
            </a:pPr>
            <a:r>
              <a:rPr lang="da-DK" sz="2000" b="0" dirty="0">
                <a:latin typeface="+mn-lt"/>
              </a:rPr>
              <a:t>Hæderlig markedspraksis, smag, anstændighed</a:t>
            </a:r>
          </a:p>
          <a:p>
            <a:pPr marL="457200" indent="-457200">
              <a:buFont typeface="Arial" charset="0"/>
              <a:buChar char="•"/>
            </a:pPr>
            <a:r>
              <a:rPr lang="da-DK" sz="2000" b="0" dirty="0">
                <a:latin typeface="+mn-lt"/>
              </a:rPr>
              <a:t>God tro - vurdering</a:t>
            </a:r>
          </a:p>
          <a:p>
            <a:pPr marL="457200" indent="-457200">
              <a:buFont typeface="Arial" charset="0"/>
              <a:buChar char="•"/>
            </a:pPr>
            <a:r>
              <a:rPr lang="da-DK" sz="2000" b="0" dirty="0">
                <a:latin typeface="+mn-lt"/>
              </a:rPr>
              <a:t>Dynamisk begreb, der testes og ændrer sig i takt med tiden og samfundets udvikling</a:t>
            </a:r>
          </a:p>
          <a:p>
            <a:pPr marL="457200" indent="-457200">
              <a:buFont typeface="Arial" charset="0"/>
              <a:buChar char="•"/>
            </a:pPr>
            <a:endParaRPr lang="da-DK" sz="2000" dirty="0"/>
          </a:p>
        </p:txBody>
      </p:sp>
    </p:spTree>
    <p:extLst>
      <p:ext uri="{BB962C8B-B14F-4D97-AF65-F5344CB8AC3E}">
        <p14:creationId xmlns:p14="http://schemas.microsoft.com/office/powerpoint/2010/main" val="175428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83568" y="191542"/>
            <a:ext cx="8316416" cy="1077218"/>
          </a:xfrm>
          <a:prstGeom prst="rect">
            <a:avLst/>
          </a:prstGeom>
          <a:noFill/>
        </p:spPr>
        <p:txBody>
          <a:bodyPr wrap="square" rtlCol="0">
            <a:spAutoFit/>
          </a:bodyPr>
          <a:lstStyle/>
          <a:p>
            <a:pPr algn="ctr"/>
            <a:r>
              <a:rPr lang="da-DK" sz="3200" b="1" dirty="0">
                <a:solidFill>
                  <a:schemeClr val="tx2"/>
                </a:solidFill>
                <a:latin typeface="+mn-lt"/>
                <a:cs typeface="Arial" pitchFamily="34" charset="0"/>
              </a:rPr>
              <a:t>God erhvervsskik </a:t>
            </a:r>
          </a:p>
          <a:p>
            <a:pPr algn="ctr"/>
            <a:r>
              <a:rPr lang="da-DK" sz="3200" b="1" dirty="0">
                <a:solidFill>
                  <a:schemeClr val="tx2"/>
                </a:solidFill>
                <a:latin typeface="+mn-lt"/>
                <a:cs typeface="Arial" pitchFamily="34" charset="0"/>
              </a:rPr>
              <a:t>1.2.1 Vildledning</a:t>
            </a:r>
          </a:p>
        </p:txBody>
      </p:sp>
      <p:sp>
        <p:nvSpPr>
          <p:cNvPr id="3" name="Tekstboks 2"/>
          <p:cNvSpPr txBox="1"/>
          <p:nvPr/>
        </p:nvSpPr>
        <p:spPr>
          <a:xfrm>
            <a:off x="899592" y="1536174"/>
            <a:ext cx="8100392" cy="2862322"/>
          </a:xfrm>
          <a:prstGeom prst="rect">
            <a:avLst/>
          </a:prstGeom>
          <a:noFill/>
        </p:spPr>
        <p:txBody>
          <a:bodyPr wrap="square" rtlCol="0">
            <a:spAutoFit/>
          </a:bodyPr>
          <a:lstStyle/>
          <a:p>
            <a:r>
              <a:rPr lang="da-DK" sz="2000" b="0" dirty="0"/>
              <a:t>Afsender må ikke bruge vildledende og urigtige oplysninger i sin markedsføring, eller udelade vigtige informationer, hvis det er medvirkende til at forvride modtagerens økonomiske adfærd på markedet.</a:t>
            </a:r>
          </a:p>
          <a:p>
            <a:endParaRPr lang="da-DK" sz="2000" b="0" dirty="0"/>
          </a:p>
          <a:p>
            <a:pPr marL="363538" indent="-363538">
              <a:buFont typeface="Arial" pitchFamily="34" charset="0"/>
              <a:buChar char="•"/>
            </a:pPr>
            <a:r>
              <a:rPr lang="da-DK" sz="2000" dirty="0"/>
              <a:t>Pejlepunkt: </a:t>
            </a:r>
            <a:r>
              <a:rPr lang="da-DK" sz="2000" b="0" dirty="0"/>
              <a:t>Hvis modtageren(forbruger eller erhvervsdrivende) træffer en beslutning, som han måske ellers ikke ville have truffet, hvis oplysningen havde været korrekt, taler det for, at der er tale om vildledende markedsføring.</a:t>
            </a:r>
          </a:p>
        </p:txBody>
      </p:sp>
    </p:spTree>
    <p:extLst>
      <p:ext uri="{BB962C8B-B14F-4D97-AF65-F5344CB8AC3E}">
        <p14:creationId xmlns:p14="http://schemas.microsoft.com/office/powerpoint/2010/main" val="281171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01824" y="41097"/>
            <a:ext cx="8316416" cy="1077218"/>
          </a:xfrm>
          <a:prstGeom prst="rect">
            <a:avLst/>
          </a:prstGeom>
          <a:noFill/>
        </p:spPr>
        <p:txBody>
          <a:bodyPr wrap="square" rtlCol="0">
            <a:spAutoFit/>
          </a:bodyPr>
          <a:lstStyle/>
          <a:p>
            <a:pPr algn="ctr"/>
            <a:r>
              <a:rPr lang="da-DK" sz="3200" b="1" dirty="0">
                <a:solidFill>
                  <a:schemeClr val="tx2"/>
                </a:solidFill>
                <a:latin typeface="+mn-lt"/>
                <a:cs typeface="Arial" pitchFamily="34" charset="0"/>
              </a:rPr>
              <a:t>God erhvervsskik </a:t>
            </a:r>
          </a:p>
          <a:p>
            <a:pPr algn="ctr"/>
            <a:r>
              <a:rPr lang="da-DK" sz="3200" b="1" dirty="0">
                <a:solidFill>
                  <a:schemeClr val="tx2"/>
                </a:solidFill>
                <a:latin typeface="+mn-lt"/>
                <a:cs typeface="Arial" pitchFamily="34" charset="0"/>
              </a:rPr>
              <a:t>1.2.1 Vildledning</a:t>
            </a:r>
          </a:p>
        </p:txBody>
      </p:sp>
      <p:sp>
        <p:nvSpPr>
          <p:cNvPr id="3" name="Tekstboks 2"/>
          <p:cNvSpPr txBox="1"/>
          <p:nvPr/>
        </p:nvSpPr>
        <p:spPr>
          <a:xfrm>
            <a:off x="827584" y="1089036"/>
            <a:ext cx="8064896" cy="4401205"/>
          </a:xfrm>
          <a:prstGeom prst="rect">
            <a:avLst/>
          </a:prstGeom>
          <a:noFill/>
        </p:spPr>
        <p:txBody>
          <a:bodyPr wrap="square" rtlCol="0">
            <a:spAutoFit/>
          </a:bodyPr>
          <a:lstStyle/>
          <a:p>
            <a:pPr marL="363538" indent="-363538"/>
            <a:r>
              <a:rPr lang="da-DK" sz="2000" b="1" dirty="0">
                <a:latin typeface="+mn-lt"/>
              </a:rPr>
              <a:t>Vildledende oplysninger - forkerte oplysninger om fx:</a:t>
            </a:r>
          </a:p>
          <a:p>
            <a:pPr marL="363538" indent="-363538"/>
            <a:endParaRPr lang="da-DK" sz="2000" b="1" dirty="0">
              <a:latin typeface="+mn-lt"/>
            </a:endParaRPr>
          </a:p>
          <a:p>
            <a:pPr marL="268288" indent="-268288">
              <a:buFont typeface="Arial" pitchFamily="34" charset="0"/>
              <a:buChar char="•"/>
            </a:pPr>
            <a:r>
              <a:rPr lang="da-DK" sz="2000" b="0" dirty="0">
                <a:latin typeface="+mn-lt"/>
              </a:rPr>
              <a:t>produktets eksistens og art</a:t>
            </a:r>
          </a:p>
          <a:p>
            <a:pPr marL="268288" indent="-268288">
              <a:buFont typeface="Arial" pitchFamily="34" charset="0"/>
              <a:buChar char="•"/>
            </a:pPr>
            <a:r>
              <a:rPr lang="da-DK" sz="2000" b="0" dirty="0">
                <a:latin typeface="+mn-lt"/>
              </a:rPr>
              <a:t>varens kvaliteter og egenskaber, specifikationer, geografiske eller handelsmæssige oprindelse.</a:t>
            </a:r>
          </a:p>
          <a:p>
            <a:pPr marL="268288" indent="-268288">
              <a:buFont typeface="Arial" pitchFamily="34" charset="0"/>
              <a:buChar char="•"/>
            </a:pPr>
            <a:r>
              <a:rPr lang="da-DK" sz="2000" b="0" dirty="0">
                <a:latin typeface="+mn-lt"/>
              </a:rPr>
              <a:t>mærkningsordninger på en vare, fx </a:t>
            </a:r>
            <a:r>
              <a:rPr lang="da-DK" sz="2000" b="0" dirty="0" err="1">
                <a:latin typeface="+mn-lt"/>
              </a:rPr>
              <a:t>øko-mærket</a:t>
            </a:r>
            <a:r>
              <a:rPr lang="da-DK" sz="2000" b="0" dirty="0">
                <a:latin typeface="+mn-lt"/>
              </a:rPr>
              <a:t>, svanemærket, og varen ikke lever op til kravene i mærkningsordningen.</a:t>
            </a:r>
          </a:p>
          <a:p>
            <a:pPr marL="268288" indent="-268288">
              <a:buFont typeface="Arial" pitchFamily="34" charset="0"/>
              <a:buChar char="•"/>
            </a:pPr>
            <a:r>
              <a:rPr lang="da-DK" sz="2000" b="0" dirty="0">
                <a:latin typeface="+mn-lt"/>
              </a:rPr>
              <a:t>prisangivelser, førpriser, rabatter og tilbud. En virksomhed må ikke give forbrugerne det indtryk, at prisen er sat ned, hvis det rent faktisk ikke er tilfældet.</a:t>
            </a:r>
          </a:p>
          <a:p>
            <a:pPr marL="268288" indent="-268288">
              <a:buFont typeface="Arial" pitchFamily="34" charset="0"/>
              <a:buChar char="•"/>
            </a:pPr>
            <a:r>
              <a:rPr lang="da-DK" sz="2000" b="0" dirty="0">
                <a:latin typeface="+mn-lt"/>
              </a:rPr>
              <a:t>behov for eftersyn, reservedele, udskiftning eller reparation</a:t>
            </a:r>
          </a:p>
          <a:p>
            <a:pPr marL="268288" indent="-268288">
              <a:buFont typeface="Arial" pitchFamily="34" charset="0"/>
              <a:buChar char="•"/>
            </a:pPr>
            <a:r>
              <a:rPr lang="da-DK" sz="2000" b="0" dirty="0">
                <a:latin typeface="+mn-lt"/>
              </a:rPr>
              <a:t>forbrugerens rettigheder til fx </a:t>
            </a:r>
            <a:r>
              <a:rPr lang="da-DK" sz="2000" b="0" dirty="0" err="1">
                <a:latin typeface="+mn-lt"/>
              </a:rPr>
              <a:t>omlevering</a:t>
            </a:r>
            <a:r>
              <a:rPr lang="da-DK" sz="2000" b="0" dirty="0">
                <a:latin typeface="+mn-lt"/>
              </a:rPr>
              <a:t> eller tilbagebetaling</a:t>
            </a:r>
          </a:p>
          <a:p>
            <a:pPr marL="268288" indent="-268288">
              <a:buFont typeface="Arial" pitchFamily="34" charset="0"/>
              <a:buChar char="•"/>
            </a:pPr>
            <a:r>
              <a:rPr lang="da-DK" sz="2000" b="0" dirty="0">
                <a:latin typeface="+mn-lt"/>
              </a:rPr>
              <a:t>forveksling med en konkurrents produkt, varemærke eller forretningskendetegn</a:t>
            </a:r>
          </a:p>
        </p:txBody>
      </p:sp>
    </p:spTree>
    <p:extLst>
      <p:ext uri="{BB962C8B-B14F-4D97-AF65-F5344CB8AC3E}">
        <p14:creationId xmlns:p14="http://schemas.microsoft.com/office/powerpoint/2010/main" val="42304026"/>
      </p:ext>
    </p:extLst>
  </p:cSld>
  <p:clrMapOvr>
    <a:masterClrMapping/>
  </p:clrMapOvr>
</p:sld>
</file>

<file path=ppt/theme/theme1.xml><?xml version="1.0" encoding="utf-8"?>
<a:theme xmlns:a="http://schemas.openxmlformats.org/drawingml/2006/main" name="3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5A8BDEC2A0382499A97AB9D16D14A05" ma:contentTypeVersion="24" ma:contentTypeDescription="Opret et nyt dokument." ma:contentTypeScope="" ma:versionID="11a9dc9837ce863fe7902377bb77f832">
  <xsd:schema xmlns:xsd="http://www.w3.org/2001/XMLSchema" xmlns:xs="http://www.w3.org/2001/XMLSchema" xmlns:p="http://schemas.microsoft.com/office/2006/metadata/properties" xmlns:ns2="774c94e9-627f-4924-af40-1b5783001916" xmlns:ns3="6ee38164-105e-453e-b19e-1cc9a418d0fc" targetNamespace="http://schemas.microsoft.com/office/2006/metadata/properties" ma:root="true" ma:fieldsID="b7b9fcad53216cf112360ba1fef86167" ns2:_="" ns3:_="">
    <xsd:import namespace="774c94e9-627f-4924-af40-1b5783001916"/>
    <xsd:import namespace="6ee38164-105e-453e-b19e-1cc9a418d0f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3:SharedWithUsers" minOccurs="0"/>
                <xsd:element ref="ns3:SharedWithDetails" minOccurs="0"/>
                <xsd:element ref="ns2:MediaLengthInSeconds" minOccurs="0"/>
                <xsd:element ref="ns2:Godkendt_x002f_kla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4c94e9-627f-4924-af40-1b5783001916"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hidden="true" ma:internalName="MediaService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hidden="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Tags" ma:index="15" nillable="true" ma:displayName="Tags" ma:hidden="true" ma:internalName="MediaServiceAutoTags"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LengthInSeconds" ma:index="19" nillable="true" ma:displayName="Length (seconds)" ma:hidden="true" ma:internalName="MediaLengthInSeconds" ma:readOnly="true">
      <xsd:simpleType>
        <xsd:restriction base="dms:Unknown"/>
      </xsd:simpleType>
    </xsd:element>
    <xsd:element name="Godkendt_x002f_klar" ma:index="21" nillable="true" ma:displayName="Godkendt/klar" ma:internalName="Godkendt_x002f_klar">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bab7b2e4-d6a2-452a-a506-352d5f200bf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e38164-105e-453e-b19e-1cc9a418d0fc" elementFormDefault="qualified">
    <xsd:import namespace="http://schemas.microsoft.com/office/2006/documentManagement/types"/>
    <xsd:import namespace="http://schemas.microsoft.com/office/infopath/2007/PartnerControls"/>
    <xsd:element name="SharedWithUsers" ma:index="17" nillable="true" ma:displayName="Delt med"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t med detaljer" ma:hidden="true" ma:internalName="SharedWithDetails" ma:readOnly="true">
      <xsd:simpleType>
        <xsd:restriction base="dms:Note"/>
      </xsd:simpleType>
    </xsd:element>
    <xsd:element name="TaxCatchAll" ma:index="24" nillable="true" ma:displayName="Taxonomy Catch All Column" ma:hidden="true" ma:list="{c70cc06f-aeac-43e6-9ee5-90bc35c9a438}" ma:internalName="TaxCatchAll" ma:showField="CatchAllData" ma:web="6ee38164-105e-453e-b19e-1cc9a418d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74c94e9-627f-4924-af40-1b5783001916">
      <Terms xmlns="http://schemas.microsoft.com/office/infopath/2007/PartnerControls"/>
    </lcf76f155ced4ddcb4097134ff3c332f>
    <TaxCatchAll xmlns="6ee38164-105e-453e-b19e-1cc9a418d0fc" xsi:nil="true"/>
    <Godkendt_x002f_klar xmlns="774c94e9-627f-4924-af40-1b5783001916" xsi:nil="true"/>
  </documentManagement>
</p:properties>
</file>

<file path=customXml/itemProps1.xml><?xml version="1.0" encoding="utf-8"?>
<ds:datastoreItem xmlns:ds="http://schemas.openxmlformats.org/officeDocument/2006/customXml" ds:itemID="{CC1ADD71-2407-4AA3-9531-500DA16FCA4B}">
  <ds:schemaRefs>
    <ds:schemaRef ds:uri="http://schemas.microsoft.com/sharepoint/v3/contenttype/forms"/>
  </ds:schemaRefs>
</ds:datastoreItem>
</file>

<file path=customXml/itemProps2.xml><?xml version="1.0" encoding="utf-8"?>
<ds:datastoreItem xmlns:ds="http://schemas.openxmlformats.org/officeDocument/2006/customXml" ds:itemID="{7939E108-FA5B-4672-AD1D-4430BCAEA2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4c94e9-627f-4924-af40-1b5783001916"/>
    <ds:schemaRef ds:uri="6ee38164-105e-453e-b19e-1cc9a418d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1E2CF1-852F-45EF-9A50-37E8F94B72D6}">
  <ds:schemaRefs>
    <ds:schemaRef ds:uri="http://schemas.microsoft.com/office/2006/metadata/properties"/>
    <ds:schemaRef ds:uri="http://schemas.microsoft.com/office/infopath/2007/PartnerControls"/>
    <ds:schemaRef ds:uri="774c94e9-627f-4924-af40-1b5783001916"/>
    <ds:schemaRef ds:uri="6ee38164-105e-453e-b19e-1cc9a418d0fc"/>
  </ds:schemaRefs>
</ds:datastoreItem>
</file>

<file path=docProps/app.xml><?xml version="1.0" encoding="utf-8"?>
<Properties xmlns="http://schemas.openxmlformats.org/officeDocument/2006/extended-properties" xmlns:vt="http://schemas.openxmlformats.org/officeDocument/2006/docPropsVTypes">
  <Template>HD(O-MM) seminar 12b 27-11-2012</Template>
  <TotalTime>19316</TotalTime>
  <Words>2346</Words>
  <Application>Microsoft Office PowerPoint</Application>
  <PresentationFormat>On-screen Show (4:3)</PresentationFormat>
  <Paragraphs>226</Paragraphs>
  <Slides>28</Slides>
  <Notes>28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28</vt:i4>
      </vt:variant>
    </vt:vector>
  </HeadingPairs>
  <TitlesOfParts>
    <vt:vector size="37" baseType="lpstr">
      <vt:lpstr>Arial</vt:lpstr>
      <vt:lpstr>Calibri</vt:lpstr>
      <vt:lpstr>Calibri Light</vt:lpstr>
      <vt:lpstr>Gill Sans MT</vt:lpstr>
      <vt:lpstr>Times New Roman</vt:lpstr>
      <vt:lpstr>Verdana</vt:lpstr>
      <vt:lpstr>3_Brugerdefineret design</vt:lpstr>
      <vt:lpstr>1_Brugerdefineret design</vt:lpstr>
      <vt:lpstr>Standarddesign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Dansk Landbrugsrådgivning, Landscentret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Administrator</dc:creator>
  <dc:description>Præsentation af Aalborg Universitet gennem nøgletal</dc:description>
  <cp:lastModifiedBy>Inge Kramer</cp:lastModifiedBy>
  <cp:revision>249</cp:revision>
  <cp:lastPrinted>2022-03-08T16:56:00Z</cp:lastPrinted>
  <dcterms:created xsi:type="dcterms:W3CDTF">2012-08-31T07:41:01Z</dcterms:created>
  <dcterms:modified xsi:type="dcterms:W3CDTF">2022-08-15T06:18:57Z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0x01010065A8BDEC2A0382499A97AB9D16D14A05</vt:lpwstr>
  </property>
  <property fmtid="{D5CDD505-2E9C-101B-9397-08002B2CF9AE}" pid="3" name="MediaServiceImageTags">
    <vt:lpwstr/>
  </property>
  <property fmtid="{D5CDD505-2E9C-101B-9397-08002B2CF9AE}" pid="4" name="MSIP_Label_3abf6775-345b-49c7-afdd-4175b941634f_Enabled">
    <vt:lpwstr>true</vt:lpwstr>
  </property>
  <property fmtid="{D5CDD505-2E9C-101B-9397-08002B2CF9AE}" pid="5" name="MSIP_Label_3abf6775-345b-49c7-afdd-4175b941634f_SetDate">
    <vt:lpwstr>2022-08-14T15:40:47Z</vt:lpwstr>
  </property>
  <property fmtid="{D5CDD505-2E9C-101B-9397-08002B2CF9AE}" pid="6" name="MSIP_Label_3abf6775-345b-49c7-afdd-4175b941634f_Method">
    <vt:lpwstr>Privileged</vt:lpwstr>
  </property>
  <property fmtid="{D5CDD505-2E9C-101B-9397-08002B2CF9AE}" pid="7" name="MSIP_Label_3abf6775-345b-49c7-afdd-4175b941634f_Name">
    <vt:lpwstr>Public</vt:lpwstr>
  </property>
  <property fmtid="{D5CDD505-2E9C-101B-9397-08002B2CF9AE}" pid="8" name="MSIP_Label_3abf6775-345b-49c7-afdd-4175b941634f_SiteId">
    <vt:lpwstr>c7d1b6e9-1447-457b-9223-ac25df4941bf</vt:lpwstr>
  </property>
  <property fmtid="{D5CDD505-2E9C-101B-9397-08002B2CF9AE}" pid="9" name="MSIP_Label_3abf6775-345b-49c7-afdd-4175b941634f_ActionId">
    <vt:lpwstr>1f4437af-092c-45e9-ac91-6e9b769c492f</vt:lpwstr>
  </property>
  <property fmtid="{D5CDD505-2E9C-101B-9397-08002B2CF9AE}" pid="10" name="MSIP_Label_3abf6775-345b-49c7-afdd-4175b941634f_ContentBits">
    <vt:lpwstr>0</vt:lpwstr>
  </property>
</Properties>
</file>