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33"/>
  </p:notesMasterIdLst>
  <p:sldIdLst>
    <p:sldId id="267" r:id="rId6"/>
    <p:sldId id="268" r:id="rId7"/>
    <p:sldId id="301" r:id="rId8"/>
    <p:sldId id="302" r:id="rId9"/>
    <p:sldId id="303" r:id="rId10"/>
    <p:sldId id="304" r:id="rId11"/>
    <p:sldId id="305" r:id="rId12"/>
    <p:sldId id="307" r:id="rId13"/>
    <p:sldId id="306" r:id="rId14"/>
    <p:sldId id="310" r:id="rId15"/>
    <p:sldId id="308" r:id="rId16"/>
    <p:sldId id="309" r:id="rId17"/>
    <p:sldId id="312" r:id="rId18"/>
    <p:sldId id="313" r:id="rId19"/>
    <p:sldId id="311" r:id="rId20"/>
    <p:sldId id="316" r:id="rId21"/>
    <p:sldId id="321" r:id="rId22"/>
    <p:sldId id="317" r:id="rId23"/>
    <p:sldId id="322" r:id="rId24"/>
    <p:sldId id="319" r:id="rId25"/>
    <p:sldId id="318" r:id="rId26"/>
    <p:sldId id="320" r:id="rId27"/>
    <p:sldId id="315" r:id="rId28"/>
    <p:sldId id="325" r:id="rId29"/>
    <p:sldId id="314" r:id="rId30"/>
    <p:sldId id="326" r:id="rId31"/>
    <p:sldId id="333" r:id="rId32"/>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BC5EA8-D985-4245-8A67-299AA4F2E6DB}" type="datetimeFigureOut">
              <a:rPr lang="da-DK" smtClean="0"/>
              <a:t>01-01-2021</a:t>
            </a:fld>
            <a:endParaRPr lang="da-DK"/>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1EFD1D-61C8-44FA-A402-CFD273805556}" type="slidenum">
              <a:rPr lang="da-DK" smtClean="0"/>
              <a:t>‹nr.›</a:t>
            </a:fld>
            <a:endParaRPr lang="da-DK"/>
          </a:p>
        </p:txBody>
      </p:sp>
    </p:spTree>
    <p:extLst>
      <p:ext uri="{BB962C8B-B14F-4D97-AF65-F5344CB8AC3E}">
        <p14:creationId xmlns:p14="http://schemas.microsoft.com/office/powerpoint/2010/main" val="3906283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4524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78015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41269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60906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91548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4116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73950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75185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249312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73524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05821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216093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463638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890748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732801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163214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87006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011749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375454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30698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49330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74705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61936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04619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4675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09522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46770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01-01-2021</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‹nr.›</a:t>
            </a:fld>
            <a:endParaRPr lang="da-DK"/>
          </a:p>
        </p:txBody>
      </p:sp>
    </p:spTree>
    <p:extLst>
      <p:ext uri="{BB962C8B-B14F-4D97-AF65-F5344CB8AC3E}">
        <p14:creationId xmlns:p14="http://schemas.microsoft.com/office/powerpoint/2010/main" val="3643474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txBox="1">
            <a:spLocks noGrp="1"/>
          </p:cNvSpPr>
          <p:nvPr>
            <p:ph type="dt" sz="half" idx="7"/>
          </p:nvPr>
        </p:nvSpPr>
        <p:spPr/>
        <p:txBody>
          <a:bodyPr/>
          <a:lstStyle>
            <a:lvl1pPr>
              <a:defRPr/>
            </a:lvl1pPr>
          </a:lstStyle>
          <a:p>
            <a:pPr lvl="0"/>
            <a:fld id="{D83DD105-4D50-44BF-B15E-F24129097DC2}" type="datetime1">
              <a:rPr lang="da-DK"/>
              <a:pPr lvl="0"/>
              <a:t>01-01-2021</a:t>
            </a:fld>
            <a:endParaRPr lang="da-DK"/>
          </a:p>
        </p:txBody>
      </p:sp>
      <p:sp>
        <p:nvSpPr>
          <p:cNvPr id="3" name="Pladsholder til sidefod 2"/>
          <p:cNvSpPr txBox="1">
            <a:spLocks noGrp="1"/>
          </p:cNvSpPr>
          <p:nvPr>
            <p:ph type="ftr" sz="quarter" idx="9"/>
          </p:nvPr>
        </p:nvSpPr>
        <p:spPr/>
        <p:txBody>
          <a:bodyPr/>
          <a:lstStyle>
            <a:lvl1pPr>
              <a:defRPr/>
            </a:lvl1pPr>
          </a:lstStyle>
          <a:p>
            <a:pPr lvl="0"/>
            <a:endParaRPr lang="da-DK"/>
          </a:p>
        </p:txBody>
      </p:sp>
      <p:sp>
        <p:nvSpPr>
          <p:cNvPr id="4" name="Pladsholder til diasnummer 3"/>
          <p:cNvSpPr txBox="1">
            <a:spLocks noGrp="1"/>
          </p:cNvSpPr>
          <p:nvPr>
            <p:ph type="sldNum" sz="quarter" idx="8"/>
          </p:nvPr>
        </p:nvSpPr>
        <p:spPr/>
        <p:txBody>
          <a:bodyPr/>
          <a:lstStyle>
            <a:lvl1pPr>
              <a:defRPr/>
            </a:lvl1pPr>
          </a:lstStyle>
          <a:p>
            <a:pPr lvl="0"/>
            <a:fld id="{239392C3-2441-4148-87F5-E478FE8014B8}" type="slidenum">
              <a:t>‹nr.›</a:t>
            </a:fld>
            <a:endParaRPr lang="da-DK"/>
          </a:p>
        </p:txBody>
      </p:sp>
    </p:spTree>
    <p:extLst>
      <p:ext uri="{BB962C8B-B14F-4D97-AF65-F5344CB8AC3E}">
        <p14:creationId xmlns:p14="http://schemas.microsoft.com/office/powerpoint/2010/main" val="536205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3048"/>
            <a:ext cx="3008311" cy="1162046"/>
          </a:xfrm>
        </p:spPr>
        <p:txBody>
          <a:bodyPr anchor="b" anchorCtr="0"/>
          <a:lstStyle>
            <a:lvl1pPr algn="l">
              <a:defRPr sz="2000" b="1"/>
            </a:lvl1pPr>
          </a:lstStyle>
          <a:p>
            <a:pPr lvl="0"/>
            <a:r>
              <a:rPr lang="da-DK"/>
              <a:t>Klik for at redigere i master</a:t>
            </a:r>
          </a:p>
        </p:txBody>
      </p:sp>
      <p:sp>
        <p:nvSpPr>
          <p:cNvPr id="3" name="Pladsholder til indhold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F1876649-B3E1-45DA-8A73-BAB22EDAFABE}" type="datetime1">
              <a:rPr lang="da-DK"/>
              <a:pPr lvl="0"/>
              <a:t>01-01-2021</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6C9AFDB6-0AA4-4E7D-A38D-B96DDF1A4270}" type="slidenum">
              <a:t>‹nr.›</a:t>
            </a:fld>
            <a:endParaRPr lang="da-DK"/>
          </a:p>
        </p:txBody>
      </p:sp>
    </p:spTree>
    <p:extLst>
      <p:ext uri="{BB962C8B-B14F-4D97-AF65-F5344CB8AC3E}">
        <p14:creationId xmlns:p14="http://schemas.microsoft.com/office/powerpoint/2010/main" val="710987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1792288" y="4800600"/>
            <a:ext cx="5486400" cy="566735"/>
          </a:xfrm>
        </p:spPr>
        <p:txBody>
          <a:bodyPr anchor="b" anchorCtr="0"/>
          <a:lstStyle>
            <a:lvl1pPr algn="l">
              <a:defRPr sz="2000" b="1"/>
            </a:lvl1pPr>
          </a:lstStyle>
          <a:p>
            <a:pPr lvl="0"/>
            <a:r>
              <a:rPr lang="da-DK"/>
              <a:t>Klik for at redigere i master</a:t>
            </a:r>
          </a:p>
        </p:txBody>
      </p:sp>
      <p:sp>
        <p:nvSpPr>
          <p:cNvPr id="3" name="Pladsholder til billede 2"/>
          <p:cNvSpPr txBox="1">
            <a:spLocks noGrp="1"/>
          </p:cNvSpPr>
          <p:nvPr>
            <p:ph type="pic" idx="1"/>
          </p:nvPr>
        </p:nvSpPr>
        <p:spPr>
          <a:xfrm>
            <a:off x="1792288" y="612776"/>
            <a:ext cx="5486400" cy="4114800"/>
          </a:xfrm>
        </p:spPr>
        <p:txBody>
          <a:bodyPr/>
          <a:lstStyle>
            <a:lvl1pPr marL="0" indent="0">
              <a:buNone/>
              <a:defRPr/>
            </a:lvl1pPr>
          </a:lstStyle>
          <a:p>
            <a:pPr lvl="0"/>
            <a:endParaRPr lang="da-DK"/>
          </a:p>
        </p:txBody>
      </p:sp>
      <p:sp>
        <p:nvSpPr>
          <p:cNvPr id="4" name="Pladsholder til tekst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D42D8E37-B71C-4A12-BD7D-EB909DCF0C02}" type="datetime1">
              <a:rPr lang="da-DK"/>
              <a:pPr lvl="0"/>
              <a:t>01-01-2021</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7B47F5D9-2EA9-4CFC-B51B-FE9470DAE1F2}" type="slidenum">
              <a:t>‹nr.›</a:t>
            </a:fld>
            <a:endParaRPr lang="da-DK"/>
          </a:p>
        </p:txBody>
      </p:sp>
    </p:spTree>
    <p:extLst>
      <p:ext uri="{BB962C8B-B14F-4D97-AF65-F5344CB8AC3E}">
        <p14:creationId xmlns:p14="http://schemas.microsoft.com/office/powerpoint/2010/main" val="3827560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8848AFF6-C253-4145-B70B-2E96CDD02D82}" type="datetime1">
              <a:rPr lang="da-DK"/>
              <a:pPr lvl="0"/>
              <a:t>01-01-2021</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E608DFA-99F9-4697-8619-FA5CE41481A5}" type="slidenum">
              <a:t>‹nr.›</a:t>
            </a:fld>
            <a:endParaRPr lang="da-DK"/>
          </a:p>
        </p:txBody>
      </p:sp>
    </p:spTree>
    <p:extLst>
      <p:ext uri="{BB962C8B-B14F-4D97-AF65-F5344CB8AC3E}">
        <p14:creationId xmlns:p14="http://schemas.microsoft.com/office/powerpoint/2010/main" val="1181959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txBox="1">
            <a:spLocks noGrp="1"/>
          </p:cNvSpPr>
          <p:nvPr>
            <p:ph type="title" orient="vert"/>
          </p:nvPr>
        </p:nvSpPr>
        <p:spPr>
          <a:xfrm>
            <a:off x="6629400" y="274640"/>
            <a:ext cx="2057400" cy="5851529"/>
          </a:xfrm>
        </p:spPr>
        <p:txBody>
          <a:bodyPr vert="eaVert"/>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A8D15E47-BF90-4F00-9E0A-12ADC7973227}" type="datetime1">
              <a:rPr lang="da-DK"/>
              <a:pPr lvl="0"/>
              <a:t>01-01-2021</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C0CCD44-D726-48B5-9645-ABCA31E4BB6B}" type="slidenum">
              <a:t>‹nr.›</a:t>
            </a:fld>
            <a:endParaRPr lang="da-DK"/>
          </a:p>
        </p:txBody>
      </p:sp>
    </p:spTree>
    <p:extLst>
      <p:ext uri="{BB962C8B-B14F-4D97-AF65-F5344CB8AC3E}">
        <p14:creationId xmlns:p14="http://schemas.microsoft.com/office/powerpoint/2010/main" val="682333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01-01-2021</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300408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01-01-2021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99799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01-01-2021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654119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01-01-2021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34617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5792F3A9-78CF-4043-92CE-7CF3E377D5F2}" type="datetimeFigureOut">
              <a:rPr lang="da-DK" smtClean="0"/>
              <a:t>01-01-2021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86076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ekstboks 1"/>
          <p:cNvSpPr txBox="1"/>
          <p:nvPr userDrawn="1"/>
        </p:nvSpPr>
        <p:spPr>
          <a:xfrm>
            <a:off x="2411760" y="6395742"/>
            <a:ext cx="2604165" cy="338554"/>
          </a:xfrm>
          <a:prstGeom prst="rect">
            <a:avLst/>
          </a:prstGeom>
          <a:noFill/>
        </p:spPr>
        <p:txBody>
          <a:bodyPr wrap="square" rtlCol="0">
            <a:spAutoFit/>
          </a:bodyPr>
          <a:lstStyle/>
          <a:p>
            <a:r>
              <a:rPr lang="da-DK" sz="1600" dirty="0">
                <a:solidFill>
                  <a:schemeClr val="bg1"/>
                </a:solidFill>
              </a:rPr>
              <a:t>Afsætning A2 – 4. udgave</a:t>
            </a:r>
          </a:p>
        </p:txBody>
      </p:sp>
      <p:sp>
        <p:nvSpPr>
          <p:cNvPr id="5" name="Tekstboks 4"/>
          <p:cNvSpPr txBox="1"/>
          <p:nvPr userDrawn="1"/>
        </p:nvSpPr>
        <p:spPr>
          <a:xfrm>
            <a:off x="1435423" y="6165304"/>
            <a:ext cx="2664296" cy="338554"/>
          </a:xfrm>
          <a:prstGeom prst="rect">
            <a:avLst/>
          </a:prstGeom>
          <a:noFill/>
        </p:spPr>
        <p:txBody>
          <a:bodyPr wrap="square" rtlCol="0">
            <a:spAutoFit/>
          </a:bodyPr>
          <a:lstStyle/>
          <a:p>
            <a:r>
              <a:rPr lang="da-DK" sz="1600" b="0" cap="none" spc="0" dirty="0">
                <a:ln>
                  <a:noFill/>
                </a:ln>
                <a:solidFill>
                  <a:schemeClr val="bg1"/>
                </a:solidFill>
                <a:effectLst/>
                <a:latin typeface="Calibri" panose="020F0502020204030204" pitchFamily="34" charset="0"/>
              </a:rPr>
              <a:t>Erhvervsjura</a:t>
            </a:r>
            <a:r>
              <a:rPr lang="da-DK" sz="1600" b="0" cap="none" spc="0" baseline="0" dirty="0">
                <a:ln>
                  <a:noFill/>
                </a:ln>
                <a:solidFill>
                  <a:schemeClr val="bg1"/>
                </a:solidFill>
                <a:effectLst/>
                <a:latin typeface="Calibri" panose="020F0502020204030204" pitchFamily="34" charset="0"/>
              </a:rPr>
              <a:t> C </a:t>
            </a:r>
            <a:r>
              <a:rPr lang="da-DK" sz="1600" b="0" cap="none" spc="0" dirty="0">
                <a:ln>
                  <a:noFill/>
                </a:ln>
                <a:solidFill>
                  <a:schemeClr val="bg1"/>
                </a:solidFill>
                <a:effectLst/>
                <a:latin typeface="Calibri" panose="020F0502020204030204" pitchFamily="34" charset="0"/>
              </a:rPr>
              <a:t>– 1. udgave</a:t>
            </a:r>
          </a:p>
        </p:txBody>
      </p:sp>
      <p:pic>
        <p:nvPicPr>
          <p:cNvPr id="13" name="Billede 12">
            <a:extLst>
              <a:ext uri="{FF2B5EF4-FFF2-40B4-BE49-F238E27FC236}">
                <a16:creationId xmlns:a16="http://schemas.microsoft.com/office/drawing/2014/main" id="{56E90C64-5C71-4242-B490-08F528219D1C}"/>
              </a:ext>
            </a:extLst>
          </p:cNvPr>
          <p:cNvPicPr>
            <a:picLocks noChangeAspect="1"/>
          </p:cNvPicPr>
          <p:nvPr userDrawn="1"/>
        </p:nvPicPr>
        <p:blipFill rotWithShape="1">
          <a:blip r:embed="rId2"/>
          <a:srcRect l="7812" r="13679"/>
          <a:stretch/>
        </p:blipFill>
        <p:spPr>
          <a:xfrm>
            <a:off x="0" y="958171"/>
            <a:ext cx="1080120" cy="5279141"/>
          </a:xfrm>
          <a:prstGeom prst="rect">
            <a:avLst/>
          </a:prstGeom>
        </p:spPr>
      </p:pic>
      <p:pic>
        <p:nvPicPr>
          <p:cNvPr id="15" name="Billede 14">
            <a:extLst>
              <a:ext uri="{FF2B5EF4-FFF2-40B4-BE49-F238E27FC236}">
                <a16:creationId xmlns:a16="http://schemas.microsoft.com/office/drawing/2014/main" id="{04F62337-C6A9-435A-B601-91EF5E7AC1FD}"/>
              </a:ext>
            </a:extLst>
          </p:cNvPr>
          <p:cNvPicPr>
            <a:picLocks noChangeAspect="1"/>
          </p:cNvPicPr>
          <p:nvPr userDrawn="1"/>
        </p:nvPicPr>
        <p:blipFill>
          <a:blip r:embed="rId3"/>
          <a:stretch>
            <a:fillRect/>
          </a:stretch>
        </p:blipFill>
        <p:spPr>
          <a:xfrm>
            <a:off x="0" y="6203659"/>
            <a:ext cx="4144161" cy="654341"/>
          </a:xfrm>
          <a:prstGeom prst="rect">
            <a:avLst/>
          </a:prstGeom>
        </p:spPr>
      </p:pic>
      <p:pic>
        <p:nvPicPr>
          <p:cNvPr id="16" name="Billede 15">
            <a:extLst>
              <a:ext uri="{FF2B5EF4-FFF2-40B4-BE49-F238E27FC236}">
                <a16:creationId xmlns:a16="http://schemas.microsoft.com/office/drawing/2014/main" id="{CFE8C907-CA10-41FA-A908-DD3D6DF39D5F}"/>
              </a:ext>
            </a:extLst>
          </p:cNvPr>
          <p:cNvPicPr>
            <a:picLocks noChangeAspect="1"/>
          </p:cNvPicPr>
          <p:nvPr userDrawn="1"/>
        </p:nvPicPr>
        <p:blipFill>
          <a:blip r:embed="rId4"/>
          <a:stretch>
            <a:fillRect/>
          </a:stretch>
        </p:blipFill>
        <p:spPr>
          <a:xfrm>
            <a:off x="4144161" y="6203659"/>
            <a:ext cx="4999839" cy="654341"/>
          </a:xfrm>
          <a:prstGeom prst="rect">
            <a:avLst/>
          </a:prstGeom>
        </p:spPr>
      </p:pic>
      <p:pic>
        <p:nvPicPr>
          <p:cNvPr id="17" name="Billede 16">
            <a:extLst>
              <a:ext uri="{FF2B5EF4-FFF2-40B4-BE49-F238E27FC236}">
                <a16:creationId xmlns:a16="http://schemas.microsoft.com/office/drawing/2014/main" id="{429DF57C-23E4-4497-92DF-18A752E32F68}"/>
              </a:ext>
            </a:extLst>
          </p:cNvPr>
          <p:cNvPicPr>
            <a:picLocks noChangeAspect="1"/>
          </p:cNvPicPr>
          <p:nvPr userDrawn="1"/>
        </p:nvPicPr>
        <p:blipFill>
          <a:blip r:embed="rId5"/>
          <a:stretch>
            <a:fillRect/>
          </a:stretch>
        </p:blipFill>
        <p:spPr>
          <a:xfrm>
            <a:off x="-1241" y="0"/>
            <a:ext cx="1082602" cy="956683"/>
          </a:xfrm>
          <a:prstGeom prst="rect">
            <a:avLst/>
          </a:prstGeom>
        </p:spPr>
      </p:pic>
      <p:sp>
        <p:nvSpPr>
          <p:cNvPr id="19" name="Tekstfelt 18">
            <a:extLst>
              <a:ext uri="{FF2B5EF4-FFF2-40B4-BE49-F238E27FC236}">
                <a16:creationId xmlns:a16="http://schemas.microsoft.com/office/drawing/2014/main" id="{63227D2F-E149-4649-894F-6D54DD5B67CE}"/>
              </a:ext>
            </a:extLst>
          </p:cNvPr>
          <p:cNvSpPr txBox="1"/>
          <p:nvPr userDrawn="1"/>
        </p:nvSpPr>
        <p:spPr>
          <a:xfrm>
            <a:off x="1080120" y="6334581"/>
            <a:ext cx="4644008" cy="369332"/>
          </a:xfrm>
          <a:prstGeom prst="rect">
            <a:avLst/>
          </a:prstGeom>
          <a:noFill/>
        </p:spPr>
        <p:txBody>
          <a:bodyPr wrap="square" rtlCol="0">
            <a:spAutoFit/>
          </a:bodyPr>
          <a:lstStyle/>
          <a:p>
            <a:r>
              <a:rPr lang="da-DK" b="1" dirty="0">
                <a:solidFill>
                  <a:schemeClr val="bg1"/>
                </a:solidFill>
              </a:rPr>
              <a:t>ERHVERVSRET – finans – 2. udgave</a:t>
            </a:r>
          </a:p>
        </p:txBody>
      </p:sp>
    </p:spTree>
    <p:extLst>
      <p:ext uri="{BB962C8B-B14F-4D97-AF65-F5344CB8AC3E}">
        <p14:creationId xmlns:p14="http://schemas.microsoft.com/office/powerpoint/2010/main" val="380376501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5792F3A9-78CF-4043-92CE-7CF3E377D5F2}" type="datetimeFigureOut">
              <a:rPr lang="da-DK" smtClean="0"/>
              <a:t>01-01-2021</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0600533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5792F3A9-78CF-4043-92CE-7CF3E377D5F2}" type="datetimeFigureOut">
              <a:rPr lang="da-DK" smtClean="0"/>
              <a:t>01-01-2021</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7942290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792F3A9-78CF-4043-92CE-7CF3E377D5F2}" type="datetimeFigureOut">
              <a:rPr lang="da-DK" smtClean="0"/>
              <a:t>01-01-2021</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34589582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01-01-2021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258178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01-01-2021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543968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01-01-2021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2785144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01-01-2021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74875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3EE387-51F6-4B10-AD14-968F8B663628}"/>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6DEAB502-F0DB-433D-B64E-F42A9EB0BDE1}"/>
              </a:ext>
            </a:extLst>
          </p:cNvPr>
          <p:cNvSpPr>
            <a:spLocks noGrp="1"/>
          </p:cNvSpPr>
          <p:nvPr>
            <p:ph type="dt" sz="half" idx="10"/>
          </p:nvPr>
        </p:nvSpPr>
        <p:spPr/>
        <p:txBody>
          <a:bodyPr/>
          <a:lstStyle/>
          <a:p>
            <a:pPr lvl="0"/>
            <a:fld id="{688F5060-4957-4FB3-86C9-073F4211456B}" type="datetime1">
              <a:rPr lang="da-DK" smtClean="0"/>
              <a:pPr lvl="0"/>
              <a:t>01-01-2021</a:t>
            </a:fld>
            <a:endParaRPr lang="da-DK"/>
          </a:p>
        </p:txBody>
      </p:sp>
      <p:sp>
        <p:nvSpPr>
          <p:cNvPr id="4" name="Pladsholder til sidefod 3">
            <a:extLst>
              <a:ext uri="{FF2B5EF4-FFF2-40B4-BE49-F238E27FC236}">
                <a16:creationId xmlns:a16="http://schemas.microsoft.com/office/drawing/2014/main" id="{6E1DD00D-03A4-4597-A0B5-BFE667DEF159}"/>
              </a:ext>
            </a:extLst>
          </p:cNvPr>
          <p:cNvSpPr>
            <a:spLocks noGrp="1"/>
          </p:cNvSpPr>
          <p:nvPr>
            <p:ph type="ftr" sz="quarter" idx="11"/>
          </p:nvPr>
        </p:nvSpPr>
        <p:spPr/>
        <p:txBody>
          <a:bodyPr/>
          <a:lstStyle/>
          <a:p>
            <a:pPr lvl="0"/>
            <a:endParaRPr lang="da-DK"/>
          </a:p>
        </p:txBody>
      </p:sp>
      <p:sp>
        <p:nvSpPr>
          <p:cNvPr id="5" name="Pladsholder til slidenummer 4">
            <a:extLst>
              <a:ext uri="{FF2B5EF4-FFF2-40B4-BE49-F238E27FC236}">
                <a16:creationId xmlns:a16="http://schemas.microsoft.com/office/drawing/2014/main" id="{E5FB222B-F0F0-4701-A7DD-7E4426DA0CB4}"/>
              </a:ext>
            </a:extLst>
          </p:cNvPr>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718832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01-01-2021</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325328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01-01-2021</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961368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txBox="1">
            <a:spLocks noGrp="1"/>
          </p:cNvSpPr>
          <p:nvPr>
            <p:ph type="title"/>
          </p:nvPr>
        </p:nvSpPr>
        <p:spPr>
          <a:xfrm>
            <a:off x="722311" y="4406895"/>
            <a:ext cx="7772400" cy="1362071"/>
          </a:xfrm>
        </p:spPr>
        <p:txBody>
          <a:bodyPr anchor="t" anchorCtr="0"/>
          <a:lstStyle>
            <a:lvl1pPr algn="l">
              <a:defRPr sz="4000" b="1" cap="all"/>
            </a:lvl1pPr>
          </a:lstStyle>
          <a:p>
            <a:pPr lvl="0"/>
            <a:r>
              <a:rPr lang="da-DK"/>
              <a:t>Klik for at redigere i master</a:t>
            </a:r>
          </a:p>
        </p:txBody>
      </p:sp>
      <p:sp>
        <p:nvSpPr>
          <p:cNvPr id="3" name="Pladsholder til tekst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F37C45FC-63D0-4D67-8539-3E35DA2CF905}" type="datetime1">
              <a:rPr lang="da-DK"/>
              <a:pPr lvl="0"/>
              <a:t>01-01-2021</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D6353EC-0F7F-4913-802F-DE03DBB2FF57}" type="slidenum">
              <a:t>‹nr.›</a:t>
            </a:fld>
            <a:endParaRPr lang="da-DK"/>
          </a:p>
        </p:txBody>
      </p:sp>
    </p:spTree>
    <p:extLst>
      <p:ext uri="{BB962C8B-B14F-4D97-AF65-F5344CB8AC3E}">
        <p14:creationId xmlns:p14="http://schemas.microsoft.com/office/powerpoint/2010/main" val="3902083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indhold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txBox="1">
            <a:spLocks noGrp="1"/>
          </p:cNvSpPr>
          <p:nvPr>
            <p:ph type="dt" sz="half" idx="7"/>
          </p:nvPr>
        </p:nvSpPr>
        <p:spPr/>
        <p:txBody>
          <a:bodyPr/>
          <a:lstStyle>
            <a:lvl1pPr>
              <a:defRPr/>
            </a:lvl1pPr>
          </a:lstStyle>
          <a:p>
            <a:pPr lvl="0"/>
            <a:fld id="{DE56B54C-9C44-42BB-8BCF-667E2F07662C}" type="datetime1">
              <a:rPr lang="da-DK"/>
              <a:pPr lvl="0"/>
              <a:t>01-01-2021</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86F12A84-8B85-4BDD-A6F5-7BE4EE395F45}" type="slidenum">
              <a:t>‹nr.›</a:t>
            </a:fld>
            <a:endParaRPr lang="da-DK"/>
          </a:p>
        </p:txBody>
      </p:sp>
    </p:spTree>
    <p:extLst>
      <p:ext uri="{BB962C8B-B14F-4D97-AF65-F5344CB8AC3E}">
        <p14:creationId xmlns:p14="http://schemas.microsoft.com/office/powerpoint/2010/main" val="500499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tekst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da-DK"/>
              <a:t>Klik for at redigere i master</a:t>
            </a:r>
          </a:p>
        </p:txBody>
      </p:sp>
      <p:sp>
        <p:nvSpPr>
          <p:cNvPr id="4" name="Pladsholder til indhold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da-DK"/>
              <a:t>Klik for at redigere i master</a:t>
            </a:r>
          </a:p>
        </p:txBody>
      </p:sp>
      <p:sp>
        <p:nvSpPr>
          <p:cNvPr id="6" name="Pladsholder til indhold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txBox="1">
            <a:spLocks noGrp="1"/>
          </p:cNvSpPr>
          <p:nvPr>
            <p:ph type="dt" sz="half" idx="7"/>
          </p:nvPr>
        </p:nvSpPr>
        <p:spPr/>
        <p:txBody>
          <a:bodyPr/>
          <a:lstStyle>
            <a:lvl1pPr>
              <a:defRPr/>
            </a:lvl1pPr>
          </a:lstStyle>
          <a:p>
            <a:pPr lvl="0"/>
            <a:fld id="{F905A2D1-41B0-4302-A81F-519A31F66FE8}" type="datetime1">
              <a:rPr lang="da-DK"/>
              <a:pPr lvl="0"/>
              <a:t>01-01-2021</a:t>
            </a:fld>
            <a:endParaRPr lang="da-DK"/>
          </a:p>
        </p:txBody>
      </p:sp>
      <p:sp>
        <p:nvSpPr>
          <p:cNvPr id="8" name="Pladsholder til sidefod 7"/>
          <p:cNvSpPr txBox="1">
            <a:spLocks noGrp="1"/>
          </p:cNvSpPr>
          <p:nvPr>
            <p:ph type="ftr" sz="quarter" idx="9"/>
          </p:nvPr>
        </p:nvSpPr>
        <p:spPr/>
        <p:txBody>
          <a:bodyPr/>
          <a:lstStyle>
            <a:lvl1pPr>
              <a:defRPr/>
            </a:lvl1pPr>
          </a:lstStyle>
          <a:p>
            <a:pPr lvl="0"/>
            <a:endParaRPr lang="da-DK"/>
          </a:p>
        </p:txBody>
      </p:sp>
      <p:sp>
        <p:nvSpPr>
          <p:cNvPr id="9" name="Pladsholder til diasnummer 8"/>
          <p:cNvSpPr txBox="1">
            <a:spLocks noGrp="1"/>
          </p:cNvSpPr>
          <p:nvPr>
            <p:ph type="sldNum" sz="quarter" idx="8"/>
          </p:nvPr>
        </p:nvSpPr>
        <p:spPr/>
        <p:txBody>
          <a:bodyPr/>
          <a:lstStyle>
            <a:lvl1pPr>
              <a:defRPr/>
            </a:lvl1pPr>
          </a:lstStyle>
          <a:p>
            <a:pPr lvl="0"/>
            <a:fld id="{EF8B6EF7-67EB-4543-885A-C924F163EA42}" type="slidenum">
              <a:t>‹nr.›</a:t>
            </a:fld>
            <a:endParaRPr lang="da-DK"/>
          </a:p>
        </p:txBody>
      </p:sp>
    </p:spTree>
    <p:extLst>
      <p:ext uri="{BB962C8B-B14F-4D97-AF65-F5344CB8AC3E}">
        <p14:creationId xmlns:p14="http://schemas.microsoft.com/office/powerpoint/2010/main" val="98475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dato 2"/>
          <p:cNvSpPr txBox="1">
            <a:spLocks noGrp="1"/>
          </p:cNvSpPr>
          <p:nvPr>
            <p:ph type="dt" sz="half" idx="7"/>
          </p:nvPr>
        </p:nvSpPr>
        <p:spPr/>
        <p:txBody>
          <a:bodyPr/>
          <a:lstStyle>
            <a:lvl1pPr>
              <a:defRPr/>
            </a:lvl1pPr>
          </a:lstStyle>
          <a:p>
            <a:pPr lvl="0"/>
            <a:fld id="{7026B87C-8F76-4A79-A627-794879B1DF58}" type="datetime1">
              <a:rPr lang="da-DK"/>
              <a:pPr lvl="0"/>
              <a:t>01-01-2021</a:t>
            </a:fld>
            <a:endParaRPr lang="da-DK"/>
          </a:p>
        </p:txBody>
      </p:sp>
      <p:sp>
        <p:nvSpPr>
          <p:cNvPr id="4" name="Pladsholder til sidefod 3"/>
          <p:cNvSpPr txBox="1">
            <a:spLocks noGrp="1"/>
          </p:cNvSpPr>
          <p:nvPr>
            <p:ph type="ftr" sz="quarter" idx="9"/>
          </p:nvPr>
        </p:nvSpPr>
        <p:spPr/>
        <p:txBody>
          <a:bodyPr/>
          <a:lstStyle>
            <a:lvl1pPr>
              <a:defRPr/>
            </a:lvl1pPr>
          </a:lstStyle>
          <a:p>
            <a:pPr lvl="0"/>
            <a:endParaRPr lang="da-DK"/>
          </a:p>
        </p:txBody>
      </p:sp>
      <p:sp>
        <p:nvSpPr>
          <p:cNvPr id="5" name="Pladsholder til diasnummer 4"/>
          <p:cNvSpPr txBox="1">
            <a:spLocks noGrp="1"/>
          </p:cNvSpPr>
          <p:nvPr>
            <p:ph type="sldNum" sz="quarter" idx="8"/>
          </p:nvPr>
        </p:nvSpPr>
        <p:spPr/>
        <p:txBody>
          <a:bodyPr/>
          <a:lstStyle>
            <a:lvl1pPr>
              <a:defRPr/>
            </a:lvl1pPr>
          </a:lstStyle>
          <a:p>
            <a:pPr lvl="0"/>
            <a:fld id="{57E370C0-5A93-43F0-A729-C87E9BDB7586}" type="slidenum">
              <a:t>‹nr.›</a:t>
            </a:fld>
            <a:endParaRPr lang="da-DK"/>
          </a:p>
        </p:txBody>
      </p:sp>
    </p:spTree>
    <p:extLst>
      <p:ext uri="{BB962C8B-B14F-4D97-AF65-F5344CB8AC3E}">
        <p14:creationId xmlns:p14="http://schemas.microsoft.com/office/powerpoint/2010/main" val="4101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da-DK"/>
              <a:t>Klik for at redigere i master</a:t>
            </a:r>
          </a:p>
        </p:txBody>
      </p:sp>
      <p:sp>
        <p:nvSpPr>
          <p:cNvPr id="3" name="Pladsholder til tekst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688F5060-4957-4FB3-86C9-073F4211456B}" type="datetime1">
              <a:rPr lang="da-DK"/>
              <a:pPr lvl="0"/>
              <a:t>01-01-2021</a:t>
            </a:fld>
            <a:endParaRPr lang="da-DK"/>
          </a:p>
        </p:txBody>
      </p:sp>
      <p:sp>
        <p:nvSpPr>
          <p:cNvPr id="5" name="Pladsholder til sidefod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diasnumm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D62C53A0-36E9-4BC8-974B-FBB5C699C68F}" type="slidenum">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4" r:id="rId4"/>
    <p:sldLayoutId id="2147483661"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xStyles>
    <p:title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da-DK"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2F3A9-78CF-4043-92CE-7CF3E377D5F2}" type="datetimeFigureOut">
              <a:rPr lang="da-DK" smtClean="0"/>
              <a:t>01-01-2021</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CC7BA-DD51-4135-99E5-8D28E91135EF}" type="slidenum">
              <a:rPr lang="da-DK" smtClean="0"/>
              <a:t>‹nr.›</a:t>
            </a:fld>
            <a:endParaRPr lang="da-DK"/>
          </a:p>
        </p:txBody>
      </p:sp>
    </p:spTree>
    <p:extLst>
      <p:ext uri="{BB962C8B-B14F-4D97-AF65-F5344CB8AC3E}">
        <p14:creationId xmlns:p14="http://schemas.microsoft.com/office/powerpoint/2010/main" val="29735615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61884"/>
          </a:xfrm>
          <a:prstGeom prst="rect">
            <a:avLst/>
          </a:prstGeom>
          <a:noFill/>
        </p:spPr>
        <p:txBody>
          <a:bodyPr wrap="square" rtlCol="0">
            <a:spAutoFit/>
          </a:bodyPr>
          <a:lstStyle/>
          <a:p>
            <a:pPr algn="ctr"/>
            <a:r>
              <a:rPr lang="da-DK" sz="3600" b="1" dirty="0">
                <a:solidFill>
                  <a:schemeClr val="tx2"/>
                </a:solidFill>
                <a:latin typeface="+mj-lt"/>
                <a:cs typeface="Arial" pitchFamily="34" charset="0"/>
              </a:rPr>
              <a:t>Kapitel 5</a:t>
            </a:r>
          </a:p>
          <a:p>
            <a:pPr algn="ctr"/>
            <a:r>
              <a:rPr lang="da-DK" sz="4000" b="1" dirty="0">
                <a:solidFill>
                  <a:schemeClr val="tx2"/>
                </a:solidFill>
                <a:latin typeface="+mj-lt"/>
                <a:cs typeface="Arial" pitchFamily="34" charset="0"/>
              </a:rPr>
              <a:t>Erstatning</a:t>
            </a:r>
            <a:endParaRPr lang="da-DK" sz="4000" dirty="0">
              <a:solidFill>
                <a:schemeClr val="tx2"/>
              </a:solidFill>
              <a:latin typeface="+mj-lt"/>
            </a:endParaRPr>
          </a:p>
        </p:txBody>
      </p:sp>
    </p:spTree>
    <p:extLst>
      <p:ext uri="{BB962C8B-B14F-4D97-AF65-F5344CB8AC3E}">
        <p14:creationId xmlns:p14="http://schemas.microsoft.com/office/powerpoint/2010/main" val="1775928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58503"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1.1.2 Ansvarsgrundlag – Objektivt ansvar</a:t>
            </a:r>
          </a:p>
        </p:txBody>
      </p:sp>
      <p:sp>
        <p:nvSpPr>
          <p:cNvPr id="3" name="Tekstboks 2"/>
          <p:cNvSpPr txBox="1"/>
          <p:nvPr/>
        </p:nvSpPr>
        <p:spPr>
          <a:xfrm>
            <a:off x="1187624" y="1340768"/>
            <a:ext cx="8172400" cy="4462760"/>
          </a:xfrm>
          <a:prstGeom prst="rect">
            <a:avLst/>
          </a:prstGeom>
          <a:noFill/>
        </p:spPr>
        <p:txBody>
          <a:bodyPr wrap="square" rtlCol="0">
            <a:spAutoFit/>
          </a:bodyPr>
          <a:lstStyle/>
          <a:p>
            <a:r>
              <a:rPr lang="da-DK" sz="3000" b="1" dirty="0"/>
              <a:t>Eksempler på områder, hvor der er objektivt ansvar for skadevolder:</a:t>
            </a:r>
          </a:p>
          <a:p>
            <a:pPr marL="355600" lvl="0" indent="-355600">
              <a:buFont typeface="Arial" pitchFamily="34" charset="0"/>
              <a:buChar char="•"/>
            </a:pPr>
            <a:r>
              <a:rPr lang="da-DK" sz="2800" dirty="0"/>
              <a:t>Arbejdsgiveransvar, jf. Danske Lov 3-19-2</a:t>
            </a:r>
          </a:p>
          <a:p>
            <a:pPr marL="355600" lvl="0" indent="-355600">
              <a:buFont typeface="Arial" pitchFamily="34" charset="0"/>
              <a:buChar char="•"/>
            </a:pPr>
            <a:r>
              <a:rPr lang="da-DK" sz="2800" dirty="0"/>
              <a:t>Produktansvar, jf. Produktansvarsloven</a:t>
            </a:r>
          </a:p>
          <a:p>
            <a:pPr marL="355600" lvl="0" indent="-355600">
              <a:buFont typeface="Arial" pitchFamily="34" charset="0"/>
              <a:buChar char="•"/>
            </a:pPr>
            <a:r>
              <a:rPr lang="da-DK" sz="2800" dirty="0"/>
              <a:t>Skader forvoldt af vilde dyr, jf. Danske Lov 6-10-4</a:t>
            </a:r>
          </a:p>
          <a:p>
            <a:pPr marL="355600" lvl="1" indent="-355600">
              <a:buFont typeface="Arial" pitchFamily="34" charset="0"/>
              <a:buChar char="•"/>
            </a:pPr>
            <a:r>
              <a:rPr lang="da-DK" sz="2800" dirty="0"/>
              <a:t>Skader forvoldt af hunde, jf. Hundeloven</a:t>
            </a:r>
          </a:p>
          <a:p>
            <a:pPr marL="355600" lvl="1" indent="-355600">
              <a:buFont typeface="Arial" pitchFamily="34" charset="0"/>
              <a:buChar char="•"/>
            </a:pPr>
            <a:r>
              <a:rPr lang="da-DK" sz="2800" dirty="0"/>
              <a:t>Skader forvoldt ved jernbanedrift, luftfart og atomare anlæg</a:t>
            </a:r>
          </a:p>
          <a:p>
            <a:pPr marL="355600" lvl="1" indent="-355600">
              <a:buFont typeface="Arial" pitchFamily="34" charset="0"/>
              <a:buChar char="•"/>
            </a:pPr>
            <a:r>
              <a:rPr lang="da-DK" sz="2800" dirty="0"/>
              <a:t>Olieskader og havmiljø</a:t>
            </a:r>
          </a:p>
          <a:p>
            <a:pPr marL="355600" lvl="1" indent="-355600">
              <a:buFont typeface="Arial" pitchFamily="34" charset="0"/>
              <a:buChar char="•"/>
            </a:pPr>
            <a:r>
              <a:rPr lang="da-DK" sz="2800" dirty="0"/>
              <a:t>Naturgasforsyning og vandforsyning</a:t>
            </a:r>
          </a:p>
        </p:txBody>
      </p:sp>
    </p:spTree>
    <p:extLst>
      <p:ext uri="{BB962C8B-B14F-4D97-AF65-F5344CB8AC3E}">
        <p14:creationId xmlns:p14="http://schemas.microsoft.com/office/powerpoint/2010/main" val="2058500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1.2 Økonomisk tab</a:t>
            </a:r>
          </a:p>
        </p:txBody>
      </p:sp>
      <p:sp>
        <p:nvSpPr>
          <p:cNvPr id="3" name="Tekstboks 2"/>
          <p:cNvSpPr txBox="1"/>
          <p:nvPr/>
        </p:nvSpPr>
        <p:spPr>
          <a:xfrm>
            <a:off x="1368152" y="1424965"/>
            <a:ext cx="7380312" cy="4524315"/>
          </a:xfrm>
          <a:prstGeom prst="rect">
            <a:avLst/>
          </a:prstGeom>
          <a:noFill/>
        </p:spPr>
        <p:txBody>
          <a:bodyPr wrap="square" rtlCol="0">
            <a:spAutoFit/>
          </a:bodyPr>
          <a:lstStyle/>
          <a:p>
            <a:pPr marL="514350" indent="-514350">
              <a:buFont typeface="Arial" pitchFamily="34" charset="0"/>
              <a:buChar char="•"/>
            </a:pPr>
            <a:r>
              <a:rPr lang="da-DK" sz="3200" dirty="0"/>
              <a:t>Skadelidte skal have erstattet sit økonomiske tab</a:t>
            </a:r>
          </a:p>
          <a:p>
            <a:pPr marL="514350" indent="-514350">
              <a:buFont typeface="Arial" pitchFamily="34" charset="0"/>
              <a:buChar char="•"/>
            </a:pPr>
            <a:r>
              <a:rPr lang="da-DK" sz="3200" dirty="0"/>
              <a:t>Tingsskade og personskade </a:t>
            </a:r>
          </a:p>
          <a:p>
            <a:pPr marL="514350" indent="-514350">
              <a:buFont typeface="Arial" pitchFamily="34" charset="0"/>
              <a:buChar char="•"/>
            </a:pPr>
            <a:r>
              <a:rPr lang="da-DK" sz="3200" dirty="0"/>
              <a:t>Tabet skal kunne dokumenteres</a:t>
            </a:r>
          </a:p>
          <a:p>
            <a:pPr marL="514350" indent="-514350">
              <a:buFont typeface="Arial" pitchFamily="34" charset="0"/>
              <a:buChar char="•"/>
            </a:pPr>
            <a:r>
              <a:rPr lang="da-DK" sz="3200" dirty="0"/>
              <a:t>Skadelidte skal stilles økonomisk som før skadens indtræden</a:t>
            </a:r>
          </a:p>
          <a:p>
            <a:pPr marL="514350" indent="-514350">
              <a:buFont typeface="Arial" pitchFamily="34" charset="0"/>
              <a:buChar char="•"/>
            </a:pPr>
            <a:r>
              <a:rPr lang="da-DK" sz="3200" dirty="0"/>
              <a:t>Skadelidte må ikke opnå en berigelse</a:t>
            </a:r>
          </a:p>
          <a:p>
            <a:pPr marL="514350" indent="-514350">
              <a:buFont typeface="Arial" pitchFamily="34" charset="0"/>
              <a:buChar char="•"/>
            </a:pPr>
            <a:r>
              <a:rPr lang="da-DK" sz="3200" dirty="0"/>
              <a:t>Skadelidte har tabsbegrænsningspligt</a:t>
            </a:r>
          </a:p>
          <a:p>
            <a:pPr marL="514350" indent="-514350">
              <a:buFont typeface="Arial" pitchFamily="34" charset="0"/>
              <a:buChar char="•"/>
            </a:pPr>
            <a:endParaRPr lang="da-DK" sz="3200" dirty="0"/>
          </a:p>
        </p:txBody>
      </p:sp>
    </p:spTree>
    <p:extLst>
      <p:ext uri="{BB962C8B-B14F-4D97-AF65-F5344CB8AC3E}">
        <p14:creationId xmlns:p14="http://schemas.microsoft.com/office/powerpoint/2010/main" val="581923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1.3 Årsagsforbindelse (kausalitet) </a:t>
            </a:r>
          </a:p>
        </p:txBody>
      </p:sp>
      <p:sp>
        <p:nvSpPr>
          <p:cNvPr id="3" name="Tekstboks 2"/>
          <p:cNvSpPr txBox="1"/>
          <p:nvPr/>
        </p:nvSpPr>
        <p:spPr>
          <a:xfrm>
            <a:off x="1259632" y="1690930"/>
            <a:ext cx="7776864" cy="3970318"/>
          </a:xfrm>
          <a:prstGeom prst="rect">
            <a:avLst/>
          </a:prstGeom>
          <a:noFill/>
        </p:spPr>
        <p:txBody>
          <a:bodyPr wrap="square" rtlCol="0">
            <a:spAutoFit/>
          </a:bodyPr>
          <a:lstStyle/>
          <a:p>
            <a:pPr marL="355600" indent="-355600">
              <a:buFont typeface="Arial" pitchFamily="34" charset="0"/>
              <a:buChar char="•"/>
            </a:pPr>
            <a:r>
              <a:rPr lang="da-DK" sz="2800" dirty="0"/>
              <a:t>Der skal være en naturlig forbindelse mellem handlingen og den skete skade.  </a:t>
            </a:r>
          </a:p>
          <a:p>
            <a:pPr marL="355600" indent="-355600">
              <a:buFont typeface="Arial" pitchFamily="34" charset="0"/>
              <a:buChar char="•"/>
            </a:pPr>
            <a:r>
              <a:rPr lang="da-DK" sz="2800" dirty="0"/>
              <a:t>Handlingen skal have forårsaget skaden.</a:t>
            </a:r>
          </a:p>
          <a:p>
            <a:pPr marL="355600" indent="-355600">
              <a:buFont typeface="Arial" pitchFamily="34" charset="0"/>
              <a:buChar char="•"/>
            </a:pPr>
            <a:r>
              <a:rPr lang="da-DK" sz="2800" dirty="0"/>
              <a:t>Handlingen er en nødvendig betingelse for, at den pågældende skade overhovedet indtræder.</a:t>
            </a:r>
          </a:p>
          <a:p>
            <a:pPr marL="355600" indent="-355600">
              <a:buFont typeface="Arial" pitchFamily="34" charset="0"/>
              <a:buChar char="•"/>
            </a:pPr>
            <a:r>
              <a:rPr lang="da-DK" sz="2800" dirty="0"/>
              <a:t>Hvis skadevolders handling ikke har haft nogen betydning eller sammenhæng med den skete skade, er der ikke årsagsforbindelse, og skadevolder er ikke erstatningsansvarlig.</a:t>
            </a:r>
          </a:p>
        </p:txBody>
      </p:sp>
    </p:spTree>
    <p:extLst>
      <p:ext uri="{BB962C8B-B14F-4D97-AF65-F5344CB8AC3E}">
        <p14:creationId xmlns:p14="http://schemas.microsoft.com/office/powerpoint/2010/main" val="2886066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1.4 Påregnelighed (adækvans)</a:t>
            </a:r>
          </a:p>
        </p:txBody>
      </p:sp>
      <p:sp>
        <p:nvSpPr>
          <p:cNvPr id="3" name="Tekstboks 2"/>
          <p:cNvSpPr txBox="1"/>
          <p:nvPr/>
        </p:nvSpPr>
        <p:spPr>
          <a:xfrm>
            <a:off x="1152128" y="1485359"/>
            <a:ext cx="8244408" cy="4031873"/>
          </a:xfrm>
          <a:prstGeom prst="rect">
            <a:avLst/>
          </a:prstGeom>
          <a:noFill/>
        </p:spPr>
        <p:txBody>
          <a:bodyPr wrap="square" rtlCol="0">
            <a:spAutoFit/>
          </a:bodyPr>
          <a:lstStyle/>
          <a:p>
            <a:pPr marL="355600" indent="-355600">
              <a:buFont typeface="Arial" pitchFamily="34" charset="0"/>
              <a:buChar char="•"/>
            </a:pPr>
            <a:r>
              <a:rPr lang="da-DK" sz="3200" dirty="0"/>
              <a:t>Skaden skal være en påregnelig følge af skadevolders handling, ellers er skadevolder ikke erstatningsansvarlig – se U2008.1336 V - Den mandlige stripper, s. 142.</a:t>
            </a:r>
          </a:p>
          <a:p>
            <a:pPr marL="355600" indent="-355600">
              <a:buFont typeface="Arial" pitchFamily="34" charset="0"/>
              <a:buChar char="•"/>
            </a:pPr>
            <a:r>
              <a:rPr lang="da-DK" sz="3200" dirty="0"/>
              <a:t>Afgørende at se på, om skadevolder ved sin handling har forøget risikoen for skadens indtræden. </a:t>
            </a:r>
          </a:p>
          <a:p>
            <a:pPr marL="514350" indent="-514350"/>
            <a:endParaRPr lang="da-DK" sz="3200" b="1" dirty="0">
              <a:cs typeface="Arial" pitchFamily="34" charset="0"/>
            </a:endParaRPr>
          </a:p>
        </p:txBody>
      </p:sp>
    </p:spTree>
    <p:extLst>
      <p:ext uri="{BB962C8B-B14F-4D97-AF65-F5344CB8AC3E}">
        <p14:creationId xmlns:p14="http://schemas.microsoft.com/office/powerpoint/2010/main" val="246096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Erstatningsbetingelserne</a:t>
            </a:r>
          </a:p>
        </p:txBody>
      </p:sp>
      <p:sp>
        <p:nvSpPr>
          <p:cNvPr id="3" name="Tekstboks 2"/>
          <p:cNvSpPr txBox="1"/>
          <p:nvPr/>
        </p:nvSpPr>
        <p:spPr>
          <a:xfrm>
            <a:off x="1115616" y="1196752"/>
            <a:ext cx="8028384" cy="4524315"/>
          </a:xfrm>
          <a:prstGeom prst="rect">
            <a:avLst/>
          </a:prstGeom>
          <a:noFill/>
        </p:spPr>
        <p:txBody>
          <a:bodyPr wrap="square" rtlCol="0">
            <a:spAutoFit/>
          </a:bodyPr>
          <a:lstStyle/>
          <a:p>
            <a:r>
              <a:rPr lang="da-DK" sz="3200" b="1" dirty="0">
                <a:cs typeface="Arial" pitchFamily="34" charset="0"/>
              </a:rPr>
              <a:t>Alle 4 erstatningsbetingelser skal være opfyldt for at udløse erstatning:</a:t>
            </a:r>
          </a:p>
          <a:p>
            <a:pPr marL="514350" indent="-514350"/>
            <a:endParaRPr lang="da-DK" sz="3200" dirty="0">
              <a:cs typeface="Arial" pitchFamily="34" charset="0"/>
            </a:endParaRPr>
          </a:p>
          <a:p>
            <a:pPr marL="514350" indent="-514350">
              <a:buAutoNum type="arabicPeriod"/>
            </a:pPr>
            <a:r>
              <a:rPr lang="da-DK" sz="3200" dirty="0">
                <a:cs typeface="Arial" pitchFamily="34" charset="0"/>
              </a:rPr>
              <a:t>Ansvarsgrundlag</a:t>
            </a:r>
          </a:p>
          <a:p>
            <a:pPr marL="514350" indent="-514350">
              <a:buAutoNum type="arabicPeriod"/>
            </a:pPr>
            <a:r>
              <a:rPr lang="da-DK" sz="3200" dirty="0">
                <a:cs typeface="Arial" pitchFamily="34" charset="0"/>
              </a:rPr>
              <a:t>Tab</a:t>
            </a:r>
          </a:p>
          <a:p>
            <a:pPr marL="514350" indent="-514350">
              <a:buAutoNum type="arabicPeriod"/>
            </a:pPr>
            <a:r>
              <a:rPr lang="da-DK" sz="3200" dirty="0">
                <a:cs typeface="Arial" pitchFamily="34" charset="0"/>
              </a:rPr>
              <a:t>Årsagsforbindelse</a:t>
            </a:r>
          </a:p>
          <a:p>
            <a:pPr marL="514350" indent="-514350">
              <a:buAutoNum type="arabicPeriod"/>
            </a:pPr>
            <a:r>
              <a:rPr lang="da-DK" sz="3200" dirty="0">
                <a:cs typeface="Arial" pitchFamily="34" charset="0"/>
              </a:rPr>
              <a:t>Påregnelighed</a:t>
            </a:r>
          </a:p>
          <a:p>
            <a:pPr marL="514350" indent="-514350"/>
            <a:r>
              <a:rPr lang="da-DK" sz="3200" dirty="0">
                <a:cs typeface="Arial" pitchFamily="34" charset="0"/>
              </a:rPr>
              <a:t>--------------------------------</a:t>
            </a:r>
          </a:p>
          <a:p>
            <a:pPr marL="514350" indent="-514350"/>
            <a:r>
              <a:rPr lang="da-DK" sz="3200" dirty="0">
                <a:cs typeface="Arial" pitchFamily="34" charset="0"/>
              </a:rPr>
              <a:t>= Erstatning til skadelidte</a:t>
            </a:r>
          </a:p>
        </p:txBody>
      </p:sp>
    </p:spTree>
    <p:extLst>
      <p:ext uri="{BB962C8B-B14F-4D97-AF65-F5344CB8AC3E}">
        <p14:creationId xmlns:p14="http://schemas.microsoft.com/office/powerpoint/2010/main" val="748020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 Nedsættelse af erstatningen</a:t>
            </a:r>
          </a:p>
          <a:p>
            <a:pPr algn="ctr"/>
            <a:r>
              <a:rPr lang="da-DK" sz="3600" b="1" dirty="0">
                <a:solidFill>
                  <a:schemeClr val="tx2"/>
                </a:solidFill>
                <a:latin typeface="+mj-lt"/>
                <a:cs typeface="Arial" pitchFamily="34" charset="0"/>
              </a:rPr>
              <a:t>2.1 Objektive ansvarsfrihedsgrunde</a:t>
            </a:r>
          </a:p>
        </p:txBody>
      </p:sp>
      <p:sp>
        <p:nvSpPr>
          <p:cNvPr id="3" name="Tekstboks 2"/>
          <p:cNvSpPr txBox="1"/>
          <p:nvPr/>
        </p:nvSpPr>
        <p:spPr>
          <a:xfrm>
            <a:off x="1259632" y="1355278"/>
            <a:ext cx="8064896" cy="4955203"/>
          </a:xfrm>
          <a:prstGeom prst="rect">
            <a:avLst/>
          </a:prstGeom>
          <a:noFill/>
        </p:spPr>
        <p:txBody>
          <a:bodyPr wrap="square" rtlCol="0">
            <a:spAutoFit/>
          </a:bodyPr>
          <a:lstStyle/>
          <a:p>
            <a:r>
              <a:rPr lang="da-DK" sz="2800" dirty="0"/>
              <a:t>Selvom erstatningsbetingelserne er opfyldt, vil erstatningsbeløbet kunne nedsættes eller helt bortfalde, hvis der er tale om en såkaldt ansvarsfrihedsgrund:</a:t>
            </a:r>
          </a:p>
          <a:p>
            <a:endParaRPr lang="da-DK" sz="800" dirty="0">
              <a:cs typeface="Arial" pitchFamily="34" charset="0"/>
            </a:endParaRPr>
          </a:p>
          <a:p>
            <a:pPr marL="514350" indent="-514350">
              <a:buFont typeface="Arial" pitchFamily="34" charset="0"/>
              <a:buChar char="•"/>
            </a:pPr>
            <a:r>
              <a:rPr lang="da-DK" sz="2800" dirty="0">
                <a:cs typeface="Arial" pitchFamily="34" charset="0"/>
              </a:rPr>
              <a:t>Nødværge</a:t>
            </a:r>
          </a:p>
          <a:p>
            <a:pPr marL="514350" indent="-514350">
              <a:buFont typeface="Arial" pitchFamily="34" charset="0"/>
              <a:buChar char="•"/>
            </a:pPr>
            <a:r>
              <a:rPr lang="da-DK" sz="2800" dirty="0">
                <a:cs typeface="Arial" pitchFamily="34" charset="0"/>
              </a:rPr>
              <a:t>Nødret</a:t>
            </a:r>
          </a:p>
          <a:p>
            <a:pPr marL="514350" indent="-514350">
              <a:buFont typeface="Arial" pitchFamily="34" charset="0"/>
              <a:buChar char="•"/>
            </a:pPr>
            <a:r>
              <a:rPr lang="da-DK" sz="2800" dirty="0">
                <a:cs typeface="Arial" pitchFamily="34" charset="0"/>
              </a:rPr>
              <a:t>Uanmodet forretningsførelse </a:t>
            </a:r>
            <a:br>
              <a:rPr lang="da-DK" sz="2800" dirty="0">
                <a:cs typeface="Arial" pitchFamily="34" charset="0"/>
              </a:rPr>
            </a:br>
            <a:r>
              <a:rPr lang="da-DK" sz="2800" dirty="0">
                <a:cs typeface="Arial" pitchFamily="34" charset="0"/>
              </a:rPr>
              <a:t>(</a:t>
            </a:r>
            <a:r>
              <a:rPr lang="da-DK" sz="2800" dirty="0" err="1">
                <a:cs typeface="Arial" pitchFamily="34" charset="0"/>
              </a:rPr>
              <a:t>negotiorum</a:t>
            </a:r>
            <a:r>
              <a:rPr lang="da-DK" sz="2800" dirty="0">
                <a:cs typeface="Arial" pitchFamily="34" charset="0"/>
              </a:rPr>
              <a:t> </a:t>
            </a:r>
            <a:r>
              <a:rPr lang="da-DK" sz="2800" dirty="0" err="1">
                <a:cs typeface="Arial" pitchFamily="34" charset="0"/>
              </a:rPr>
              <a:t>gestio</a:t>
            </a:r>
            <a:r>
              <a:rPr lang="da-DK" sz="2800" dirty="0">
                <a:cs typeface="Arial" pitchFamily="34" charset="0"/>
              </a:rPr>
              <a:t>)</a:t>
            </a:r>
          </a:p>
          <a:p>
            <a:pPr marL="514350" indent="-514350">
              <a:buFont typeface="Arial" pitchFamily="34" charset="0"/>
              <a:buChar char="•"/>
            </a:pPr>
            <a:r>
              <a:rPr lang="da-DK" sz="2800" dirty="0">
                <a:cs typeface="Arial" pitchFamily="34" charset="0"/>
              </a:rPr>
              <a:t>Egen skyld</a:t>
            </a:r>
          </a:p>
          <a:p>
            <a:pPr marL="514350" indent="-514350">
              <a:buFont typeface="Arial" pitchFamily="34" charset="0"/>
              <a:buChar char="•"/>
            </a:pPr>
            <a:r>
              <a:rPr lang="da-DK" sz="2800" dirty="0">
                <a:cs typeface="Arial" pitchFamily="34" charset="0"/>
              </a:rPr>
              <a:t>Samtykke</a:t>
            </a:r>
          </a:p>
          <a:p>
            <a:pPr marL="514350" indent="-514350">
              <a:buFont typeface="Arial" pitchFamily="34" charset="0"/>
              <a:buChar char="•"/>
            </a:pPr>
            <a:r>
              <a:rPr lang="da-DK" sz="2800" dirty="0">
                <a:cs typeface="Arial" pitchFamily="34" charset="0"/>
              </a:rPr>
              <a:t>Accept af risiko</a:t>
            </a:r>
          </a:p>
        </p:txBody>
      </p:sp>
    </p:spTree>
    <p:extLst>
      <p:ext uri="{BB962C8B-B14F-4D97-AF65-F5344CB8AC3E}">
        <p14:creationId xmlns:p14="http://schemas.microsoft.com/office/powerpoint/2010/main" val="4144465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2.1 Objektive ansvarsfrihedsgrunde</a:t>
            </a:r>
          </a:p>
          <a:p>
            <a:pPr algn="ctr"/>
            <a:r>
              <a:rPr lang="da-DK" sz="3600" b="1" dirty="0">
                <a:solidFill>
                  <a:schemeClr val="tx2"/>
                </a:solidFill>
                <a:latin typeface="+mj-lt"/>
                <a:cs typeface="Arial" pitchFamily="34" charset="0"/>
              </a:rPr>
              <a:t>Nødværge</a:t>
            </a:r>
          </a:p>
        </p:txBody>
      </p:sp>
      <p:sp>
        <p:nvSpPr>
          <p:cNvPr id="3" name="Tekstboks 2"/>
          <p:cNvSpPr txBox="1"/>
          <p:nvPr/>
        </p:nvSpPr>
        <p:spPr>
          <a:xfrm>
            <a:off x="1331640" y="1874728"/>
            <a:ext cx="7488832" cy="3539430"/>
          </a:xfrm>
          <a:prstGeom prst="rect">
            <a:avLst/>
          </a:prstGeom>
          <a:noFill/>
        </p:spPr>
        <p:txBody>
          <a:bodyPr wrap="square" rtlCol="0">
            <a:spAutoFit/>
          </a:bodyPr>
          <a:lstStyle/>
          <a:p>
            <a:r>
              <a:rPr lang="da-DK" sz="2800" dirty="0"/>
              <a:t>Handlinger som er foretaget på grund af </a:t>
            </a:r>
            <a:r>
              <a:rPr lang="da-DK" sz="2800" b="1" dirty="0"/>
              <a:t>nødværge</a:t>
            </a:r>
            <a:r>
              <a:rPr lang="da-DK" sz="2800" dirty="0"/>
              <a:t> er ifølge straffelovens § 13, stk. 1 </a:t>
            </a:r>
            <a:r>
              <a:rPr lang="da-DK" sz="2800" b="1" dirty="0"/>
              <a:t>straffri, hvis</a:t>
            </a:r>
            <a:r>
              <a:rPr lang="da-DK" sz="2800" dirty="0"/>
              <a:t>:</a:t>
            </a:r>
          </a:p>
          <a:p>
            <a:endParaRPr lang="da-DK" sz="2400" dirty="0"/>
          </a:p>
          <a:p>
            <a:r>
              <a:rPr lang="da-DK" sz="2800" dirty="0"/>
              <a:t>Handlingen har været nødvendig for at modstå eller afværge et påbegyndt angreb eller et overhængende uretmæssigt angreb.</a:t>
            </a:r>
            <a:r>
              <a:rPr lang="da-DK" sz="2400" dirty="0"/>
              <a:t>  </a:t>
            </a:r>
          </a:p>
          <a:p>
            <a:pPr marL="514350" indent="-514350"/>
            <a:endParaRPr lang="da-DK" sz="3200" b="1" dirty="0">
              <a:cs typeface="Arial" pitchFamily="34" charset="0"/>
            </a:endParaRPr>
          </a:p>
        </p:txBody>
      </p:sp>
    </p:spTree>
    <p:extLst>
      <p:ext uri="{BB962C8B-B14F-4D97-AF65-F5344CB8AC3E}">
        <p14:creationId xmlns:p14="http://schemas.microsoft.com/office/powerpoint/2010/main" val="1138614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138773"/>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2.1 Objektive ansvarsfrihedsgrunde</a:t>
            </a:r>
          </a:p>
          <a:p>
            <a:pPr algn="ctr"/>
            <a:r>
              <a:rPr lang="da-DK" sz="3200" b="1" dirty="0">
                <a:solidFill>
                  <a:schemeClr val="tx2"/>
                </a:solidFill>
                <a:latin typeface="+mj-lt"/>
                <a:cs typeface="Arial" pitchFamily="34" charset="0"/>
              </a:rPr>
              <a:t>Nødværge</a:t>
            </a:r>
          </a:p>
        </p:txBody>
      </p:sp>
      <p:sp>
        <p:nvSpPr>
          <p:cNvPr id="3" name="Tekstboks 2"/>
          <p:cNvSpPr txBox="1"/>
          <p:nvPr/>
        </p:nvSpPr>
        <p:spPr>
          <a:xfrm>
            <a:off x="1259632" y="1138773"/>
            <a:ext cx="7704856" cy="4693593"/>
          </a:xfrm>
          <a:prstGeom prst="rect">
            <a:avLst/>
          </a:prstGeom>
          <a:noFill/>
        </p:spPr>
        <p:txBody>
          <a:bodyPr wrap="square" rtlCol="0">
            <a:spAutoFit/>
          </a:bodyPr>
          <a:lstStyle/>
          <a:p>
            <a:r>
              <a:rPr lang="da-DK" sz="2300" dirty="0"/>
              <a:t> </a:t>
            </a:r>
            <a:r>
              <a:rPr lang="da-DK" sz="2300" b="1" dirty="0"/>
              <a:t>Betingelser for straffrihed:</a:t>
            </a:r>
          </a:p>
          <a:p>
            <a:pPr marL="355600" indent="-355600">
              <a:buFont typeface="Arial" pitchFamily="34" charset="0"/>
              <a:buChar char="•"/>
            </a:pPr>
            <a:r>
              <a:rPr lang="da-DK" sz="2300" dirty="0"/>
              <a:t>Nødværgehandlingen skal være forsvarlig i forhold til angrebets farlighed, angriberens person og det angrebnes betydning.</a:t>
            </a:r>
          </a:p>
          <a:p>
            <a:pPr marL="355600" indent="-355600">
              <a:buFont typeface="Arial" pitchFamily="34" charset="0"/>
              <a:buChar char="•"/>
            </a:pPr>
            <a:r>
              <a:rPr lang="da-DK" sz="2300" dirty="0"/>
              <a:t>Man ikke bruge mere magt eller alvorligere metoder end påkrævet i situationen. </a:t>
            </a:r>
          </a:p>
          <a:p>
            <a:pPr marL="355600" indent="-355600">
              <a:buFont typeface="Arial" pitchFamily="34" charset="0"/>
              <a:buChar char="•"/>
            </a:pPr>
            <a:r>
              <a:rPr lang="da-DK" sz="2300" dirty="0"/>
              <a:t>Forsvarshandlingen skal være nødvendig.</a:t>
            </a:r>
          </a:p>
          <a:p>
            <a:pPr marL="355600" indent="-355600">
              <a:buFont typeface="Arial" pitchFamily="34" charset="0"/>
              <a:buChar char="•"/>
            </a:pPr>
            <a:r>
              <a:rPr lang="da-DK" sz="2300" dirty="0"/>
              <a:t>Man må ikke fortsætte med at udøve nødværge, efter at angrebet er afsluttet.</a:t>
            </a:r>
          </a:p>
          <a:p>
            <a:pPr marL="266700" indent="-266700"/>
            <a:r>
              <a:rPr lang="da-DK" sz="2300" b="1" dirty="0"/>
              <a:t>Omvendt bevisbyrde:</a:t>
            </a:r>
          </a:p>
          <a:p>
            <a:pPr marL="355600" indent="-355600">
              <a:buFont typeface="Arial" pitchFamily="34" charset="0"/>
              <a:buChar char="•"/>
            </a:pPr>
            <a:r>
              <a:rPr lang="da-DK" sz="2300" dirty="0"/>
              <a:t>Den forsvarende skal kunne bevise, at han var udsat for et angreb, og at han ikke har anvendt voldsommere metoder end nødvendigt i situationen – se Urmagersagen, s 144.</a:t>
            </a:r>
          </a:p>
        </p:txBody>
      </p:sp>
    </p:spTree>
    <p:extLst>
      <p:ext uri="{BB962C8B-B14F-4D97-AF65-F5344CB8AC3E}">
        <p14:creationId xmlns:p14="http://schemas.microsoft.com/office/powerpoint/2010/main" val="488980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2.1 Objektive ansvarsfrihedsgrunde</a:t>
            </a:r>
          </a:p>
          <a:p>
            <a:pPr algn="ctr"/>
            <a:r>
              <a:rPr lang="da-DK" sz="3600" b="1" dirty="0">
                <a:solidFill>
                  <a:schemeClr val="tx2"/>
                </a:solidFill>
                <a:latin typeface="+mj-lt"/>
                <a:cs typeface="Arial" pitchFamily="34" charset="0"/>
              </a:rPr>
              <a:t>Nødret</a:t>
            </a:r>
          </a:p>
        </p:txBody>
      </p:sp>
      <p:sp>
        <p:nvSpPr>
          <p:cNvPr id="3" name="Tekstboks 2"/>
          <p:cNvSpPr txBox="1"/>
          <p:nvPr/>
        </p:nvSpPr>
        <p:spPr>
          <a:xfrm>
            <a:off x="1187624" y="1232168"/>
            <a:ext cx="8172400" cy="5509200"/>
          </a:xfrm>
          <a:prstGeom prst="rect">
            <a:avLst/>
          </a:prstGeom>
          <a:noFill/>
        </p:spPr>
        <p:txBody>
          <a:bodyPr wrap="square" rtlCol="0">
            <a:spAutoFit/>
          </a:bodyPr>
          <a:lstStyle/>
          <a:p>
            <a:r>
              <a:rPr lang="da-DK" sz="3200" dirty="0"/>
              <a:t>En handling som er strafbar, kan være straffri, hvis handlingen var nødvendig til afværgelse af truende skade på personer eller gods, og hvor lovovertrædelsen anses for at være af forholdsvis underordnet betydning, jf. straffelovens § 14. </a:t>
            </a:r>
          </a:p>
          <a:p>
            <a:endParaRPr lang="da-DK" sz="3200" dirty="0"/>
          </a:p>
          <a:p>
            <a:r>
              <a:rPr lang="da-DK" sz="3200" dirty="0"/>
              <a:t>Fx smadre vinduet i en bil, der er parkeret i solen en meget varm sommerdag, for at redde grædende spædbarn på bagsædet.</a:t>
            </a:r>
          </a:p>
          <a:p>
            <a:pPr marL="514350" indent="-514350"/>
            <a:endParaRPr lang="da-DK" sz="3200" b="1" dirty="0">
              <a:cs typeface="Arial" pitchFamily="34" charset="0"/>
            </a:endParaRPr>
          </a:p>
        </p:txBody>
      </p:sp>
    </p:spTree>
    <p:extLst>
      <p:ext uri="{BB962C8B-B14F-4D97-AF65-F5344CB8AC3E}">
        <p14:creationId xmlns:p14="http://schemas.microsoft.com/office/powerpoint/2010/main" val="1464226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2.1 Objektive ansvarsfrihedsgrunde</a:t>
            </a:r>
          </a:p>
          <a:p>
            <a:pPr algn="ctr"/>
            <a:r>
              <a:rPr lang="da-DK" sz="3600" b="1" dirty="0" err="1">
                <a:solidFill>
                  <a:schemeClr val="tx2"/>
                </a:solidFill>
                <a:latin typeface="+mj-lt"/>
                <a:cs typeface="Arial" pitchFamily="34" charset="0"/>
              </a:rPr>
              <a:t>Negotiorum</a:t>
            </a:r>
            <a:r>
              <a:rPr lang="da-DK" sz="3600" b="1" dirty="0">
                <a:solidFill>
                  <a:schemeClr val="tx2"/>
                </a:solidFill>
                <a:latin typeface="+mj-lt"/>
                <a:cs typeface="Arial" pitchFamily="34" charset="0"/>
              </a:rPr>
              <a:t> </a:t>
            </a:r>
            <a:r>
              <a:rPr lang="da-DK" sz="3600" b="1" dirty="0" err="1">
                <a:solidFill>
                  <a:schemeClr val="tx2"/>
                </a:solidFill>
                <a:latin typeface="+mj-lt"/>
                <a:cs typeface="Arial" pitchFamily="34" charset="0"/>
              </a:rPr>
              <a:t>gestio</a:t>
            </a:r>
            <a:endParaRPr lang="da-DK" sz="3600" b="1" dirty="0">
              <a:solidFill>
                <a:schemeClr val="tx2"/>
              </a:solidFill>
              <a:latin typeface="+mj-lt"/>
              <a:cs typeface="Arial" pitchFamily="34" charset="0"/>
            </a:endParaRPr>
          </a:p>
        </p:txBody>
      </p:sp>
      <p:sp>
        <p:nvSpPr>
          <p:cNvPr id="3" name="Tekstboks 2"/>
          <p:cNvSpPr txBox="1"/>
          <p:nvPr/>
        </p:nvSpPr>
        <p:spPr>
          <a:xfrm>
            <a:off x="1187624" y="1772816"/>
            <a:ext cx="7848872" cy="3539430"/>
          </a:xfrm>
          <a:prstGeom prst="rect">
            <a:avLst/>
          </a:prstGeom>
          <a:noFill/>
        </p:spPr>
        <p:txBody>
          <a:bodyPr wrap="square" rtlCol="0">
            <a:spAutoFit/>
          </a:bodyPr>
          <a:lstStyle/>
          <a:p>
            <a:r>
              <a:rPr lang="da-DK" sz="2800" b="1" dirty="0"/>
              <a:t>Uanmodet forretningsførelse</a:t>
            </a:r>
            <a:r>
              <a:rPr lang="da-DK" sz="2800" dirty="0"/>
              <a:t> (</a:t>
            </a:r>
            <a:r>
              <a:rPr lang="da-DK" sz="2800" dirty="0" err="1"/>
              <a:t>negotiorum</a:t>
            </a:r>
            <a:r>
              <a:rPr lang="da-DK" sz="2800" dirty="0"/>
              <a:t> </a:t>
            </a:r>
            <a:r>
              <a:rPr lang="da-DK" sz="2800" dirty="0" err="1"/>
              <a:t>gestio</a:t>
            </a:r>
            <a:r>
              <a:rPr lang="da-DK" sz="2800" dirty="0"/>
              <a:t>) – en handling, som det er nødvendigt at foretage på en andens vegne for at afværge et formuetab, og hvor den berettigede selv er forhindret i at handle.</a:t>
            </a:r>
          </a:p>
          <a:p>
            <a:endParaRPr lang="da-DK" sz="2800" dirty="0">
              <a:cs typeface="Arial" pitchFamily="34" charset="0"/>
            </a:endParaRPr>
          </a:p>
          <a:p>
            <a:r>
              <a:rPr lang="da-DK" sz="2800" dirty="0">
                <a:cs typeface="Arial" pitchFamily="34" charset="0"/>
              </a:rPr>
              <a:t>Fx at bestille et tagdækkerfirma til at ordne og afdække naboens tag. Naboen er bortrejst og et træ er væltet ned i tagetagen under en storm. </a:t>
            </a:r>
          </a:p>
        </p:txBody>
      </p:sp>
    </p:spTree>
    <p:extLst>
      <p:ext uri="{BB962C8B-B14F-4D97-AF65-F5344CB8AC3E}">
        <p14:creationId xmlns:p14="http://schemas.microsoft.com/office/powerpoint/2010/main" val="323691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Arial" pitchFamily="34" charset="0"/>
              <a:cs typeface="Arial" pitchFamily="34" charset="0"/>
            </a:endParaRPr>
          </a:p>
          <a:p>
            <a:pPr algn="ctr"/>
            <a:r>
              <a:rPr lang="da-DK" sz="3600" b="1" dirty="0">
                <a:solidFill>
                  <a:schemeClr val="tx2"/>
                </a:solidFill>
                <a:latin typeface="+mj-lt"/>
                <a:cs typeface="Arial" pitchFamily="34" charset="0"/>
              </a:rPr>
              <a:t>Erstatning</a:t>
            </a:r>
          </a:p>
        </p:txBody>
      </p:sp>
      <p:sp>
        <p:nvSpPr>
          <p:cNvPr id="3" name="Tekstboks 2"/>
          <p:cNvSpPr txBox="1"/>
          <p:nvPr/>
        </p:nvSpPr>
        <p:spPr>
          <a:xfrm>
            <a:off x="1213083" y="1340768"/>
            <a:ext cx="7920880" cy="3662541"/>
          </a:xfrm>
          <a:prstGeom prst="rect">
            <a:avLst/>
          </a:prstGeom>
          <a:noFill/>
        </p:spPr>
        <p:txBody>
          <a:bodyPr wrap="square" rtlCol="0">
            <a:spAutoFit/>
          </a:bodyPr>
          <a:lstStyle/>
          <a:p>
            <a:r>
              <a:rPr lang="da-DK" sz="3600" b="1" dirty="0">
                <a:cs typeface="Arial" pitchFamily="34" charset="0"/>
              </a:rPr>
              <a:t>I kapitel 5 gennemgås:</a:t>
            </a:r>
          </a:p>
          <a:p>
            <a:endParaRPr lang="da-DK" sz="3600" b="1" dirty="0">
              <a:cs typeface="Arial" pitchFamily="34" charset="0"/>
            </a:endParaRPr>
          </a:p>
          <a:p>
            <a:pPr marL="457200" indent="-457200">
              <a:buFont typeface="Arial" panose="020B0604020202020204" pitchFamily="34" charset="0"/>
              <a:buChar char="•"/>
            </a:pPr>
            <a:r>
              <a:rPr lang="da-DK" sz="3200" dirty="0"/>
              <a:t>De 4 erstatningsbetingelser</a:t>
            </a:r>
          </a:p>
          <a:p>
            <a:pPr marL="457200" lvl="0" indent="-457200">
              <a:buFont typeface="Arial" panose="020B0604020202020204" pitchFamily="34" charset="0"/>
              <a:buChar char="•"/>
            </a:pPr>
            <a:r>
              <a:rPr lang="da-DK" sz="3200" dirty="0"/>
              <a:t>Nedsættelse af erstatningen</a:t>
            </a:r>
          </a:p>
          <a:p>
            <a:pPr marL="457200" lvl="0" indent="-457200">
              <a:buFont typeface="Arial" panose="020B0604020202020204" pitchFamily="34" charset="0"/>
              <a:buChar char="•"/>
            </a:pPr>
            <a:r>
              <a:rPr lang="da-DK" sz="3200" dirty="0"/>
              <a:t>Skader forvoldt af børn</a:t>
            </a:r>
          </a:p>
          <a:p>
            <a:pPr marL="457200" lvl="0" indent="-457200">
              <a:buFont typeface="Arial" panose="020B0604020202020204" pitchFamily="34" charset="0"/>
              <a:buChar char="•"/>
            </a:pPr>
            <a:r>
              <a:rPr lang="da-DK" sz="3200" dirty="0"/>
              <a:t>Arbejdsgiveransvar</a:t>
            </a:r>
          </a:p>
          <a:p>
            <a:pPr lvl="0"/>
            <a:endParaRPr lang="da-DK" sz="3200" dirty="0"/>
          </a:p>
        </p:txBody>
      </p:sp>
    </p:spTree>
    <p:extLst>
      <p:ext uri="{BB962C8B-B14F-4D97-AF65-F5344CB8AC3E}">
        <p14:creationId xmlns:p14="http://schemas.microsoft.com/office/powerpoint/2010/main" val="4078943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2.1 Objektive ansvarsfrihedsgrunde</a:t>
            </a:r>
          </a:p>
          <a:p>
            <a:pPr algn="ctr"/>
            <a:r>
              <a:rPr lang="da-DK" sz="3600" b="1" dirty="0">
                <a:solidFill>
                  <a:schemeClr val="tx2"/>
                </a:solidFill>
                <a:latin typeface="+mj-lt"/>
                <a:cs typeface="Arial" pitchFamily="34" charset="0"/>
              </a:rPr>
              <a:t>Egen skyld</a:t>
            </a:r>
          </a:p>
        </p:txBody>
      </p:sp>
      <p:sp>
        <p:nvSpPr>
          <p:cNvPr id="3" name="Tekstboks 2"/>
          <p:cNvSpPr txBox="1"/>
          <p:nvPr/>
        </p:nvSpPr>
        <p:spPr>
          <a:xfrm>
            <a:off x="1115616" y="1700808"/>
            <a:ext cx="8244408" cy="4154984"/>
          </a:xfrm>
          <a:prstGeom prst="rect">
            <a:avLst/>
          </a:prstGeom>
          <a:noFill/>
        </p:spPr>
        <p:txBody>
          <a:bodyPr wrap="square" rtlCol="0">
            <a:spAutoFit/>
          </a:bodyPr>
          <a:lstStyle/>
          <a:p>
            <a:pPr marL="355600" indent="-355600">
              <a:buFont typeface="Arial" pitchFamily="34" charset="0"/>
              <a:buChar char="•"/>
            </a:pPr>
            <a:r>
              <a:rPr lang="da-DK" sz="2400" dirty="0"/>
              <a:t>Hvis skadelidte i en eller anden grad er medskyldig i, at skaden sker. </a:t>
            </a:r>
          </a:p>
          <a:p>
            <a:pPr marL="355600" indent="-355600">
              <a:buFont typeface="Arial" pitchFamily="34" charset="0"/>
              <a:buChar char="•"/>
            </a:pPr>
            <a:r>
              <a:rPr lang="da-DK" sz="2400" dirty="0"/>
              <a:t>Det har betydning for skyldsvurderingen, om skadelidte selv har handlet culpøst. </a:t>
            </a:r>
          </a:p>
          <a:p>
            <a:pPr marL="355600" indent="-355600">
              <a:buFont typeface="Arial" pitchFamily="34" charset="0"/>
              <a:buChar char="•"/>
            </a:pPr>
            <a:r>
              <a:rPr lang="da-DK" sz="2400" dirty="0"/>
              <a:t>Har skadelidte udvist den fornødne agtpågivenhed i situationen? </a:t>
            </a:r>
          </a:p>
          <a:p>
            <a:endParaRPr lang="da-DK" sz="2400" dirty="0"/>
          </a:p>
          <a:p>
            <a:r>
              <a:rPr lang="da-DK" sz="2400" dirty="0"/>
              <a:t>Hvis det vurderes, at skadelidte selv har handlet uagtsomt og dette har haft indflydelse på den skete skade, kan erstatningen nedsættes og i nogle tilfælde helt bortfalde – se U2008.1521V - </a:t>
            </a:r>
            <a:r>
              <a:rPr lang="da-DK" sz="2400" dirty="0" err="1"/>
              <a:t>Knock-out</a:t>
            </a:r>
            <a:r>
              <a:rPr lang="da-DK" sz="2400" dirty="0"/>
              <a:t> af det flyvende tæppe, side 146.</a:t>
            </a:r>
            <a:endParaRPr lang="da-DK" sz="2400" b="1" dirty="0">
              <a:cs typeface="Arial" pitchFamily="34" charset="0"/>
            </a:endParaRPr>
          </a:p>
        </p:txBody>
      </p:sp>
    </p:spTree>
    <p:extLst>
      <p:ext uri="{BB962C8B-B14F-4D97-AF65-F5344CB8AC3E}">
        <p14:creationId xmlns:p14="http://schemas.microsoft.com/office/powerpoint/2010/main" val="2158135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2.1 Objektive ansvarsfrihedsgrunde</a:t>
            </a:r>
          </a:p>
          <a:p>
            <a:pPr algn="ctr"/>
            <a:r>
              <a:rPr lang="da-DK" sz="3600" b="1" dirty="0">
                <a:solidFill>
                  <a:schemeClr val="tx2"/>
                </a:solidFill>
                <a:latin typeface="+mj-lt"/>
                <a:cs typeface="Arial" pitchFamily="34" charset="0"/>
              </a:rPr>
              <a:t>Samtykke</a:t>
            </a:r>
          </a:p>
        </p:txBody>
      </p:sp>
      <p:sp>
        <p:nvSpPr>
          <p:cNvPr id="3" name="Tekstboks 2"/>
          <p:cNvSpPr txBox="1"/>
          <p:nvPr/>
        </p:nvSpPr>
        <p:spPr>
          <a:xfrm>
            <a:off x="1187624" y="1443841"/>
            <a:ext cx="7956376" cy="4401205"/>
          </a:xfrm>
          <a:prstGeom prst="rect">
            <a:avLst/>
          </a:prstGeom>
          <a:noFill/>
        </p:spPr>
        <p:txBody>
          <a:bodyPr wrap="square" rtlCol="0">
            <a:spAutoFit/>
          </a:bodyPr>
          <a:lstStyle/>
          <a:p>
            <a:pPr marL="355600" indent="-355600">
              <a:buFont typeface="Arial" pitchFamily="34" charset="0"/>
              <a:buChar char="•"/>
            </a:pPr>
            <a:r>
              <a:rPr lang="da-DK" sz="2800" dirty="0"/>
              <a:t>Samtykke til en skade kan gives som et udtrykkeligt samtykke eller som et stiltiende samtykke, hvorved skadelidte ved sin optræden eller handling tilkende-giver at have samtykket til skade eller risiko for skade</a:t>
            </a:r>
          </a:p>
          <a:p>
            <a:pPr marL="355600" indent="-355600">
              <a:buFont typeface="Arial" pitchFamily="34" charset="0"/>
              <a:buChar char="•"/>
            </a:pPr>
            <a:r>
              <a:rPr lang="da-DK" sz="2800" dirty="0"/>
              <a:t>U2003.500Ø, s. 147 – Det mislykkede tandemspring: Skadelidte havde underskrevet en erklæring om at han var indforstået med, at han ikke kunne gøre noget erstatningskrav gældende i forbindelse med et faldskærmsudspring.</a:t>
            </a:r>
            <a:endParaRPr lang="da-DK" sz="3200" b="1" dirty="0">
              <a:cs typeface="Arial" pitchFamily="34" charset="0"/>
            </a:endParaRPr>
          </a:p>
        </p:txBody>
      </p:sp>
    </p:spTree>
    <p:extLst>
      <p:ext uri="{BB962C8B-B14F-4D97-AF65-F5344CB8AC3E}">
        <p14:creationId xmlns:p14="http://schemas.microsoft.com/office/powerpoint/2010/main" val="4200910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2.1 Objektive ansvarsfrihedsgrunde</a:t>
            </a:r>
          </a:p>
          <a:p>
            <a:pPr algn="ctr"/>
            <a:r>
              <a:rPr lang="da-DK" sz="3600" b="1" dirty="0">
                <a:solidFill>
                  <a:schemeClr val="tx2"/>
                </a:solidFill>
                <a:latin typeface="+mj-lt"/>
                <a:cs typeface="Arial" pitchFamily="34" charset="0"/>
              </a:rPr>
              <a:t>Accept af risiko</a:t>
            </a:r>
          </a:p>
        </p:txBody>
      </p:sp>
      <p:sp>
        <p:nvSpPr>
          <p:cNvPr id="3" name="Tekstboks 2"/>
          <p:cNvSpPr txBox="1"/>
          <p:nvPr/>
        </p:nvSpPr>
        <p:spPr>
          <a:xfrm>
            <a:off x="1224136" y="1467356"/>
            <a:ext cx="7919864" cy="4985980"/>
          </a:xfrm>
          <a:prstGeom prst="rect">
            <a:avLst/>
          </a:prstGeom>
          <a:noFill/>
        </p:spPr>
        <p:txBody>
          <a:bodyPr wrap="square" rtlCol="0">
            <a:spAutoFit/>
          </a:bodyPr>
          <a:lstStyle/>
          <a:p>
            <a:r>
              <a:rPr lang="da-DK" sz="2600" b="1" dirty="0"/>
              <a:t>Situation</a:t>
            </a:r>
            <a:r>
              <a:rPr lang="da-DK" sz="2600" dirty="0"/>
              <a:t>: </a:t>
            </a:r>
          </a:p>
          <a:p>
            <a:r>
              <a:rPr lang="da-DK" sz="2600" dirty="0"/>
              <a:t>A sætter sig ind på passagersædet i en bil, hvor der er mistanke om, at føreren er beruset. Køreturen ender i et biluheld med deraf følgende fysisk skade på A. Det kan diskuteres, hvorvidt A (skadelidte) har et erstatningskrav mod skadevolder (den berusede fører).</a:t>
            </a:r>
          </a:p>
          <a:p>
            <a:endParaRPr lang="da-DK" sz="2600" dirty="0"/>
          </a:p>
          <a:p>
            <a:pPr marL="355600" indent="-355600">
              <a:buFont typeface="Arial" pitchFamily="34" charset="0"/>
              <a:buChar char="•"/>
            </a:pPr>
            <a:r>
              <a:rPr lang="da-DK" sz="2600" dirty="0"/>
              <a:t>Vidste skadelidte, at føreren var beruset, eller burde skadelidte efter omstændighederne have vidst det? </a:t>
            </a:r>
          </a:p>
          <a:p>
            <a:pPr marL="355600" indent="-355600">
              <a:buFont typeface="Arial" pitchFamily="34" charset="0"/>
              <a:buChar char="•"/>
            </a:pPr>
            <a:r>
              <a:rPr lang="da-DK" sz="2600" dirty="0"/>
              <a:t>Afgørende: Om den skadelidte indså eller burde have indset, at der var risiko for skade.</a:t>
            </a:r>
          </a:p>
          <a:p>
            <a:pPr marL="514350" indent="-514350"/>
            <a:endParaRPr lang="da-DK" sz="3200" b="1" dirty="0">
              <a:cs typeface="Arial" pitchFamily="34" charset="0"/>
            </a:endParaRPr>
          </a:p>
        </p:txBody>
      </p:sp>
    </p:spTree>
    <p:extLst>
      <p:ext uri="{BB962C8B-B14F-4D97-AF65-F5344CB8AC3E}">
        <p14:creationId xmlns:p14="http://schemas.microsoft.com/office/powerpoint/2010/main" val="2301920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2.2 Bortfald og lempelse</a:t>
            </a:r>
          </a:p>
          <a:p>
            <a:pPr algn="ctr"/>
            <a:r>
              <a:rPr lang="da-DK" sz="3600" b="1" dirty="0">
                <a:solidFill>
                  <a:schemeClr val="tx2"/>
                </a:solidFill>
                <a:latin typeface="+mj-lt"/>
                <a:cs typeface="Arial" pitchFamily="34" charset="0"/>
              </a:rPr>
              <a:t>For skadevolder - Forsikring</a:t>
            </a:r>
          </a:p>
        </p:txBody>
      </p:sp>
      <p:sp>
        <p:nvSpPr>
          <p:cNvPr id="3" name="Tekstboks 2"/>
          <p:cNvSpPr txBox="1"/>
          <p:nvPr/>
        </p:nvSpPr>
        <p:spPr>
          <a:xfrm>
            <a:off x="1224136" y="1404059"/>
            <a:ext cx="7812360" cy="4401205"/>
          </a:xfrm>
          <a:prstGeom prst="rect">
            <a:avLst/>
          </a:prstGeom>
          <a:noFill/>
        </p:spPr>
        <p:txBody>
          <a:bodyPr wrap="square" rtlCol="0">
            <a:spAutoFit/>
          </a:bodyPr>
          <a:lstStyle/>
          <a:p>
            <a:pPr marL="514350" indent="-514350"/>
            <a:r>
              <a:rPr lang="da-DK" sz="2800" b="1" dirty="0">
                <a:cs typeface="Arial" pitchFamily="34" charset="0"/>
              </a:rPr>
              <a:t>Hovedregel:</a:t>
            </a:r>
            <a:r>
              <a:rPr lang="da-DK" sz="2800" dirty="0">
                <a:cs typeface="Arial" pitchFamily="34" charset="0"/>
              </a:rPr>
              <a:t> Hvis skaden er dækket af en tings-forsikring eller en driftstabsforsikring tegnet af skadelidte, er det skadelidtes forsikringsselskab der dækker og udbetaler erstatningsbeløbet til skadelidte, jf. EAL § 19, stk. 1.</a:t>
            </a:r>
          </a:p>
          <a:p>
            <a:pPr marL="514350" indent="-514350"/>
            <a:endParaRPr lang="da-DK" sz="2800" dirty="0">
              <a:cs typeface="Arial" pitchFamily="34" charset="0"/>
            </a:endParaRPr>
          </a:p>
          <a:p>
            <a:pPr marL="514350" indent="-514350"/>
            <a:r>
              <a:rPr lang="da-DK" sz="2800" b="1" dirty="0">
                <a:cs typeface="Arial" pitchFamily="34" charset="0"/>
              </a:rPr>
              <a:t>Undtagelse:</a:t>
            </a:r>
            <a:r>
              <a:rPr lang="da-DK" sz="2800" dirty="0">
                <a:cs typeface="Arial" pitchFamily="34" charset="0"/>
              </a:rPr>
              <a:t> Kravet mod skadevolder (regreskrav) fastholdes, hvis skadevolder har forårsaget skaden ved grov uagtsomhed eller forsæt, jf. EAL § 19, stk. 2.</a:t>
            </a:r>
          </a:p>
        </p:txBody>
      </p:sp>
    </p:spTree>
    <p:extLst>
      <p:ext uri="{BB962C8B-B14F-4D97-AF65-F5344CB8AC3E}">
        <p14:creationId xmlns:p14="http://schemas.microsoft.com/office/powerpoint/2010/main" val="3694520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2.2 Bortfald og lempelse</a:t>
            </a:r>
          </a:p>
          <a:p>
            <a:pPr algn="ctr"/>
            <a:r>
              <a:rPr lang="da-DK" sz="3600" b="1" dirty="0">
                <a:solidFill>
                  <a:schemeClr val="tx2"/>
                </a:solidFill>
                <a:latin typeface="+mj-lt"/>
                <a:cs typeface="Arial" pitchFamily="34" charset="0"/>
              </a:rPr>
              <a:t>For skadevolder</a:t>
            </a:r>
          </a:p>
        </p:txBody>
      </p:sp>
      <p:sp>
        <p:nvSpPr>
          <p:cNvPr id="3" name="Tekstboks 2"/>
          <p:cNvSpPr txBox="1"/>
          <p:nvPr/>
        </p:nvSpPr>
        <p:spPr>
          <a:xfrm>
            <a:off x="1259632" y="1343665"/>
            <a:ext cx="7776864" cy="4893647"/>
          </a:xfrm>
          <a:prstGeom prst="rect">
            <a:avLst/>
          </a:prstGeom>
          <a:noFill/>
        </p:spPr>
        <p:txBody>
          <a:bodyPr wrap="square" rtlCol="0">
            <a:spAutoFit/>
          </a:bodyPr>
          <a:lstStyle/>
          <a:p>
            <a:pPr marL="355600" indent="-355600">
              <a:buFont typeface="Arial" pitchFamily="34" charset="0"/>
              <a:buChar char="•"/>
            </a:pPr>
            <a:r>
              <a:rPr lang="da-DK" sz="2400" dirty="0">
                <a:cs typeface="Arial" pitchFamily="34" charset="0"/>
              </a:rPr>
              <a:t>Lempelse hvis ansvaret vil virke </a:t>
            </a:r>
            <a:r>
              <a:rPr lang="da-DK" sz="2400" b="1" dirty="0">
                <a:cs typeface="Arial" pitchFamily="34" charset="0"/>
              </a:rPr>
              <a:t>urimeligt tyngende</a:t>
            </a:r>
            <a:r>
              <a:rPr lang="da-DK" sz="2400" dirty="0">
                <a:cs typeface="Arial" pitchFamily="34" charset="0"/>
              </a:rPr>
              <a:t>, jf. EAL § 24 - helhedsvurdering af bl.a.:</a:t>
            </a:r>
            <a:endParaRPr lang="da-DK" sz="2400" dirty="0"/>
          </a:p>
          <a:p>
            <a:pPr marL="812800" lvl="1" indent="-355600">
              <a:buFont typeface="Arial" pitchFamily="34" charset="0"/>
              <a:buChar char="•"/>
            </a:pPr>
            <a:r>
              <a:rPr lang="da-DK" sz="2400" dirty="0"/>
              <a:t>Skadens størrelse</a:t>
            </a:r>
          </a:p>
          <a:p>
            <a:pPr marL="812800" lvl="1" indent="-355600">
              <a:buFont typeface="Arial" pitchFamily="34" charset="0"/>
              <a:buChar char="•"/>
            </a:pPr>
            <a:r>
              <a:rPr lang="da-DK" sz="2400" dirty="0"/>
              <a:t>Ansvarstype - simpel / grov uagtsomhed / forsæt</a:t>
            </a:r>
          </a:p>
          <a:p>
            <a:pPr marL="812800" lvl="1" indent="-355600">
              <a:buFont typeface="Arial" pitchFamily="34" charset="0"/>
              <a:buChar char="•"/>
            </a:pPr>
            <a:r>
              <a:rPr lang="da-DK" sz="2400" dirty="0"/>
              <a:t>Skadelidtes interesser, økonomiske forhold, forsikringsforhold mv. </a:t>
            </a:r>
          </a:p>
          <a:p>
            <a:pPr marL="355600" indent="-355600">
              <a:buFont typeface="Arial" pitchFamily="34" charset="0"/>
              <a:buChar char="•"/>
            </a:pPr>
            <a:r>
              <a:rPr lang="da-DK" sz="2400" dirty="0"/>
              <a:t>Hvis skadevolder er en person som er </a:t>
            </a:r>
            <a:r>
              <a:rPr lang="da-DK" sz="2400" b="1" dirty="0"/>
              <a:t>hæmmet i psykisk udvikling</a:t>
            </a:r>
            <a:r>
              <a:rPr lang="da-DK" sz="2400" dirty="0"/>
              <a:t>, sindsforvirring, psykisk lidelse, kan erstatningen nedsættes eller bortfalde, jf. EAL § 24b, stk. 1.</a:t>
            </a:r>
          </a:p>
          <a:p>
            <a:pPr marL="355600" indent="-355600">
              <a:buFont typeface="Arial" pitchFamily="34" charset="0"/>
              <a:buChar char="•"/>
            </a:pPr>
            <a:r>
              <a:rPr lang="da-DK" sz="2400" dirty="0"/>
              <a:t>Hvis skadevolder på skadestidspunktet var </a:t>
            </a:r>
            <a:r>
              <a:rPr lang="da-DK" sz="2400" b="1" dirty="0"/>
              <a:t>påvirket </a:t>
            </a:r>
            <a:r>
              <a:rPr lang="da-DK" sz="2400" dirty="0"/>
              <a:t>af alkohol, euforiserende stoffer eller lignende, er en lempelse af erstatningsansvaret </a:t>
            </a:r>
            <a:r>
              <a:rPr lang="da-DK" sz="2400" b="1" dirty="0"/>
              <a:t>udelukket</a:t>
            </a:r>
            <a:r>
              <a:rPr lang="da-DK" sz="2400" dirty="0"/>
              <a:t>, jf. EAL § 24b, stk. 2.</a:t>
            </a:r>
          </a:p>
        </p:txBody>
      </p:sp>
    </p:spTree>
    <p:extLst>
      <p:ext uri="{BB962C8B-B14F-4D97-AF65-F5344CB8AC3E}">
        <p14:creationId xmlns:p14="http://schemas.microsoft.com/office/powerpoint/2010/main" val="4902029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86813" y="332656"/>
            <a:ext cx="8172400"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3. Skader forvoldt af børn</a:t>
            </a:r>
          </a:p>
        </p:txBody>
      </p:sp>
      <p:sp>
        <p:nvSpPr>
          <p:cNvPr id="3" name="Tekstboks 2"/>
          <p:cNvSpPr txBox="1"/>
          <p:nvPr/>
        </p:nvSpPr>
        <p:spPr>
          <a:xfrm>
            <a:off x="1224136" y="1199649"/>
            <a:ext cx="7884368" cy="4893647"/>
          </a:xfrm>
          <a:prstGeom prst="rect">
            <a:avLst/>
          </a:prstGeom>
          <a:noFill/>
        </p:spPr>
        <p:txBody>
          <a:bodyPr wrap="square" rtlCol="0">
            <a:spAutoFit/>
          </a:bodyPr>
          <a:lstStyle/>
          <a:p>
            <a:pPr marL="355600" indent="-355600">
              <a:buFont typeface="Arial" pitchFamily="34" charset="0"/>
              <a:buChar char="•"/>
            </a:pPr>
            <a:r>
              <a:rPr lang="da-DK" sz="2400" dirty="0"/>
              <a:t>Børn ifalder erstatningsansvar som voksne</a:t>
            </a:r>
          </a:p>
          <a:p>
            <a:pPr marL="355600" indent="-355600">
              <a:buFont typeface="Arial" pitchFamily="34" charset="0"/>
              <a:buChar char="•"/>
            </a:pPr>
            <a:r>
              <a:rPr lang="da-DK" sz="2400" dirty="0"/>
              <a:t>Forældre er som udgangspunkt ikke ansvarlige for deres børns skadevoldende handlinger</a:t>
            </a:r>
          </a:p>
          <a:p>
            <a:pPr marL="355600" indent="-355600">
              <a:buFont typeface="Arial" pitchFamily="34" charset="0"/>
              <a:buChar char="•"/>
            </a:pPr>
            <a:r>
              <a:rPr lang="da-DK" sz="2400" b="1" dirty="0"/>
              <a:t>Bedømmelse efter culpareglen</a:t>
            </a:r>
            <a:r>
              <a:rPr lang="da-DK" sz="2400" dirty="0"/>
              <a:t>, men i en lidt anden variant. Vurderes om det skadevoldende barn har handlet anderledes end børn på samme alder normalt handler, eller ville have handlet i samme situation.</a:t>
            </a:r>
          </a:p>
          <a:p>
            <a:pPr marL="355600" indent="-355600">
              <a:buFont typeface="Arial" pitchFamily="34" charset="0"/>
              <a:buChar char="•"/>
            </a:pPr>
            <a:r>
              <a:rPr lang="da-DK" sz="2400" dirty="0"/>
              <a:t>Erstatningsbeløbet kan </a:t>
            </a:r>
            <a:r>
              <a:rPr lang="da-DK" sz="2400" b="1" dirty="0"/>
              <a:t>nedsættes eller helt bortfalde</a:t>
            </a:r>
            <a:r>
              <a:rPr lang="da-DK" sz="2400" dirty="0"/>
              <a:t>. Der tages hensyn til barnets alder, manglende udvikling hos barnet i forhold til dets alder, handlingens beskaffenhed, sagens omstændigheder og barnets mulighed for overhovedet at betale, samt om skadelidte eller skadevolder har en forsikring, jf. EAL § 24a.</a:t>
            </a:r>
            <a:endParaRPr lang="da-DK" sz="3200" b="1" dirty="0">
              <a:cs typeface="Arial" pitchFamily="34" charset="0"/>
            </a:endParaRPr>
          </a:p>
        </p:txBody>
      </p:sp>
    </p:spTree>
    <p:extLst>
      <p:ext uri="{BB962C8B-B14F-4D97-AF65-F5344CB8AC3E}">
        <p14:creationId xmlns:p14="http://schemas.microsoft.com/office/powerpoint/2010/main" val="2544702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71600" y="332656"/>
            <a:ext cx="8177212"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4. Arbejdsgiveransvar</a:t>
            </a:r>
          </a:p>
        </p:txBody>
      </p:sp>
      <p:sp>
        <p:nvSpPr>
          <p:cNvPr id="3" name="Tekstboks 2"/>
          <p:cNvSpPr txBox="1"/>
          <p:nvPr/>
        </p:nvSpPr>
        <p:spPr>
          <a:xfrm>
            <a:off x="1259632" y="1412776"/>
            <a:ext cx="8172400" cy="4185761"/>
          </a:xfrm>
          <a:prstGeom prst="rect">
            <a:avLst/>
          </a:prstGeom>
          <a:noFill/>
        </p:spPr>
        <p:txBody>
          <a:bodyPr wrap="square" rtlCol="0">
            <a:spAutoFit/>
          </a:bodyPr>
          <a:lstStyle/>
          <a:p>
            <a:pPr marL="514350" indent="-514350"/>
            <a:r>
              <a:rPr lang="da-DK" sz="2800" b="1" dirty="0">
                <a:cs typeface="Arial" pitchFamily="34" charset="0"/>
              </a:rPr>
              <a:t>Principalansvar, DL 3-19-2</a:t>
            </a:r>
          </a:p>
          <a:p>
            <a:r>
              <a:rPr lang="da-DK" sz="2800" dirty="0"/>
              <a:t>Arbejdsgiveren hæfter for de ansattes culpøse skadegørende handlinger.</a:t>
            </a:r>
          </a:p>
          <a:p>
            <a:endParaRPr lang="da-DK" sz="1000" dirty="0"/>
          </a:p>
          <a:p>
            <a:r>
              <a:rPr lang="da-DK" sz="2800" b="1" dirty="0"/>
              <a:t>Betingelserne </a:t>
            </a:r>
            <a:r>
              <a:rPr lang="da-DK" sz="2800" dirty="0"/>
              <a:t>for at arbejdsgiveren hæfter er:</a:t>
            </a:r>
          </a:p>
          <a:p>
            <a:pPr marL="514350" lvl="0" indent="-514350">
              <a:buFont typeface="+mj-lt"/>
              <a:buAutoNum type="arabicPeriod"/>
            </a:pPr>
            <a:r>
              <a:rPr lang="da-DK" sz="2800" dirty="0"/>
              <a:t>Der skal være tale om et ansættelsesforhold</a:t>
            </a:r>
          </a:p>
          <a:p>
            <a:pPr marL="514350" lvl="0" indent="-514350">
              <a:buFont typeface="+mj-lt"/>
              <a:buAutoNum type="arabicPeriod"/>
            </a:pPr>
            <a:r>
              <a:rPr lang="da-DK" sz="2800" dirty="0"/>
              <a:t>Den ansatte skal have handlet culpøst</a:t>
            </a:r>
          </a:p>
          <a:p>
            <a:pPr marL="514350" lvl="0" indent="-514350">
              <a:buFont typeface="+mj-lt"/>
              <a:buAutoNum type="arabicPeriod"/>
            </a:pPr>
            <a:r>
              <a:rPr lang="da-DK" sz="2800" dirty="0"/>
              <a:t>Skaden skal være sket under udførelse eller i tilknytning til arbejdet.</a:t>
            </a:r>
          </a:p>
          <a:p>
            <a:pPr marL="514350" indent="-514350"/>
            <a:endParaRPr lang="da-DK" sz="3200" b="1" dirty="0">
              <a:cs typeface="Arial" pitchFamily="34" charset="0"/>
            </a:endParaRPr>
          </a:p>
        </p:txBody>
      </p:sp>
    </p:spTree>
    <p:extLst>
      <p:ext uri="{BB962C8B-B14F-4D97-AF65-F5344CB8AC3E}">
        <p14:creationId xmlns:p14="http://schemas.microsoft.com/office/powerpoint/2010/main" val="4022992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71600" y="332656"/>
            <a:ext cx="8155632"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4. Arbejdsgiveransvar</a:t>
            </a:r>
          </a:p>
        </p:txBody>
      </p:sp>
      <p:sp>
        <p:nvSpPr>
          <p:cNvPr id="3" name="Tekstboks 2"/>
          <p:cNvSpPr txBox="1"/>
          <p:nvPr/>
        </p:nvSpPr>
        <p:spPr>
          <a:xfrm>
            <a:off x="1331640" y="1506264"/>
            <a:ext cx="7795592" cy="4154984"/>
          </a:xfrm>
          <a:prstGeom prst="rect">
            <a:avLst/>
          </a:prstGeom>
          <a:noFill/>
        </p:spPr>
        <p:txBody>
          <a:bodyPr wrap="square" rtlCol="0">
            <a:spAutoFit/>
          </a:bodyPr>
          <a:lstStyle/>
          <a:p>
            <a:r>
              <a:rPr lang="da-DK" sz="2400" dirty="0"/>
              <a:t>Arbejdsgiveren kan i nogle tilfælde søge </a:t>
            </a:r>
            <a:r>
              <a:rPr lang="da-DK" sz="2400" b="1" dirty="0"/>
              <a:t>regres mod den ansatte</a:t>
            </a:r>
            <a:r>
              <a:rPr lang="da-DK" sz="2400" dirty="0"/>
              <a:t>, hvis det findes rimeligt under hensyn til:</a:t>
            </a:r>
          </a:p>
          <a:p>
            <a:r>
              <a:rPr lang="da-DK" sz="2400" dirty="0"/>
              <a:t> </a:t>
            </a:r>
          </a:p>
          <a:p>
            <a:pPr marL="355600" lvl="0" indent="-355600">
              <a:buFont typeface="Arial" pitchFamily="34" charset="0"/>
              <a:buChar char="•"/>
            </a:pPr>
            <a:r>
              <a:rPr lang="da-DK" sz="2400" dirty="0"/>
              <a:t>Den udviste skyld</a:t>
            </a:r>
          </a:p>
          <a:p>
            <a:pPr marL="355600" lvl="0" indent="-355600">
              <a:buFont typeface="Arial" pitchFamily="34" charset="0"/>
              <a:buChar char="•"/>
            </a:pPr>
            <a:r>
              <a:rPr lang="da-DK" sz="2400" dirty="0"/>
              <a:t>Arbejdstagerens stilling</a:t>
            </a:r>
          </a:p>
          <a:p>
            <a:pPr marL="355600" lvl="0" indent="-355600">
              <a:buFont typeface="Arial" pitchFamily="34" charset="0"/>
              <a:buChar char="•"/>
            </a:pPr>
            <a:r>
              <a:rPr lang="da-DK" sz="2400" dirty="0"/>
              <a:t>Omstændighederne i øvrigt</a:t>
            </a:r>
          </a:p>
          <a:p>
            <a:r>
              <a:rPr lang="da-DK" sz="2400" dirty="0"/>
              <a:t> </a:t>
            </a:r>
          </a:p>
          <a:p>
            <a:r>
              <a:rPr lang="da-DK" sz="2400" dirty="0"/>
              <a:t>Det er sjældent det sker, men loven giver arbejdsgiveren mulighed for at fremsætte et regreskrav overfor den ansatte, hvis den skade arbejdstageren har været skyld i, er forvoldt ved grov uagtsomhed eller forsæt, jf. EAL § 23.</a:t>
            </a:r>
          </a:p>
        </p:txBody>
      </p:sp>
    </p:spTree>
    <p:extLst>
      <p:ext uri="{BB962C8B-B14F-4D97-AF65-F5344CB8AC3E}">
        <p14:creationId xmlns:p14="http://schemas.microsoft.com/office/powerpoint/2010/main" val="523900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Arial" pitchFamily="34" charset="0"/>
              <a:cs typeface="Arial" pitchFamily="34" charset="0"/>
            </a:endParaRPr>
          </a:p>
          <a:p>
            <a:pPr algn="ctr"/>
            <a:r>
              <a:rPr lang="da-DK" sz="3600" b="1" dirty="0">
                <a:solidFill>
                  <a:schemeClr val="tx2"/>
                </a:solidFill>
                <a:latin typeface="+mj-lt"/>
                <a:cs typeface="Arial" pitchFamily="34" charset="0"/>
              </a:rPr>
              <a:t>Erstatning</a:t>
            </a:r>
          </a:p>
        </p:txBody>
      </p:sp>
      <p:sp>
        <p:nvSpPr>
          <p:cNvPr id="3" name="Tekstboks 2"/>
          <p:cNvSpPr txBox="1"/>
          <p:nvPr/>
        </p:nvSpPr>
        <p:spPr>
          <a:xfrm>
            <a:off x="1152128" y="1196752"/>
            <a:ext cx="8100392" cy="4955203"/>
          </a:xfrm>
          <a:prstGeom prst="rect">
            <a:avLst/>
          </a:prstGeom>
          <a:noFill/>
        </p:spPr>
        <p:txBody>
          <a:bodyPr wrap="square" rtlCol="0">
            <a:spAutoFit/>
          </a:bodyPr>
          <a:lstStyle/>
          <a:p>
            <a:r>
              <a:rPr lang="da-DK" sz="3200" b="1" dirty="0">
                <a:cs typeface="Arial" pitchFamily="34" charset="0"/>
              </a:rPr>
              <a:t>Erstatning i kontrakt:</a:t>
            </a:r>
          </a:p>
          <a:p>
            <a:pPr marL="266700" indent="-266700">
              <a:buFont typeface="Arial" pitchFamily="34" charset="0"/>
              <a:buChar char="•"/>
            </a:pPr>
            <a:r>
              <a:rPr lang="da-DK" sz="2800" dirty="0">
                <a:cs typeface="Arial" pitchFamily="34" charset="0"/>
              </a:rPr>
              <a:t>Erstatningskravet opstår </a:t>
            </a:r>
            <a:r>
              <a:rPr lang="da-DK" sz="2800" b="1" dirty="0">
                <a:cs typeface="Arial" pitchFamily="34" charset="0"/>
              </a:rPr>
              <a:t>som følge af kontraktbrud</a:t>
            </a:r>
          </a:p>
          <a:p>
            <a:pPr marL="266700" indent="-266700">
              <a:buFont typeface="Arial" pitchFamily="34" charset="0"/>
              <a:buChar char="•"/>
            </a:pPr>
            <a:r>
              <a:rPr lang="da-DK" sz="2800" dirty="0">
                <a:cs typeface="Arial" pitchFamily="34" charset="0"/>
              </a:rPr>
              <a:t>To opgørelsesmetoder:</a:t>
            </a:r>
          </a:p>
          <a:p>
            <a:pPr marL="723900" lvl="1" indent="-266700">
              <a:buFont typeface="Arial" pitchFamily="34" charset="0"/>
              <a:buChar char="•"/>
            </a:pPr>
            <a:r>
              <a:rPr lang="da-DK" sz="2800" b="1" dirty="0">
                <a:cs typeface="Arial" pitchFamily="34" charset="0"/>
              </a:rPr>
              <a:t>Positiv opfyldelsesinteresse</a:t>
            </a:r>
            <a:r>
              <a:rPr lang="da-DK" sz="2800" dirty="0">
                <a:cs typeface="Arial" pitchFamily="34" charset="0"/>
              </a:rPr>
              <a:t>: Skadelidte stilles økonomisk som om aftalen var opfyldt korrekt.</a:t>
            </a:r>
          </a:p>
          <a:p>
            <a:pPr marL="723900" lvl="1" indent="-266700">
              <a:buFont typeface="Arial" pitchFamily="34" charset="0"/>
              <a:buChar char="•"/>
            </a:pPr>
            <a:r>
              <a:rPr lang="da-DK" sz="2800" b="1" dirty="0">
                <a:cs typeface="Arial" pitchFamily="34" charset="0"/>
              </a:rPr>
              <a:t>Negativ kontraktsinteresse</a:t>
            </a:r>
            <a:r>
              <a:rPr lang="da-DK" sz="2800" dirty="0">
                <a:cs typeface="Arial" pitchFamily="34" charset="0"/>
              </a:rPr>
              <a:t>: Skadelidte stilles økonomisk som om aftalen aldrig var indgået – genoprette status quo</a:t>
            </a:r>
          </a:p>
          <a:p>
            <a:r>
              <a:rPr lang="da-DK" sz="3200" b="1" dirty="0">
                <a:cs typeface="Arial" pitchFamily="34" charset="0"/>
              </a:rPr>
              <a:t>Erstatning uden for kontrakt:</a:t>
            </a:r>
          </a:p>
          <a:p>
            <a:r>
              <a:rPr lang="da-DK" sz="2800" dirty="0">
                <a:cs typeface="Arial" pitchFamily="34" charset="0"/>
              </a:rPr>
              <a:t>Erstatningskravet opstår som følge af en skade, der sker på en person eller på ting.</a:t>
            </a:r>
          </a:p>
        </p:txBody>
      </p:sp>
    </p:spTree>
    <p:extLst>
      <p:ext uri="{BB962C8B-B14F-4D97-AF65-F5344CB8AC3E}">
        <p14:creationId xmlns:p14="http://schemas.microsoft.com/office/powerpoint/2010/main" val="1882399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Arial" pitchFamily="34" charset="0"/>
              <a:cs typeface="Arial" pitchFamily="34" charset="0"/>
            </a:endParaRPr>
          </a:p>
          <a:p>
            <a:pPr algn="ctr"/>
            <a:r>
              <a:rPr lang="da-DK" sz="3600" b="1" dirty="0">
                <a:solidFill>
                  <a:schemeClr val="tx2"/>
                </a:solidFill>
                <a:latin typeface="+mj-lt"/>
                <a:cs typeface="Arial" pitchFamily="34" charset="0"/>
              </a:rPr>
              <a:t>De 4 erstatningsbetingelser</a:t>
            </a:r>
          </a:p>
        </p:txBody>
      </p:sp>
      <p:sp>
        <p:nvSpPr>
          <p:cNvPr id="3" name="Tekstboks 2"/>
          <p:cNvSpPr txBox="1"/>
          <p:nvPr/>
        </p:nvSpPr>
        <p:spPr>
          <a:xfrm>
            <a:off x="1296144" y="1196752"/>
            <a:ext cx="7668344" cy="5016758"/>
          </a:xfrm>
          <a:prstGeom prst="rect">
            <a:avLst/>
          </a:prstGeom>
          <a:noFill/>
        </p:spPr>
        <p:txBody>
          <a:bodyPr wrap="square" rtlCol="0">
            <a:spAutoFit/>
          </a:bodyPr>
          <a:lstStyle/>
          <a:p>
            <a:pPr marL="514350" indent="-514350">
              <a:buAutoNum type="arabicPeriod"/>
            </a:pPr>
            <a:r>
              <a:rPr lang="da-DK" sz="3200" b="1" dirty="0">
                <a:cs typeface="Arial" pitchFamily="34" charset="0"/>
              </a:rPr>
              <a:t>Ansvarsgrundlag </a:t>
            </a:r>
          </a:p>
          <a:p>
            <a:pPr marL="971550" lvl="1" indent="-514350">
              <a:buFont typeface="Arial" pitchFamily="34" charset="0"/>
              <a:buChar char="•"/>
            </a:pPr>
            <a:r>
              <a:rPr lang="da-DK" sz="3200" dirty="0">
                <a:cs typeface="Arial" pitchFamily="34" charset="0"/>
              </a:rPr>
              <a:t>Culpa eller objektivt ansvar</a:t>
            </a:r>
          </a:p>
          <a:p>
            <a:pPr marL="514350" indent="-514350">
              <a:buAutoNum type="arabicPeriod"/>
            </a:pPr>
            <a:r>
              <a:rPr lang="da-DK" sz="3200" b="1" dirty="0">
                <a:cs typeface="Arial" pitchFamily="34" charset="0"/>
              </a:rPr>
              <a:t>Tab</a:t>
            </a:r>
          </a:p>
          <a:p>
            <a:pPr marL="971550" lvl="1" indent="-514350">
              <a:buFont typeface="Arial" pitchFamily="34" charset="0"/>
              <a:buChar char="•"/>
            </a:pPr>
            <a:r>
              <a:rPr lang="da-DK" sz="3200" dirty="0">
                <a:cs typeface="Arial" pitchFamily="34" charset="0"/>
              </a:rPr>
              <a:t>Økonomisk tab</a:t>
            </a:r>
          </a:p>
          <a:p>
            <a:pPr marL="514350" indent="-514350">
              <a:buFont typeface="+mj-lt"/>
              <a:buAutoNum type="arabicPeriod"/>
            </a:pPr>
            <a:r>
              <a:rPr lang="da-DK" sz="3200" b="1" dirty="0">
                <a:cs typeface="Arial" pitchFamily="34" charset="0"/>
              </a:rPr>
              <a:t>Årsagsforbindelse (kausalitet)</a:t>
            </a:r>
          </a:p>
          <a:p>
            <a:pPr marL="971550" lvl="1" indent="-514350">
              <a:buFont typeface="Arial" pitchFamily="34" charset="0"/>
              <a:buChar char="•"/>
            </a:pPr>
            <a:r>
              <a:rPr lang="da-DK" sz="3200" dirty="0">
                <a:cs typeface="Arial" pitchFamily="34" charset="0"/>
              </a:rPr>
              <a:t>Forbindelse mellem skadevolders handling og den skete skade</a:t>
            </a:r>
          </a:p>
          <a:p>
            <a:pPr marL="514350" indent="-514350">
              <a:buFont typeface="+mj-lt"/>
              <a:buAutoNum type="arabicPeriod"/>
            </a:pPr>
            <a:r>
              <a:rPr lang="da-DK" sz="3200" b="1" dirty="0">
                <a:cs typeface="Arial" pitchFamily="34" charset="0"/>
              </a:rPr>
              <a:t>Påregnelighed (adækvans)</a:t>
            </a:r>
          </a:p>
          <a:p>
            <a:pPr marL="971550" lvl="1" indent="-514350">
              <a:buFont typeface="Arial" pitchFamily="34" charset="0"/>
              <a:buChar char="•"/>
            </a:pPr>
            <a:r>
              <a:rPr lang="da-DK" sz="3200" dirty="0">
                <a:cs typeface="Arial" pitchFamily="34" charset="0"/>
              </a:rPr>
              <a:t>Skaden er en påregnelig skade i forhold til handlingen</a:t>
            </a:r>
          </a:p>
        </p:txBody>
      </p:sp>
    </p:spTree>
    <p:extLst>
      <p:ext uri="{BB962C8B-B14F-4D97-AF65-F5344CB8AC3E}">
        <p14:creationId xmlns:p14="http://schemas.microsoft.com/office/powerpoint/2010/main" val="4227716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1.1.1 Ansvarsgrundlag - Culpa</a:t>
            </a:r>
          </a:p>
        </p:txBody>
      </p:sp>
      <p:sp>
        <p:nvSpPr>
          <p:cNvPr id="3" name="Tekstboks 2"/>
          <p:cNvSpPr txBox="1"/>
          <p:nvPr/>
        </p:nvSpPr>
        <p:spPr>
          <a:xfrm>
            <a:off x="1259632" y="1200329"/>
            <a:ext cx="8244408" cy="4985980"/>
          </a:xfrm>
          <a:prstGeom prst="rect">
            <a:avLst/>
          </a:prstGeom>
          <a:noFill/>
        </p:spPr>
        <p:txBody>
          <a:bodyPr wrap="square" rtlCol="0">
            <a:spAutoFit/>
          </a:bodyPr>
          <a:lstStyle/>
          <a:p>
            <a:pPr marL="514350" indent="-514350"/>
            <a:r>
              <a:rPr lang="da-DK" sz="3200" b="1" dirty="0">
                <a:cs typeface="Arial" pitchFamily="34" charset="0"/>
              </a:rPr>
              <a:t>Culpaansvar</a:t>
            </a:r>
          </a:p>
          <a:p>
            <a:pPr marL="514350" indent="-514350">
              <a:buFont typeface="Arial" pitchFamily="34" charset="0"/>
              <a:buChar char="•"/>
            </a:pPr>
            <a:r>
              <a:rPr lang="da-DK" sz="2600" dirty="0">
                <a:cs typeface="Arial" pitchFamily="34" charset="0"/>
              </a:rPr>
              <a:t>Ikke reguleret af lovgivning</a:t>
            </a:r>
          </a:p>
          <a:p>
            <a:pPr marL="514350" indent="-514350">
              <a:buFont typeface="Arial" pitchFamily="34" charset="0"/>
              <a:buChar char="•"/>
            </a:pPr>
            <a:r>
              <a:rPr lang="da-DK" sz="2600" dirty="0">
                <a:cs typeface="Arial" pitchFamily="34" charset="0"/>
              </a:rPr>
              <a:t>Skabt af retspraksis</a:t>
            </a:r>
          </a:p>
          <a:p>
            <a:pPr marL="514350" indent="-514350">
              <a:buFont typeface="Arial" pitchFamily="34" charset="0"/>
              <a:buChar char="•"/>
            </a:pPr>
            <a:r>
              <a:rPr lang="da-DK" sz="2600" dirty="0">
                <a:cs typeface="Arial" pitchFamily="34" charset="0"/>
              </a:rPr>
              <a:t>Ordet ”culpa” betyder skyld</a:t>
            </a:r>
          </a:p>
          <a:p>
            <a:pPr marL="514350" indent="-514350">
              <a:buFont typeface="Arial" pitchFamily="34" charset="0"/>
              <a:buChar char="•"/>
            </a:pPr>
            <a:r>
              <a:rPr lang="da-DK" sz="2600" dirty="0">
                <a:cs typeface="Arial" pitchFamily="34" charset="0"/>
              </a:rPr>
              <a:t>Culpabedømmelse </a:t>
            </a:r>
          </a:p>
          <a:p>
            <a:pPr marL="971550" lvl="1" indent="-514350">
              <a:buFont typeface="Arial" pitchFamily="34" charset="0"/>
              <a:buChar char="•"/>
            </a:pPr>
            <a:r>
              <a:rPr lang="da-DK" sz="2600" dirty="0">
                <a:cs typeface="Arial" pitchFamily="34" charset="0"/>
              </a:rPr>
              <a:t>Skadevolders handling vurderes</a:t>
            </a:r>
          </a:p>
          <a:p>
            <a:pPr marL="971550" lvl="1" indent="-514350">
              <a:buFont typeface="Arial" pitchFamily="34" charset="0"/>
              <a:buChar char="•"/>
            </a:pPr>
            <a:r>
              <a:rPr lang="da-DK" sz="2600" dirty="0">
                <a:cs typeface="Arial" pitchFamily="34" charset="0"/>
              </a:rPr>
              <a:t>Graden af skyld</a:t>
            </a:r>
          </a:p>
          <a:p>
            <a:pPr marL="1428750" lvl="2" indent="-514350">
              <a:buFont typeface="Arial" pitchFamily="34" charset="0"/>
              <a:buChar char="•"/>
            </a:pPr>
            <a:r>
              <a:rPr lang="da-DK" sz="2600" dirty="0">
                <a:cs typeface="Arial" pitchFamily="34" charset="0"/>
              </a:rPr>
              <a:t>Simpel uagtsomhed</a:t>
            </a:r>
          </a:p>
          <a:p>
            <a:pPr marL="1428750" lvl="2" indent="-514350">
              <a:buFont typeface="Arial" pitchFamily="34" charset="0"/>
              <a:buChar char="•"/>
            </a:pPr>
            <a:r>
              <a:rPr lang="da-DK" sz="2600" dirty="0">
                <a:cs typeface="Arial" pitchFamily="34" charset="0"/>
              </a:rPr>
              <a:t>Grov uagtsomhed</a:t>
            </a:r>
          </a:p>
          <a:p>
            <a:pPr marL="1428750" lvl="2" indent="-514350">
              <a:buFont typeface="Arial" pitchFamily="34" charset="0"/>
              <a:buChar char="•"/>
            </a:pPr>
            <a:r>
              <a:rPr lang="da-DK" sz="2600" dirty="0">
                <a:cs typeface="Arial" pitchFamily="34" charset="0"/>
              </a:rPr>
              <a:t>Forsæt</a:t>
            </a:r>
          </a:p>
          <a:p>
            <a:pPr marL="514350" indent="-514350">
              <a:buFont typeface="Arial" pitchFamily="34" charset="0"/>
              <a:buChar char="•"/>
            </a:pPr>
            <a:r>
              <a:rPr lang="da-DK" sz="2600" dirty="0">
                <a:cs typeface="Arial" pitchFamily="34" charset="0"/>
              </a:rPr>
              <a:t>Bonus pater familias – sammenligningsgrundlag - </a:t>
            </a:r>
            <a:r>
              <a:rPr lang="da-DK" sz="2600" dirty="0" err="1">
                <a:cs typeface="Arial" pitchFamily="34" charset="0"/>
              </a:rPr>
              <a:t>agtpågiven</a:t>
            </a:r>
            <a:r>
              <a:rPr lang="da-DK" sz="2600" dirty="0">
                <a:cs typeface="Arial" pitchFamily="34" charset="0"/>
              </a:rPr>
              <a:t>, fornuftig borger</a:t>
            </a:r>
          </a:p>
        </p:txBody>
      </p:sp>
    </p:spTree>
    <p:extLst>
      <p:ext uri="{BB962C8B-B14F-4D97-AF65-F5344CB8AC3E}">
        <p14:creationId xmlns:p14="http://schemas.microsoft.com/office/powerpoint/2010/main" val="238571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1.1.1 Ansvarsgrundlag – Culpa </a:t>
            </a:r>
            <a:r>
              <a:rPr lang="da-DK" b="1" dirty="0">
                <a:solidFill>
                  <a:schemeClr val="tx2"/>
                </a:solidFill>
                <a:latin typeface="+mj-lt"/>
                <a:cs typeface="Arial" pitchFamily="34" charset="0"/>
              </a:rPr>
              <a:t>(se fig. 5.2)</a:t>
            </a:r>
          </a:p>
        </p:txBody>
      </p:sp>
      <p:sp>
        <p:nvSpPr>
          <p:cNvPr id="3" name="Tekstboks 2"/>
          <p:cNvSpPr txBox="1"/>
          <p:nvPr/>
        </p:nvSpPr>
        <p:spPr>
          <a:xfrm>
            <a:off x="1152128" y="1196752"/>
            <a:ext cx="7991872" cy="4893647"/>
          </a:xfrm>
          <a:prstGeom prst="rect">
            <a:avLst/>
          </a:prstGeom>
          <a:noFill/>
        </p:spPr>
        <p:txBody>
          <a:bodyPr wrap="square" rtlCol="0">
            <a:spAutoFit/>
          </a:bodyPr>
          <a:lstStyle/>
          <a:p>
            <a:pPr marL="514350" indent="-514350"/>
            <a:r>
              <a:rPr lang="da-DK" sz="2600" b="1" dirty="0">
                <a:cs typeface="Arial" pitchFamily="34" charset="0"/>
              </a:rPr>
              <a:t>Forsætlig adfærd: </a:t>
            </a:r>
            <a:r>
              <a:rPr lang="da-DK" sz="2600" dirty="0">
                <a:cs typeface="Arial" pitchFamily="34" charset="0"/>
              </a:rPr>
              <a:t>Skadevolder </a:t>
            </a:r>
            <a:r>
              <a:rPr lang="da-DK" sz="2600" b="1" dirty="0">
                <a:cs typeface="Arial" pitchFamily="34" charset="0"/>
              </a:rPr>
              <a:t>var klar over</a:t>
            </a:r>
            <a:r>
              <a:rPr lang="da-DK" sz="2600" dirty="0">
                <a:cs typeface="Arial" pitchFamily="34" charset="0"/>
              </a:rPr>
              <a:t>,</a:t>
            </a:r>
            <a:r>
              <a:rPr lang="da-DK" sz="2600" b="1" dirty="0">
                <a:cs typeface="Arial" pitchFamily="34" charset="0"/>
              </a:rPr>
              <a:t> </a:t>
            </a:r>
            <a:r>
              <a:rPr lang="da-DK" sz="2600" dirty="0">
                <a:cs typeface="Arial" pitchFamily="34" charset="0"/>
              </a:rPr>
              <a:t>at hans handling ville medføre skade.</a:t>
            </a:r>
          </a:p>
          <a:p>
            <a:pPr marL="514350" indent="-514350"/>
            <a:r>
              <a:rPr lang="da-DK" sz="2600" b="1" dirty="0">
                <a:cs typeface="Arial" pitchFamily="34" charset="0"/>
              </a:rPr>
              <a:t>Grov uagtsomhed: </a:t>
            </a:r>
            <a:r>
              <a:rPr lang="da-DK" sz="2600" dirty="0">
                <a:cs typeface="Arial" pitchFamily="34" charset="0"/>
              </a:rPr>
              <a:t>Skadevolder burde have forudset, at det var </a:t>
            </a:r>
            <a:r>
              <a:rPr lang="da-DK" sz="2600" b="1" dirty="0">
                <a:cs typeface="Arial" pitchFamily="34" charset="0"/>
              </a:rPr>
              <a:t>overvejende sandsynligt</a:t>
            </a:r>
            <a:r>
              <a:rPr lang="da-DK" sz="2600" dirty="0">
                <a:cs typeface="Arial" pitchFamily="34" charset="0"/>
              </a:rPr>
              <a:t>, at hans handling ville medføre skade. Indlysende fare.</a:t>
            </a:r>
          </a:p>
          <a:p>
            <a:pPr marL="514350" indent="-514350"/>
            <a:r>
              <a:rPr lang="da-DK" sz="2600" b="1" dirty="0">
                <a:cs typeface="Arial" pitchFamily="34" charset="0"/>
              </a:rPr>
              <a:t>Simpel uagtsomhed</a:t>
            </a:r>
            <a:r>
              <a:rPr lang="da-DK" sz="2600" dirty="0">
                <a:cs typeface="Arial" pitchFamily="34" charset="0"/>
              </a:rPr>
              <a:t>: Skadevolder burde have forudset, at det var </a:t>
            </a:r>
            <a:r>
              <a:rPr lang="da-DK" sz="2600" b="1" dirty="0">
                <a:cs typeface="Arial" pitchFamily="34" charset="0"/>
              </a:rPr>
              <a:t>rimeligt sandsynligt</a:t>
            </a:r>
            <a:r>
              <a:rPr lang="da-DK" sz="2600" dirty="0">
                <a:cs typeface="Arial" pitchFamily="34" charset="0"/>
              </a:rPr>
              <a:t>, at hans handling ville medføre skade.</a:t>
            </a:r>
          </a:p>
          <a:p>
            <a:pPr marL="514350" indent="-514350"/>
            <a:r>
              <a:rPr lang="da-DK" sz="2600" b="1" dirty="0">
                <a:cs typeface="Arial" pitchFamily="34" charset="0"/>
              </a:rPr>
              <a:t>Hændeligt uheld</a:t>
            </a:r>
            <a:r>
              <a:rPr lang="da-DK" sz="2600" dirty="0">
                <a:cs typeface="Arial" pitchFamily="34" charset="0"/>
              </a:rPr>
              <a:t>: Skadevolder kunne på ingen måde have forudset eller undgået den skete skade (! Ikke ansvarsgrundlag efter culpareglen-INGEN erstatning til skadelidte).</a:t>
            </a:r>
          </a:p>
        </p:txBody>
      </p:sp>
    </p:spTree>
    <p:extLst>
      <p:ext uri="{BB962C8B-B14F-4D97-AF65-F5344CB8AC3E}">
        <p14:creationId xmlns:p14="http://schemas.microsoft.com/office/powerpoint/2010/main" val="3379949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1.1.1 Ansvarsgrundlag – Culpa</a:t>
            </a:r>
          </a:p>
        </p:txBody>
      </p:sp>
      <p:sp>
        <p:nvSpPr>
          <p:cNvPr id="3" name="Tekstboks 2"/>
          <p:cNvSpPr txBox="1"/>
          <p:nvPr/>
        </p:nvSpPr>
        <p:spPr>
          <a:xfrm>
            <a:off x="1359432" y="1916832"/>
            <a:ext cx="7776864" cy="3539430"/>
          </a:xfrm>
          <a:prstGeom prst="rect">
            <a:avLst/>
          </a:prstGeom>
          <a:noFill/>
        </p:spPr>
        <p:txBody>
          <a:bodyPr wrap="square" rtlCol="0">
            <a:spAutoFit/>
          </a:bodyPr>
          <a:lstStyle/>
          <a:p>
            <a:pPr marL="514350" indent="-514350"/>
            <a:r>
              <a:rPr lang="da-DK" sz="2800" b="1" dirty="0">
                <a:cs typeface="Arial" pitchFamily="34" charset="0"/>
              </a:rPr>
              <a:t>Bevisbyrde</a:t>
            </a:r>
          </a:p>
          <a:p>
            <a:pPr marL="355600" indent="-355600">
              <a:buFont typeface="Arial" pitchFamily="34" charset="0"/>
              <a:buChar char="•"/>
            </a:pPr>
            <a:r>
              <a:rPr lang="da-DK" sz="2800" dirty="0">
                <a:cs typeface="Arial" pitchFamily="34" charset="0"/>
              </a:rPr>
              <a:t>Hovedreglen er </a:t>
            </a:r>
            <a:r>
              <a:rPr lang="da-DK" sz="2800" b="1" dirty="0">
                <a:cs typeface="Arial" pitchFamily="34" charset="0"/>
              </a:rPr>
              <a:t>culpa med ligefrem bevisbyrde</a:t>
            </a:r>
            <a:r>
              <a:rPr lang="da-DK" sz="2800" dirty="0">
                <a:cs typeface="Arial" pitchFamily="34" charset="0"/>
              </a:rPr>
              <a:t>:  </a:t>
            </a:r>
            <a:r>
              <a:rPr lang="da-DK" sz="2800" u="sng" dirty="0">
                <a:cs typeface="Arial" pitchFamily="34" charset="0"/>
              </a:rPr>
              <a:t>Skadelidte skal bevise </a:t>
            </a:r>
            <a:r>
              <a:rPr lang="da-DK" sz="2800" dirty="0">
                <a:cs typeface="Arial" pitchFamily="34" charset="0"/>
              </a:rPr>
              <a:t>at alle erstatningsbetingelserne er opfyldt, herunder at skadevolder har handlet culpøst.</a:t>
            </a:r>
          </a:p>
          <a:p>
            <a:pPr marL="355600" indent="-355600">
              <a:buFont typeface="Arial" pitchFamily="34" charset="0"/>
              <a:buChar char="•"/>
            </a:pPr>
            <a:r>
              <a:rPr lang="da-DK" sz="2800" b="1" dirty="0">
                <a:cs typeface="Arial" pitchFamily="34" charset="0"/>
              </a:rPr>
              <a:t>Culpa med omvendt bevisbyrde</a:t>
            </a:r>
            <a:r>
              <a:rPr lang="da-DK" sz="2800" dirty="0">
                <a:cs typeface="Arial" pitchFamily="34" charset="0"/>
              </a:rPr>
              <a:t>: </a:t>
            </a:r>
          </a:p>
          <a:p>
            <a:pPr marL="355600" indent="-355600"/>
            <a:r>
              <a:rPr lang="da-DK" sz="2800" dirty="0">
                <a:cs typeface="Arial" pitchFamily="34" charset="0"/>
              </a:rPr>
              <a:t>	På særlige områder skal </a:t>
            </a:r>
            <a:r>
              <a:rPr lang="da-DK" sz="2800" u="sng" dirty="0">
                <a:cs typeface="Arial" pitchFamily="34" charset="0"/>
              </a:rPr>
              <a:t>skadevolder bevise</a:t>
            </a:r>
            <a:r>
              <a:rPr lang="da-DK" sz="2800" dirty="0">
                <a:cs typeface="Arial" pitchFamily="34" charset="0"/>
              </a:rPr>
              <a:t>, at han ikke har handlet uagtsomt eller forsætligt.</a:t>
            </a:r>
            <a:endParaRPr lang="da-DK" sz="2800" b="1" dirty="0">
              <a:cs typeface="Arial" pitchFamily="34" charset="0"/>
            </a:endParaRPr>
          </a:p>
        </p:txBody>
      </p:sp>
    </p:spTree>
    <p:extLst>
      <p:ext uri="{BB962C8B-B14F-4D97-AF65-F5344CB8AC3E}">
        <p14:creationId xmlns:p14="http://schemas.microsoft.com/office/powerpoint/2010/main" val="721049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1.1.1 Ansvarsgrundlag – Culpa</a:t>
            </a:r>
          </a:p>
        </p:txBody>
      </p:sp>
      <p:sp>
        <p:nvSpPr>
          <p:cNvPr id="3" name="Tekstboks 2"/>
          <p:cNvSpPr txBox="1"/>
          <p:nvPr/>
        </p:nvSpPr>
        <p:spPr>
          <a:xfrm>
            <a:off x="1115616" y="1242418"/>
            <a:ext cx="8100392" cy="4585871"/>
          </a:xfrm>
          <a:prstGeom prst="rect">
            <a:avLst/>
          </a:prstGeom>
          <a:noFill/>
        </p:spPr>
        <p:txBody>
          <a:bodyPr wrap="square" rtlCol="0">
            <a:spAutoFit/>
          </a:bodyPr>
          <a:lstStyle/>
          <a:p>
            <a:pPr marL="514350" indent="-514350"/>
            <a:r>
              <a:rPr lang="da-DK" sz="3200" b="1" dirty="0">
                <a:cs typeface="Arial" pitchFamily="34" charset="0"/>
              </a:rPr>
              <a:t>Skærpet culpaansvar</a:t>
            </a:r>
          </a:p>
          <a:p>
            <a:pPr marL="514350" indent="-514350">
              <a:buFont typeface="Arial" pitchFamily="34" charset="0"/>
              <a:buChar char="•"/>
            </a:pPr>
            <a:r>
              <a:rPr lang="da-DK" sz="2600" b="1" dirty="0">
                <a:cs typeface="Arial" pitchFamily="34" charset="0"/>
              </a:rPr>
              <a:t>Professionsansvar/rådgiveransvar</a:t>
            </a:r>
            <a:r>
              <a:rPr lang="da-DK" sz="2600" dirty="0">
                <a:cs typeface="Arial" pitchFamily="34" charset="0"/>
              </a:rPr>
              <a:t>: Hvis skadevolder begår fejl inden for det område skadevolder arbejder, skal der mindre til for at ifalde ansvar. Skadevolders adfærd vurderes og bedømmes i forhold til andre udøvere inden for samme branche.</a:t>
            </a:r>
          </a:p>
          <a:p>
            <a:pPr marL="514350" indent="-514350">
              <a:buFont typeface="Arial" pitchFamily="34" charset="0"/>
              <a:buChar char="•"/>
            </a:pPr>
            <a:r>
              <a:rPr lang="da-DK" sz="2600" b="1" dirty="0">
                <a:cs typeface="Arial" pitchFamily="34" charset="0"/>
              </a:rPr>
              <a:t>Ansvar for undladelser</a:t>
            </a:r>
            <a:r>
              <a:rPr lang="da-DK" sz="2600" dirty="0">
                <a:cs typeface="Arial" pitchFamily="34" charset="0"/>
              </a:rPr>
              <a:t>: Skadevolder undlader at handle på områder, hvor der er handlepligt, fx grundejeres pligt til snerydning, husejers pligt til vedligeholdelse af ejendommen, afmærkning af vejarbejde mv.</a:t>
            </a:r>
          </a:p>
        </p:txBody>
      </p:sp>
    </p:spTree>
    <p:extLst>
      <p:ext uri="{BB962C8B-B14F-4D97-AF65-F5344CB8AC3E}">
        <p14:creationId xmlns:p14="http://schemas.microsoft.com/office/powerpoint/2010/main" val="1826537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58503"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1.1.2 Ansvarsgrundlag – Objektivt ansvar</a:t>
            </a:r>
          </a:p>
        </p:txBody>
      </p:sp>
      <p:sp>
        <p:nvSpPr>
          <p:cNvPr id="3" name="Tekstboks 2"/>
          <p:cNvSpPr txBox="1"/>
          <p:nvPr/>
        </p:nvSpPr>
        <p:spPr>
          <a:xfrm>
            <a:off x="1259632" y="1628800"/>
            <a:ext cx="8172400" cy="3046988"/>
          </a:xfrm>
          <a:prstGeom prst="rect">
            <a:avLst/>
          </a:prstGeom>
          <a:noFill/>
        </p:spPr>
        <p:txBody>
          <a:bodyPr wrap="square" rtlCol="0">
            <a:spAutoFit/>
          </a:bodyPr>
          <a:lstStyle/>
          <a:p>
            <a:pPr marL="355600" indent="-355600">
              <a:buFont typeface="Arial" pitchFamily="34" charset="0"/>
              <a:buChar char="•"/>
            </a:pPr>
            <a:r>
              <a:rPr lang="da-DK" sz="3200" dirty="0"/>
              <a:t>Objektivt ansvar beskrives i daglig tale som </a:t>
            </a:r>
            <a:r>
              <a:rPr lang="da-DK" sz="3200" b="1" dirty="0"/>
              <a:t>det strenge ansvar</a:t>
            </a:r>
            <a:r>
              <a:rPr lang="da-DK" sz="3200" dirty="0"/>
              <a:t>. </a:t>
            </a:r>
          </a:p>
          <a:p>
            <a:pPr marL="355600" indent="-355600">
              <a:buFont typeface="Arial" pitchFamily="34" charset="0"/>
              <a:buChar char="•"/>
            </a:pPr>
            <a:r>
              <a:rPr lang="da-DK" sz="3200" dirty="0"/>
              <a:t>Graden af skyld er ikke med i vurderingen af den skadevoldende handling. </a:t>
            </a:r>
          </a:p>
          <a:p>
            <a:pPr marL="355600" indent="-355600">
              <a:buFont typeface="Arial" pitchFamily="34" charset="0"/>
              <a:buChar char="•"/>
            </a:pPr>
            <a:r>
              <a:rPr lang="da-DK" sz="3200" dirty="0"/>
              <a:t>Ikke noget krav om, at den skadevoldende handling skal være uagtsom eller forsætlig. </a:t>
            </a:r>
            <a:endParaRPr lang="da-DK" sz="3200" b="1" dirty="0">
              <a:cs typeface="Arial" pitchFamily="34" charset="0"/>
            </a:endParaRPr>
          </a:p>
        </p:txBody>
      </p:sp>
    </p:spTree>
    <p:extLst>
      <p:ext uri="{BB962C8B-B14F-4D97-AF65-F5344CB8AC3E}">
        <p14:creationId xmlns:p14="http://schemas.microsoft.com/office/powerpoint/2010/main" val="1677729102"/>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609A23E706A21449BC66703B97899509" ma:contentTypeVersion="6" ma:contentTypeDescription="Opret et nyt dokument." ma:contentTypeScope="" ma:versionID="caa2866700e450b5999eeeb1f0893de1">
  <xsd:schema xmlns:xsd="http://www.w3.org/2001/XMLSchema" xmlns:xs="http://www.w3.org/2001/XMLSchema" xmlns:p="http://schemas.microsoft.com/office/2006/metadata/properties" xmlns:ns3="f7dfbcde-d029-4ed8-a18a-8747d0f05609" targetNamespace="http://schemas.microsoft.com/office/2006/metadata/properties" ma:root="true" ma:fieldsID="a187ddd95b3e199c9ba25204d068d95e" ns3:_="">
    <xsd:import namespace="f7dfbcde-d029-4ed8-a18a-8747d0f0560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dfbcde-d029-4ed8-a18a-8747d0f056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8E0E97E-7BA0-46AE-83D6-AC4F3FCE9011}">
  <ds:schemaRefs>
    <ds:schemaRef ds:uri="http://schemas.microsoft.com/sharepoint/v3/contenttype/forms"/>
  </ds:schemaRefs>
</ds:datastoreItem>
</file>

<file path=customXml/itemProps2.xml><?xml version="1.0" encoding="utf-8"?>
<ds:datastoreItem xmlns:ds="http://schemas.openxmlformats.org/officeDocument/2006/customXml" ds:itemID="{F6733EFC-E78C-4794-9F4C-CDDEC145A5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dfbcde-d029-4ed8-a18a-8747d0f056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C4C36B-FE04-4008-98A9-2AF2E1AF7AA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1190</TotalTime>
  <Words>1655</Words>
  <Application>Microsoft Office PowerPoint</Application>
  <PresentationFormat>Skærmshow (4:3)</PresentationFormat>
  <Paragraphs>188</Paragraphs>
  <Slides>27</Slides>
  <Notes>27</Notes>
  <HiddenSlides>0</HiddenSlides>
  <MMClips>0</MMClips>
  <ScaleCrop>false</ScaleCrop>
  <HeadingPairs>
    <vt:vector size="6" baseType="variant">
      <vt:variant>
        <vt:lpstr>Benyttede skrifttyper</vt:lpstr>
      </vt:variant>
      <vt:variant>
        <vt:i4>2</vt:i4>
      </vt:variant>
      <vt:variant>
        <vt:lpstr>Tema</vt:lpstr>
      </vt:variant>
      <vt:variant>
        <vt:i4>2</vt:i4>
      </vt:variant>
      <vt:variant>
        <vt:lpstr>Slidetitler</vt:lpstr>
      </vt:variant>
      <vt:variant>
        <vt:i4>27</vt:i4>
      </vt:variant>
    </vt:vector>
  </HeadingPairs>
  <TitlesOfParts>
    <vt:vector size="31" baseType="lpstr">
      <vt:lpstr>Arial</vt:lpstr>
      <vt:lpstr>Calibri</vt:lpstr>
      <vt:lpstr>Kontortema</vt:lpstr>
      <vt:lpstr>Brugerdefineret design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Gitte Holden</dc:creator>
  <cp:lastModifiedBy>Mette</cp:lastModifiedBy>
  <cp:revision>37</cp:revision>
  <dcterms:created xsi:type="dcterms:W3CDTF">2015-07-14T11:20:10Z</dcterms:created>
  <dcterms:modified xsi:type="dcterms:W3CDTF">2021-01-01T15:11:37Z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0x010100609A23E706A21449BC66703B97899509</vt:lpwstr>
  </property>
</Properties>
</file>