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05-10-2015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05-10-2015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05-10-2015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9390" y="6628202"/>
            <a:ext cx="8334609" cy="2297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12352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41591" y="6313227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35992"/>
            <a:ext cx="5616619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DANSK OG INTERNATIONAL ERHVERVSRET, 3. UDGAVE 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05-10-2015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05-10-2015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05-10-2015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05-10-2015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05-10-2015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05-10-2015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05-10-2015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05-10-2015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17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Kaution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20849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Kautionistens krav på låntager</a:t>
            </a:r>
            <a:endParaRPr lang="en-GB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36104" y="1855912"/>
            <a:ext cx="8460432" cy="3589312"/>
          </a:xfrm>
        </p:spPr>
        <p:txBody>
          <a:bodyPr/>
          <a:lstStyle/>
          <a:p>
            <a:pPr eaLnBrk="1" hangingPunct="1"/>
            <a:r>
              <a:rPr lang="da-DK" sz="2400" dirty="0" smtClean="0"/>
              <a:t>Når kautionisten har betalt kreditor det skyldige beløb, har kautionisten regresret overfor debitor</a:t>
            </a:r>
          </a:p>
          <a:p>
            <a:pPr eaLnBrk="1" hangingPunct="1"/>
            <a:r>
              <a:rPr lang="da-DK" sz="2400" b="1" dirty="0" smtClean="0"/>
              <a:t>HR: </a:t>
            </a:r>
            <a:r>
              <a:rPr lang="da-DK" sz="2400" dirty="0" smtClean="0"/>
              <a:t>Kautionisten indtræder i kreditors rettigheder også i fx en panteret</a:t>
            </a:r>
          </a:p>
          <a:p>
            <a:pPr lvl="1" eaLnBrk="1" hangingPunct="1"/>
            <a:r>
              <a:rPr lang="da-DK" sz="2400" b="1" dirty="0" smtClean="0"/>
              <a:t>U1: </a:t>
            </a:r>
            <a:r>
              <a:rPr lang="da-DK" sz="2400" dirty="0" smtClean="0"/>
              <a:t>Kautionisten var klar over, at fordringen var ugyldig på grund af låntagers umyndighed</a:t>
            </a:r>
          </a:p>
          <a:p>
            <a:pPr lvl="1" eaLnBrk="1" hangingPunct="1"/>
            <a:r>
              <a:rPr lang="da-DK" sz="2400" b="1" dirty="0" smtClean="0"/>
              <a:t>U: </a:t>
            </a:r>
            <a:r>
              <a:rPr lang="da-DK" sz="2400" dirty="0" smtClean="0"/>
              <a:t>Fordringen er eftergivet helt eller delvist ved tvangsakkord</a:t>
            </a:r>
            <a:endParaRPr lang="da-DK" sz="2400" b="1" dirty="0" smtClean="0"/>
          </a:p>
          <a:p>
            <a:pPr eaLnBrk="1" hangingPunct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03033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20849" y="47667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6. Låntagers konkurs</a:t>
            </a:r>
            <a:endParaRPr lang="en-GB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36104" y="1783185"/>
            <a:ext cx="8014345" cy="4525962"/>
          </a:xfrm>
        </p:spPr>
        <p:txBody>
          <a:bodyPr/>
          <a:lstStyle/>
          <a:p>
            <a:pPr eaLnBrk="1" hangingPunct="1"/>
            <a:r>
              <a:rPr lang="da-DK" sz="2400" dirty="0" smtClean="0"/>
              <a:t>I tilfælde af låntagers konkurs skal kreditor anmelde sit krav i konkursboet</a:t>
            </a:r>
          </a:p>
          <a:p>
            <a:pPr eaLnBrk="1" hangingPunct="1"/>
            <a:r>
              <a:rPr lang="da-DK" sz="2400" dirty="0" smtClean="0"/>
              <a:t>Kautionisten skal anmelde sit krav i konkursboet</a:t>
            </a:r>
          </a:p>
          <a:p>
            <a:pPr eaLnBrk="1" hangingPunct="1"/>
            <a:r>
              <a:rPr lang="da-DK" sz="2400" dirty="0" smtClean="0"/>
              <a:t>Har kautionisten indfriet en del af gælden, vil</a:t>
            </a:r>
            <a:r>
              <a:rPr lang="da-DK" dirty="0" smtClean="0"/>
              <a:t> </a:t>
            </a:r>
            <a:r>
              <a:rPr lang="da-DK" sz="2400" dirty="0" smtClean="0"/>
              <a:t>kreditors ret til dividende ikke blive nedsat tilsvarende: </a:t>
            </a:r>
          </a:p>
          <a:p>
            <a:pPr eaLnBrk="1" hangingPunct="1"/>
            <a:endParaRPr lang="da-DK" dirty="0" smtClean="0"/>
          </a:p>
        </p:txBody>
      </p:sp>
      <p:graphicFrame>
        <p:nvGraphicFramePr>
          <p:cNvPr id="4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660029"/>
              </p:ext>
            </p:extLst>
          </p:nvPr>
        </p:nvGraphicFramePr>
        <p:xfrm>
          <a:off x="1332110" y="4221088"/>
          <a:ext cx="7272338" cy="1800860"/>
        </p:xfrm>
        <a:graphic>
          <a:graphicData uri="http://schemas.openxmlformats.org/drawingml/2006/table">
            <a:tbl>
              <a:tblPr/>
              <a:tblGrid>
                <a:gridCol w="5040313"/>
                <a:gridCol w="2232025"/>
              </a:tblGrid>
              <a:tr h="4318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Oprindeligt lån 100.000 kr.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Kautionist har betalt 75.000 kr.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Restgæld 25.000 kr.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Dividende i konkursboet 10 % = 7.500 kr.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= 2.500 kr.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0482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Hele dividenden på 7.500 kr. + 2.500 kr. = 10.000 kr. betales til kreditor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33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7. Garantier</a:t>
            </a:r>
            <a:endParaRPr lang="en-GB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36104" y="1484313"/>
            <a:ext cx="8028384" cy="4525962"/>
          </a:xfrm>
        </p:spPr>
        <p:txBody>
          <a:bodyPr/>
          <a:lstStyle/>
          <a:p>
            <a:pPr eaLnBrk="1" hangingPunct="1"/>
            <a:r>
              <a:rPr lang="da-DK" sz="2400" dirty="0" smtClean="0"/>
              <a:t>Garanti er en sikkerhedsstillelse for betaling på samme måde som kaution</a:t>
            </a:r>
          </a:p>
          <a:p>
            <a:pPr lvl="1" eaLnBrk="1" hangingPunct="1"/>
            <a:r>
              <a:rPr lang="da-DK" sz="2400" dirty="0" smtClean="0"/>
              <a:t>Fx </a:t>
            </a:r>
            <a:r>
              <a:rPr lang="da-DK" sz="2400" dirty="0" err="1" smtClean="0"/>
              <a:t>købesumsgaranti</a:t>
            </a:r>
            <a:r>
              <a:rPr lang="da-DK" sz="2400" dirty="0" smtClean="0"/>
              <a:t> i ejendomshandel = garanti købers bank stiller som sikkerhed for købesummens betaling</a:t>
            </a:r>
          </a:p>
          <a:p>
            <a:pPr eaLnBrk="1" hangingPunct="1"/>
            <a:r>
              <a:rPr lang="da-DK" sz="2400" dirty="0" smtClean="0"/>
              <a:t>Parterne i garantistillelse er garantirekvirent, garant og </a:t>
            </a:r>
            <a:r>
              <a:rPr lang="da-DK" sz="2400" dirty="0" err="1" smtClean="0"/>
              <a:t>beneficiant</a:t>
            </a:r>
            <a:r>
              <a:rPr lang="da-DK" sz="2400" dirty="0" smtClean="0"/>
              <a:t> (Se fig. 17.10)</a:t>
            </a:r>
          </a:p>
          <a:p>
            <a:pPr eaLnBrk="1" hangingPunct="1"/>
            <a:r>
              <a:rPr lang="da-DK" sz="2400" dirty="0" smtClean="0"/>
              <a:t>To typer af garantier</a:t>
            </a:r>
          </a:p>
          <a:p>
            <a:pPr lvl="1" eaLnBrk="1" hangingPunct="1"/>
            <a:r>
              <a:rPr lang="da-DK" sz="2400" dirty="0" smtClean="0"/>
              <a:t>Anfordringsgaranti – kommer til udbetaling på anfordring</a:t>
            </a:r>
          </a:p>
          <a:p>
            <a:pPr lvl="1" eaLnBrk="1" hangingPunct="1"/>
            <a:r>
              <a:rPr lang="da-DK" sz="2400" dirty="0" smtClean="0"/>
              <a:t>Betinget garanti – kommer til udbetaling når betingelsen er opfyldt</a:t>
            </a:r>
          </a:p>
          <a:p>
            <a:pPr eaLnBrk="1" hangingPunct="1">
              <a:buFont typeface="Arial" charset="0"/>
              <a:buNone/>
            </a:pPr>
            <a:endParaRPr lang="da-DK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03033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Kaution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kapitel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17</a:t>
            </a:r>
            <a:endParaRPr lang="en-GB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1105272" y="1600200"/>
            <a:ext cx="7931224" cy="4525963"/>
          </a:xfrm>
          <a:prstGeom prst="rect">
            <a:avLst/>
          </a:prstGeom>
        </p:spPr>
        <p:txBody>
          <a:bodyPr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>
              <a:buFont typeface="Arial" charset="0"/>
              <a:buNone/>
            </a:pPr>
            <a:r>
              <a:rPr lang="da-DK" sz="2800" b="1" dirty="0" smtClean="0"/>
              <a:t>I kapitel 17 gennemgås</a:t>
            </a:r>
            <a:r>
              <a:rPr lang="da-DK" sz="2800" dirty="0" smtClean="0"/>
              <a:t>:</a:t>
            </a:r>
          </a:p>
          <a:p>
            <a:r>
              <a:rPr lang="da-DK" sz="2800" dirty="0" smtClean="0"/>
              <a:t>Stiftelse af kaution</a:t>
            </a:r>
          </a:p>
          <a:p>
            <a:pPr lvl="1"/>
            <a:r>
              <a:rPr lang="da-DK" sz="2400" dirty="0" smtClean="0"/>
              <a:t>Privat kaution eller </a:t>
            </a:r>
            <a:r>
              <a:rPr lang="da-DK" sz="2400" dirty="0" smtClean="0"/>
              <a:t>erhvervskaution</a:t>
            </a:r>
          </a:p>
          <a:p>
            <a:pPr lvl="1"/>
            <a:r>
              <a:rPr lang="da-DK" sz="2400" dirty="0" smtClean="0"/>
              <a:t>Oplysningspligt</a:t>
            </a:r>
            <a:endParaRPr lang="da-DK" sz="2400" dirty="0" smtClean="0"/>
          </a:p>
          <a:p>
            <a:r>
              <a:rPr lang="da-DK" sz="2800" dirty="0" smtClean="0"/>
              <a:t>Kautionens indhold</a:t>
            </a:r>
          </a:p>
          <a:p>
            <a:r>
              <a:rPr lang="da-DK" sz="2800" dirty="0" smtClean="0"/>
              <a:t>Kautionens ophør</a:t>
            </a:r>
          </a:p>
          <a:p>
            <a:r>
              <a:rPr lang="da-DK" sz="2800" dirty="0" smtClean="0"/>
              <a:t>Kautionistens krav på låntager</a:t>
            </a:r>
          </a:p>
          <a:p>
            <a:r>
              <a:rPr lang="da-DK" sz="2800" dirty="0" smtClean="0"/>
              <a:t>Låntagers konkurs</a:t>
            </a:r>
          </a:p>
          <a:p>
            <a:r>
              <a:rPr lang="da-DK" sz="2800" dirty="0" smtClean="0"/>
              <a:t>Garantier</a:t>
            </a:r>
          </a:p>
          <a:p>
            <a:pPr>
              <a:buFont typeface="Arial" charset="0"/>
              <a:buNone/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711091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720849" y="341784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Kaution</a:t>
            </a:r>
            <a:b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Anvendelse og ord</a:t>
            </a:r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3600" dirty="0" smtClean="0"/>
          </a:p>
        </p:txBody>
      </p:sp>
      <p:sp>
        <p:nvSpPr>
          <p:cNvPr id="4" name="Pladsholder til indhold 5"/>
          <p:cNvSpPr>
            <a:spLocks noGrp="1"/>
          </p:cNvSpPr>
          <p:nvPr>
            <p:ph idx="4294967295"/>
          </p:nvPr>
        </p:nvSpPr>
        <p:spPr>
          <a:xfrm>
            <a:off x="1008112" y="1783357"/>
            <a:ext cx="8388424" cy="4525963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a-DK" sz="2000" dirty="0" smtClean="0"/>
              <a:t>Kaution er en sikkerhedsstillelse for et gældsforhold</a:t>
            </a:r>
          </a:p>
          <a:p>
            <a:pPr eaLnBrk="1" hangingPunct="1"/>
            <a:r>
              <a:rPr lang="da-DK" sz="2000" dirty="0" smtClean="0"/>
              <a:t>Der er tre parter i kautionsforhold (Se fig. 17.2):</a:t>
            </a:r>
          </a:p>
          <a:p>
            <a:pPr lvl="1" eaLnBrk="1" hangingPunct="1"/>
            <a:r>
              <a:rPr lang="da-DK" sz="2000" dirty="0" smtClean="0"/>
              <a:t>Låntager = hovedskyldner</a:t>
            </a:r>
          </a:p>
          <a:p>
            <a:pPr lvl="1" eaLnBrk="1" hangingPunct="1"/>
            <a:r>
              <a:rPr lang="da-DK" sz="2000" dirty="0" smtClean="0"/>
              <a:t>Långiver = kreditor</a:t>
            </a:r>
          </a:p>
          <a:p>
            <a:pPr lvl="1" eaLnBrk="1" hangingPunct="1"/>
            <a:r>
              <a:rPr lang="da-DK" sz="2000" dirty="0" smtClean="0"/>
              <a:t>Kautionist</a:t>
            </a:r>
          </a:p>
          <a:p>
            <a:pPr eaLnBrk="1" hangingPunct="1"/>
            <a:r>
              <a:rPr lang="da-DK" sz="2000" dirty="0" smtClean="0"/>
              <a:t>Kautionsaftalen indgås mellem kautionisten og kreditor</a:t>
            </a:r>
          </a:p>
          <a:p>
            <a:pPr eaLnBrk="1" hangingPunct="1"/>
            <a:r>
              <a:rPr lang="da-DK" sz="2000" dirty="0" smtClean="0"/>
              <a:t>Kautionisten har typisk en relation til låntager i forvejen:</a:t>
            </a:r>
          </a:p>
          <a:p>
            <a:pPr lvl="1" eaLnBrk="1" hangingPunct="1"/>
            <a:r>
              <a:rPr lang="da-DK" sz="2000" dirty="0" smtClean="0"/>
              <a:t>Forældre			børn</a:t>
            </a:r>
          </a:p>
          <a:p>
            <a:pPr lvl="1" eaLnBrk="1" hangingPunct="1"/>
            <a:r>
              <a:rPr lang="da-DK" sz="2000" dirty="0" smtClean="0"/>
              <a:t>Virksomhedsejer		virksomhed</a:t>
            </a:r>
          </a:p>
          <a:p>
            <a:pPr lvl="1" eaLnBrk="1" hangingPunct="1"/>
            <a:r>
              <a:rPr lang="da-DK" sz="2000" dirty="0" smtClean="0"/>
              <a:t>Moderselskab		datterselskab</a:t>
            </a:r>
          </a:p>
          <a:p>
            <a:pPr eaLnBrk="1" hangingPunct="1"/>
            <a:endParaRPr lang="da-DK" sz="1600" dirty="0" smtClean="0"/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3636516" y="5445919"/>
            <a:ext cx="1079500" cy="287337"/>
          </a:xfrm>
          <a:prstGeom prst="leftRightArrow">
            <a:avLst>
              <a:gd name="adj1" fmla="val 50000"/>
              <a:gd name="adj2" fmla="val 7513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3635896" y="5013176"/>
            <a:ext cx="1079500" cy="287337"/>
          </a:xfrm>
          <a:prstGeom prst="leftRightArrow">
            <a:avLst>
              <a:gd name="adj1" fmla="val 50000"/>
              <a:gd name="adj2" fmla="val 7513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3636516" y="4653831"/>
            <a:ext cx="1079500" cy="287337"/>
          </a:xfrm>
          <a:prstGeom prst="leftRightArrow">
            <a:avLst>
              <a:gd name="adj1" fmla="val 50000"/>
              <a:gd name="adj2" fmla="val 7513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298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Stiftelse af kaution </a:t>
            </a:r>
            <a:r>
              <a:rPr lang="en-GB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 smtClean="0"/>
          </a:p>
        </p:txBody>
      </p:sp>
      <p:sp>
        <p:nvSpPr>
          <p:cNvPr id="4" name="Pladsholder til indhold 5"/>
          <p:cNvSpPr>
            <a:spLocks noGrp="1"/>
          </p:cNvSpPr>
          <p:nvPr>
            <p:ph idx="4294967295"/>
          </p:nvPr>
        </p:nvSpPr>
        <p:spPr>
          <a:xfrm>
            <a:off x="936104" y="1495326"/>
            <a:ext cx="8388424" cy="452596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a-DK" sz="2400" dirty="0" smtClean="0"/>
              <a:t>Kautionsaftale indgås mellem kreditor og kautionist</a:t>
            </a:r>
          </a:p>
          <a:p>
            <a:pPr eaLnBrk="1" hangingPunct="1"/>
            <a:r>
              <a:rPr lang="da-DK" sz="2400" dirty="0" smtClean="0"/>
              <a:t>Aftalelovens regler gælder også for kautionsaftaler, fx:</a:t>
            </a:r>
          </a:p>
          <a:p>
            <a:pPr lvl="1" eaLnBrk="1" hangingPunct="1"/>
            <a:r>
              <a:rPr lang="da-DK" sz="2400" dirty="0"/>
              <a:t>S</a:t>
            </a:r>
            <a:r>
              <a:rPr lang="da-DK" sz="2400" dirty="0" smtClean="0"/>
              <a:t>tærke og svage ugyldighedsgrunde </a:t>
            </a:r>
          </a:p>
          <a:p>
            <a:pPr lvl="1" eaLnBrk="1" hangingPunct="1"/>
            <a:r>
              <a:rPr lang="da-DK" sz="2400" dirty="0" smtClean="0"/>
              <a:t>Forudsætningslæren</a:t>
            </a:r>
          </a:p>
          <a:p>
            <a:pPr lvl="1" eaLnBrk="1" hangingPunct="1"/>
            <a:r>
              <a:rPr lang="da-DK" sz="2400" dirty="0" smtClean="0"/>
              <a:t>Generalklausulen i AFTL § 36</a:t>
            </a:r>
          </a:p>
          <a:p>
            <a:pPr eaLnBrk="1" hangingPunct="1"/>
            <a:r>
              <a:rPr lang="da-DK" sz="2400" dirty="0" smtClean="0"/>
              <a:t>Kaution er også reguleret i FIL §§ 47 og 48, hvis kaution gives overfor en finansiel virksomhed </a:t>
            </a:r>
          </a:p>
          <a:p>
            <a:pPr eaLnBrk="1" hangingPunct="1"/>
            <a:r>
              <a:rPr lang="da-DK" sz="2400" dirty="0" smtClean="0"/>
              <a:t>Vigtigt at skelne mellem erhvervskaution og privat kaution</a:t>
            </a:r>
          </a:p>
        </p:txBody>
      </p:sp>
    </p:spTree>
    <p:extLst>
      <p:ext uri="{BB962C8B-B14F-4D97-AF65-F5344CB8AC3E}">
        <p14:creationId xmlns:p14="http://schemas.microsoft.com/office/powerpoint/2010/main" val="106941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Privat kaution eller erhvervskaution </a:t>
            </a:r>
            <a:r>
              <a:rPr lang="da-DK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3600" dirty="0" smtClean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899592" y="1556792"/>
            <a:ext cx="8064896" cy="5184576"/>
          </a:xfrm>
        </p:spPr>
        <p:txBody>
          <a:bodyPr/>
          <a:lstStyle/>
          <a:p>
            <a:pPr eaLnBrk="1" hangingPunct="1"/>
            <a:r>
              <a:rPr lang="da-DK" sz="2000" dirty="0" smtClean="0"/>
              <a:t>Privatkaution stilles typisk af en fysisk person overfor en person eller virksomhed </a:t>
            </a:r>
          </a:p>
          <a:p>
            <a:pPr eaLnBrk="1" hangingPunct="1"/>
            <a:r>
              <a:rPr lang="da-DK" sz="2000" dirty="0" smtClean="0"/>
              <a:t>Der vil ofte være en nær relation mellem debitor og kautionist</a:t>
            </a:r>
          </a:p>
          <a:p>
            <a:pPr eaLnBrk="1" hangingPunct="1"/>
            <a:r>
              <a:rPr lang="da-DK" sz="2000" dirty="0" smtClean="0"/>
              <a:t>Erhvervskaution stilles både af fysiske og juridiske personer, men typisk er debitor en virksomhed</a:t>
            </a:r>
          </a:p>
          <a:p>
            <a:pPr eaLnBrk="1" hangingPunct="1"/>
            <a:r>
              <a:rPr lang="da-DK" sz="2000" dirty="0" smtClean="0"/>
              <a:t>I vurderingen erhvervskaution eller privat kaution indgår følgende parametre (Se fig. 17.3):</a:t>
            </a:r>
          </a:p>
          <a:p>
            <a:pPr lvl="1" eaLnBrk="1" hangingPunct="1"/>
            <a:r>
              <a:rPr lang="da-DK" sz="2000" dirty="0" smtClean="0"/>
              <a:t>Ejerandel i virksomhed, der kautioneres for</a:t>
            </a:r>
          </a:p>
          <a:p>
            <a:pPr lvl="1" eaLnBrk="1" hangingPunct="1"/>
            <a:r>
              <a:rPr lang="da-DK" sz="2000" dirty="0" smtClean="0"/>
              <a:t>Stilling i virksomheden</a:t>
            </a:r>
          </a:p>
          <a:p>
            <a:pPr lvl="1" eaLnBrk="1" hangingPunct="1"/>
            <a:r>
              <a:rPr lang="da-DK" sz="2000" dirty="0" smtClean="0"/>
              <a:t>Indsigt i virksomhedens økonomi</a:t>
            </a:r>
          </a:p>
          <a:p>
            <a:pPr lvl="1" eaLnBrk="1" hangingPunct="1"/>
            <a:r>
              <a:rPr lang="da-DK" sz="2000" dirty="0" smtClean="0"/>
              <a:t>Bestemmende indflydelse i virksomheden samlet set</a:t>
            </a:r>
          </a:p>
        </p:txBody>
      </p:sp>
    </p:spTree>
    <p:extLst>
      <p:ext uri="{BB962C8B-B14F-4D97-AF65-F5344CB8AC3E}">
        <p14:creationId xmlns:p14="http://schemas.microsoft.com/office/powerpoint/2010/main" val="303033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Oplysningspligt</a:t>
            </a:r>
            <a:endParaRPr lang="en-GB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36104" y="1052736"/>
            <a:ext cx="8100392" cy="5030019"/>
          </a:xfrm>
          <a:prstGeom prst="rect">
            <a:avLst/>
          </a:prstGeom>
        </p:spPr>
        <p:txBody>
          <a:bodyPr/>
          <a:lstStyle/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r>
              <a:rPr lang="da-DK" dirty="0" smtClean="0"/>
              <a:t>	</a:t>
            </a:r>
            <a:r>
              <a:rPr lang="da-DK" sz="2400" dirty="0" smtClean="0"/>
              <a:t>Krav om at Finansielle virksomheder giver oplysninger til </a:t>
            </a:r>
            <a:r>
              <a:rPr lang="da-DK" sz="2400" b="1" dirty="0" smtClean="0"/>
              <a:t>private kautionister</a:t>
            </a:r>
            <a:r>
              <a:rPr lang="da-DK" sz="2400" dirty="0" smtClean="0"/>
              <a:t> </a:t>
            </a:r>
            <a:r>
              <a:rPr lang="da-DK" sz="2400" dirty="0" smtClean="0"/>
              <a:t>(tilsvarende regler for tredjemandspant) om</a:t>
            </a:r>
            <a:r>
              <a:rPr lang="da-DK" sz="2400" dirty="0" smtClean="0"/>
              <a:t>:</a:t>
            </a:r>
          </a:p>
          <a:p>
            <a:pPr marL="495300" indent="-495300" eaLnBrk="1" hangingPunct="1">
              <a:lnSpc>
                <a:spcPct val="80000"/>
              </a:lnSpc>
            </a:pPr>
            <a:r>
              <a:rPr lang="da-DK" sz="2400" dirty="0" smtClean="0"/>
              <a:t>Hvad en kautionsforpligtelse indebærer</a:t>
            </a:r>
          </a:p>
          <a:p>
            <a:pPr marL="495300" indent="-495300" eaLnBrk="1" hangingPunct="1">
              <a:lnSpc>
                <a:spcPct val="80000"/>
              </a:lnSpc>
            </a:pPr>
            <a:r>
              <a:rPr lang="da-DK" sz="2400" dirty="0" smtClean="0"/>
              <a:t>Beskrivelse af risikoen</a:t>
            </a:r>
          </a:p>
          <a:p>
            <a:pPr marL="495300" indent="-495300" eaLnBrk="1" hangingPunct="1">
              <a:lnSpc>
                <a:spcPct val="80000"/>
              </a:lnSpc>
            </a:pPr>
            <a:r>
              <a:rPr lang="da-DK" sz="2400" dirty="0" smtClean="0"/>
              <a:t>Debitors økonomi</a:t>
            </a:r>
          </a:p>
          <a:p>
            <a:pPr marL="895350" lvl="1" indent="-495300">
              <a:lnSpc>
                <a:spcPct val="80000"/>
              </a:lnSpc>
            </a:pPr>
            <a:r>
              <a:rPr lang="da-DK" sz="2000" dirty="0" smtClean="0"/>
              <a:t>Årsopgørelser fra Skat</a:t>
            </a:r>
          </a:p>
          <a:p>
            <a:pPr marL="895350" lvl="1" indent="-495300">
              <a:lnSpc>
                <a:spcPct val="80000"/>
              </a:lnSpc>
            </a:pPr>
            <a:r>
              <a:rPr lang="da-DK" sz="2000" dirty="0" smtClean="0"/>
              <a:t>Lønsedler</a:t>
            </a:r>
          </a:p>
          <a:p>
            <a:pPr marL="895350" lvl="1" indent="-495300">
              <a:lnSpc>
                <a:spcPct val="80000"/>
              </a:lnSpc>
            </a:pPr>
            <a:r>
              <a:rPr lang="da-DK" sz="2000" dirty="0" smtClean="0"/>
              <a:t>Evt. årsregnskab</a:t>
            </a:r>
            <a:endParaRPr lang="da-DK" sz="2000" dirty="0" smtClean="0"/>
          </a:p>
          <a:p>
            <a:pPr marL="495300" indent="-495300" eaLnBrk="1" hangingPunct="1">
              <a:lnSpc>
                <a:spcPct val="80000"/>
              </a:lnSpc>
            </a:pPr>
            <a:r>
              <a:rPr lang="da-DK" sz="2400" dirty="0" smtClean="0"/>
              <a:t>Låntagers </a:t>
            </a:r>
            <a:r>
              <a:rPr lang="da-DK" sz="2400" dirty="0" smtClean="0"/>
              <a:t>gæld til den finansielle virksomhed</a:t>
            </a:r>
          </a:p>
          <a:p>
            <a:pPr marL="495300" indent="-495300" eaLnBrk="1" hangingPunct="1">
              <a:lnSpc>
                <a:spcPct val="80000"/>
              </a:lnSpc>
            </a:pPr>
            <a:r>
              <a:rPr lang="da-DK" sz="2400" dirty="0" smtClean="0"/>
              <a:t>Gennemgå </a:t>
            </a:r>
            <a:r>
              <a:rPr lang="da-DK" sz="2400" dirty="0" smtClean="0"/>
              <a:t>pjece om kaution</a:t>
            </a:r>
          </a:p>
          <a:p>
            <a:pPr marL="495300" indent="-495300" eaLnBrk="1" hangingPunct="1">
              <a:lnSpc>
                <a:spcPct val="80000"/>
              </a:lnSpc>
            </a:pPr>
            <a:r>
              <a:rPr lang="da-DK" sz="2400" dirty="0" smtClean="0"/>
              <a:t>Kautionen må ikke stå i misforhold til kautionisten økonomi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sz="2400" b="1" dirty="0" smtClean="0"/>
              <a:t>Hvis oplysningspligten ikke er overholdt kan kautionen eventuelt tilsidesættes efter </a:t>
            </a:r>
            <a:r>
              <a:rPr lang="da-DK" sz="2400" b="1" dirty="0" smtClean="0"/>
              <a:t>FIL § 48, stk. 2</a:t>
            </a:r>
            <a:endParaRPr lang="da-DK" sz="2400" b="1" dirty="0" smtClean="0"/>
          </a:p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endParaRPr lang="da-DK" b="1" dirty="0" smtClean="0"/>
          </a:p>
        </p:txBody>
      </p:sp>
    </p:spTree>
    <p:extLst>
      <p:ext uri="{BB962C8B-B14F-4D97-AF65-F5344CB8AC3E}">
        <p14:creationId xmlns:p14="http://schemas.microsoft.com/office/powerpoint/2010/main" val="303033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Kautionens indhold</a:t>
            </a:r>
            <a:endParaRPr lang="en-GB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864096" y="1484312"/>
            <a:ext cx="8460432" cy="4752999"/>
          </a:xfrm>
        </p:spPr>
        <p:txBody>
          <a:bodyPr/>
          <a:lstStyle/>
          <a:p>
            <a:pPr eaLnBrk="1" hangingPunct="1"/>
            <a:r>
              <a:rPr lang="da-DK" sz="2400" dirty="0" smtClean="0"/>
              <a:t>Hvornår kautionen kan gøres gældende afhænger af kautionstypen (Se fig. 17.4):</a:t>
            </a:r>
          </a:p>
          <a:p>
            <a:pPr lvl="1" eaLnBrk="1" hangingPunct="1"/>
            <a:r>
              <a:rPr lang="da-DK" sz="2400" dirty="0" smtClean="0"/>
              <a:t>Simpel kaution – når det er dokumenteret at debitor ikke kan betale lånet</a:t>
            </a:r>
          </a:p>
          <a:p>
            <a:pPr lvl="1" eaLnBrk="1" hangingPunct="1"/>
            <a:r>
              <a:rPr lang="da-DK" sz="2400" dirty="0" smtClean="0"/>
              <a:t>Selvskyldnerkaution – når debitor har misligholdt lånet</a:t>
            </a:r>
          </a:p>
          <a:p>
            <a:pPr lvl="1" eaLnBrk="1" hangingPunct="1"/>
            <a:r>
              <a:rPr lang="da-DK" sz="2400" dirty="0" smtClean="0"/>
              <a:t>Tabskaution – efter udtømmende retsforfølgning</a:t>
            </a:r>
          </a:p>
          <a:p>
            <a:pPr eaLnBrk="1" hangingPunct="1"/>
            <a:r>
              <a:rPr lang="da-DK" sz="2400" dirty="0" smtClean="0"/>
              <a:t>Hvilket beløb kautionen kan gøres gældende for afhænger af kautionstypen:</a:t>
            </a:r>
          </a:p>
          <a:p>
            <a:pPr lvl="1" eaLnBrk="1" hangingPunct="1"/>
            <a:r>
              <a:rPr lang="da-DK" sz="2400" dirty="0" err="1" smtClean="0"/>
              <a:t>Alskyld</a:t>
            </a:r>
            <a:r>
              <a:rPr lang="da-DK" sz="2400" dirty="0" smtClean="0"/>
              <a:t> – for hele lånet</a:t>
            </a:r>
          </a:p>
          <a:p>
            <a:pPr lvl="1" eaLnBrk="1" hangingPunct="1"/>
            <a:r>
              <a:rPr lang="da-DK" sz="2400" dirty="0" smtClean="0"/>
              <a:t>Begrænset kaution – for et maksimalt beløb</a:t>
            </a:r>
          </a:p>
          <a:p>
            <a:pPr lvl="1" eaLnBrk="1" hangingPunct="1"/>
            <a:r>
              <a:rPr lang="da-DK" sz="2400" dirty="0" smtClean="0"/>
              <a:t>Delkaution – for en bestemt del af lånet</a:t>
            </a:r>
          </a:p>
          <a:p>
            <a:pPr eaLnBrk="1" hangingPunct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03033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Kautionens indhold</a:t>
            </a:r>
            <a:br>
              <a:rPr lang="da-DK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3.3 Flere kautionister</a:t>
            </a:r>
            <a:endParaRPr lang="da-DK" sz="36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864096" y="1566863"/>
            <a:ext cx="8172400" cy="4525962"/>
          </a:xfrm>
        </p:spPr>
        <p:txBody>
          <a:bodyPr/>
          <a:lstStyle/>
          <a:p>
            <a:pPr eaLnBrk="1" hangingPunct="1"/>
            <a:r>
              <a:rPr lang="da-DK" sz="2400" dirty="0" smtClean="0"/>
              <a:t>Er der flere kautionister kan det være (Se fig. 17.6)</a:t>
            </a:r>
          </a:p>
          <a:p>
            <a:pPr lvl="1" eaLnBrk="1" hangingPunct="1"/>
            <a:r>
              <a:rPr lang="da-DK" sz="2400" dirty="0" err="1" smtClean="0"/>
              <a:t>Samkaution</a:t>
            </a:r>
            <a:r>
              <a:rPr lang="da-DK" sz="2400" dirty="0" smtClean="0"/>
              <a:t> – afhængigt af hinanden</a:t>
            </a:r>
          </a:p>
          <a:p>
            <a:pPr lvl="1" eaLnBrk="1" hangingPunct="1"/>
            <a:r>
              <a:rPr lang="da-DK" sz="2400" dirty="0" smtClean="0"/>
              <a:t>Medkaution – uafhængigt af hinanden</a:t>
            </a:r>
          </a:p>
          <a:p>
            <a:pPr eaLnBrk="1" hangingPunct="1"/>
            <a:r>
              <a:rPr lang="da-DK" sz="2400" dirty="0" smtClean="0"/>
              <a:t>Flere kautionister hæfter solidarisk, hvis ikke andet er aftalt (Se fig. 17.6)</a:t>
            </a:r>
          </a:p>
          <a:p>
            <a:pPr eaLnBrk="1" hangingPunct="1"/>
            <a:r>
              <a:rPr lang="da-DK" sz="2400" dirty="0" smtClean="0"/>
              <a:t>Hvis det er aftalt kan kautionisterne hæfte pro rata </a:t>
            </a:r>
            <a:br>
              <a:rPr lang="da-DK" sz="2400" dirty="0" smtClean="0"/>
            </a:br>
            <a:r>
              <a:rPr lang="da-DK" sz="2400" dirty="0" smtClean="0"/>
              <a:t>(Se fig. 17.7)</a:t>
            </a:r>
          </a:p>
          <a:p>
            <a:pPr eaLnBrk="1" hangingPunct="1"/>
            <a:r>
              <a:rPr lang="da-DK" sz="2400" dirty="0" err="1" smtClean="0"/>
              <a:t>Samkautionister</a:t>
            </a:r>
            <a:r>
              <a:rPr lang="da-DK" sz="2400" dirty="0" smtClean="0"/>
              <a:t> har efter betaling af gælden regresret mod de andre kautionister</a:t>
            </a:r>
          </a:p>
          <a:p>
            <a:pPr eaLnBrk="1" hangingPunct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03033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20849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Kautionens ophør</a:t>
            </a:r>
            <a:endParaRPr lang="en-GB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36104" y="1557338"/>
            <a:ext cx="8014345" cy="4525962"/>
          </a:xfrm>
        </p:spPr>
        <p:txBody>
          <a:bodyPr/>
          <a:lstStyle/>
          <a:p>
            <a:pPr eaLnBrk="1" hangingPunct="1"/>
            <a:r>
              <a:rPr lang="da-DK" sz="2400" dirty="0" smtClean="0"/>
              <a:t>Kautionen ophører, når gælden bliver betalt eller eftergivet</a:t>
            </a:r>
          </a:p>
          <a:p>
            <a:pPr eaLnBrk="1" hangingPunct="1"/>
            <a:r>
              <a:rPr lang="da-DK" sz="2400" dirty="0" smtClean="0"/>
              <a:t>Privat kaution bortfalder efter 5 år eller 10 år, hvis kautionen ikke forlænges</a:t>
            </a:r>
          </a:p>
          <a:p>
            <a:pPr eaLnBrk="1" hangingPunct="1"/>
            <a:r>
              <a:rPr lang="da-DK" sz="2400" dirty="0" smtClean="0"/>
              <a:t>Kautionen kan bortfalde ved kreditors henstand</a:t>
            </a:r>
          </a:p>
          <a:p>
            <a:pPr lvl="1" eaLnBrk="1" hangingPunct="1"/>
            <a:r>
              <a:rPr lang="da-DK" sz="2400" dirty="0" smtClean="0"/>
              <a:t>Privat kaution – kreditor skal give kautionisten besked inden for 3 måneder</a:t>
            </a:r>
          </a:p>
          <a:p>
            <a:pPr lvl="1" eaLnBrk="1" hangingPunct="1"/>
            <a:r>
              <a:rPr lang="da-DK" sz="2400" dirty="0" smtClean="0"/>
              <a:t>Erhvervskaution – kreditor skal give kautionisten besked inden for 6 måneder</a:t>
            </a:r>
          </a:p>
          <a:p>
            <a:pPr eaLnBrk="1" hangingPunct="1"/>
            <a:r>
              <a:rPr lang="da-DK" sz="2400" dirty="0" smtClean="0"/>
              <a:t>Kautionen forældes sammen med hovedfordring, hvis ikke andet er aftalt</a:t>
            </a:r>
          </a:p>
          <a:p>
            <a:pPr eaLnBrk="1" hangingPunct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03033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606</Words>
  <Application>Microsoft Office PowerPoint</Application>
  <PresentationFormat>On-screen Show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Kontortema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Gade, Mette</cp:lastModifiedBy>
  <cp:revision>6</cp:revision>
  <dcterms:created xsi:type="dcterms:W3CDTF">2015-07-14T11:20:10Z</dcterms:created>
  <dcterms:modified xsi:type="dcterms:W3CDTF">2015-10-05T09:42:19Z</dcterms:modified>
</cp:coreProperties>
</file>