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83" r:id="rId3"/>
    <p:sldId id="290" r:id="rId4"/>
    <p:sldId id="288" r:id="rId5"/>
    <p:sldId id="284" r:id="rId6"/>
    <p:sldId id="285" r:id="rId7"/>
    <p:sldId id="286" r:id="rId8"/>
    <p:sldId id="291" r:id="rId9"/>
    <p:sldId id="293" r:id="rId10"/>
    <p:sldId id="292" r:id="rId11"/>
    <p:sldId id="289" r:id="rId12"/>
    <p:sldId id="294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732" autoAdjust="0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1A23-12B3-48F8-94B4-10A1AB11FDF2}" type="datetimeFigureOut">
              <a:rPr lang="da-DK" smtClean="0"/>
              <a:pPr/>
              <a:t>05/03/16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C947-5BF5-4E62-B32E-E8EB514BA0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07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8569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1689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984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0806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7080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0510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1863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797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0144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4899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5357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689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05/03/16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05/03/16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35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05/03/16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41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05/03/16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05/03/16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05/03/16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7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05/03/16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05/03/16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0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05/03/16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  <p:sp>
        <p:nvSpPr>
          <p:cNvPr id="7" name="Tekstfelt 6"/>
          <p:cNvSpPr txBox="1"/>
          <p:nvPr userDrawn="1"/>
        </p:nvSpPr>
        <p:spPr>
          <a:xfrm>
            <a:off x="-517847" y="63740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1121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05/03/16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64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pPr/>
              <a:t>05/03/16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7</a:t>
            </a:r>
          </a:p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  <a:endParaRPr lang="da-DK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Mangler i forbrugerkøb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Undersøgelsespligt og reklamation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24744"/>
            <a:ext cx="802666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000" dirty="0"/>
          </a:p>
          <a:p>
            <a:r>
              <a:rPr lang="da-DK" sz="3200" b="1" dirty="0" smtClean="0"/>
              <a:t>Formodningsreglen:</a:t>
            </a:r>
          </a:p>
          <a:p>
            <a:pPr marL="457200" indent="-457200">
              <a:buFont typeface="Arial"/>
              <a:buChar char="•"/>
            </a:pPr>
            <a:r>
              <a:rPr lang="da-DK" sz="2600" dirty="0" smtClean="0"/>
              <a:t>Hvis en mangel viser sig i de første 6 mdr. efter levering, formodes det, at genstanden var mangelfuld ved levering.</a:t>
            </a:r>
          </a:p>
          <a:p>
            <a:pPr marL="914400" lvl="1" indent="-457200">
              <a:buFont typeface="Arial"/>
              <a:buChar char="•"/>
            </a:pPr>
            <a:r>
              <a:rPr lang="da-DK" sz="2600" dirty="0" smtClean="0"/>
              <a:t>Køber skal ikke bevise at manglen var tilstede ved leveringen – det formodes.</a:t>
            </a:r>
          </a:p>
          <a:p>
            <a:pPr marL="457200" indent="-457200">
              <a:buFont typeface="Arial"/>
              <a:buChar char="•"/>
            </a:pPr>
            <a:endParaRPr lang="da-DK" dirty="0" smtClean="0"/>
          </a:p>
          <a:p>
            <a:pPr marL="457200" indent="-457200">
              <a:buFont typeface="Arial"/>
              <a:buChar char="•"/>
            </a:pPr>
            <a:r>
              <a:rPr lang="da-DK" sz="2600" dirty="0" smtClean="0"/>
              <a:t>Hvis en mangel viser sig efter 6 mdr. fra levering, og inden udløbet af den absolutte reklamationsfrist på de 2 år, er det køber som skal bevise, at manglen var tilstede på leveringstidspunktet.</a:t>
            </a:r>
          </a:p>
        </p:txBody>
      </p:sp>
    </p:spTree>
    <p:extLst>
      <p:ext uri="{BB962C8B-B14F-4D97-AF65-F5344CB8AC3E}">
        <p14:creationId xmlns:p14="http://schemas.microsoft.com/office/powerpoint/2010/main" val="288968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Købers misligholdelse med købesummens betaling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Sælgers misligholdelsesbeføjelser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02666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Fastholde købet og forlange betaling</a:t>
            </a:r>
          </a:p>
          <a:p>
            <a:pPr marL="457200" indent="-457200">
              <a:buFont typeface="Arial"/>
              <a:buChar char="•"/>
            </a:pPr>
            <a:endParaRPr lang="da-DK" sz="14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Hæve købet/annullere</a:t>
            </a:r>
          </a:p>
          <a:p>
            <a:pPr marL="914400" lvl="1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Sælger skal reklamere uden ugrundet ophold</a:t>
            </a:r>
          </a:p>
          <a:p>
            <a:pPr marL="914400" lvl="1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NB! Hvis levering er sket – kreditkøb</a:t>
            </a:r>
          </a:p>
          <a:p>
            <a:pPr marL="914400" lvl="1" indent="-457200">
              <a:buFont typeface="Arial"/>
              <a:buChar char="•"/>
            </a:pPr>
            <a:endParaRPr lang="da-DK" sz="14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Krav om erstatning ved tab</a:t>
            </a:r>
          </a:p>
          <a:p>
            <a:pPr marL="914400" lvl="1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Dækningssalg</a:t>
            </a:r>
          </a:p>
          <a:p>
            <a:pPr marL="914400" lvl="1" indent="-457200">
              <a:buFont typeface="Arial"/>
              <a:buChar char="•"/>
            </a:pPr>
            <a:endParaRPr lang="da-DK" sz="1400" dirty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Tilbageholdsret og standsningsret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Fordringshavermora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 modtager ikke det købte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02666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Fordringshavermora: </a:t>
            </a:r>
            <a:r>
              <a:rPr lang="da-DK" sz="3200" dirty="0" smtClean="0">
                <a:cs typeface="Arial" pitchFamily="34" charset="0"/>
              </a:rPr>
              <a:t>Købers forhold bevirker at sælger ikke kan levere til tiden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Betragtes ikke som misligholdelse i købelovens forstand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Risikoen for salgsgenstanden overgår til køber selvom købers forhold bevirker at sælger ikke </a:t>
            </a:r>
            <a:r>
              <a:rPr lang="da-DK" sz="3000" smtClean="0">
                <a:cs typeface="Arial" pitchFamily="34" charset="0"/>
              </a:rPr>
              <a:t>kan </a:t>
            </a:r>
            <a:r>
              <a:rPr lang="da-DK" sz="3000" smtClean="0">
                <a:cs typeface="Arial" pitchFamily="34" charset="0"/>
              </a:rPr>
              <a:t>levere</a:t>
            </a:r>
            <a:endParaRPr lang="da-DK" sz="30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Sælger har omsorgspligt, og under visse betingelser salgspligt og ret til at sælge købers varer til anden side </a:t>
            </a:r>
          </a:p>
        </p:txBody>
      </p:sp>
    </p:spTree>
    <p:extLst>
      <p:ext uri="{BB962C8B-B14F-4D97-AF65-F5344CB8AC3E}">
        <p14:creationId xmlns:p14="http://schemas.microsoft.com/office/powerpoint/2010/main" val="31870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40768"/>
            <a:ext cx="809867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Retskilde:</a:t>
            </a:r>
            <a:r>
              <a:rPr lang="da-DK" sz="2800" dirty="0" smtClean="0"/>
              <a:t> Købelovens forbrugerafsnit §§ 72-87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Loven er beskyttelsespræceptiv</a:t>
            </a:r>
            <a:r>
              <a:rPr lang="da-DK" sz="2800" dirty="0" smtClean="0"/>
              <a:t>: Reglerne om forbrugerkøb kan ikke fraviges til skade for forbrugeren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Forbrugerkøb:</a:t>
            </a:r>
            <a:r>
              <a:rPr lang="da-DK" sz="2800" dirty="0" smtClean="0"/>
              <a:t> når en erhvervsdrivende som led i sit erhverv, sælger en vare til hovedsagelig privat anvendelse, jf. KBL § 4a.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Bevisbyrde: </a:t>
            </a:r>
            <a:r>
              <a:rPr lang="da-DK" sz="2800" dirty="0" smtClean="0"/>
              <a:t>Hvis der opstår uenighed om hvorvidt købet er et forbrugerkøb, er det den erhvervsdrivende der har bevisbyrden for, at købet ikke er et forbrugerkøb, jf. KBL § § 4a, stk. 1.</a:t>
            </a:r>
          </a:p>
          <a:p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Købers og sælgers forpligtelser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105866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Sælgers forpligtelser:</a:t>
            </a: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Levere i rette tid og på rette sted</a:t>
            </a: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Levere det solgte i rette stand -uden mangler</a:t>
            </a:r>
          </a:p>
          <a:p>
            <a:endParaRPr lang="da-DK" sz="2000" b="1" dirty="0" smtClean="0">
              <a:cs typeface="Arial" pitchFamily="34" charset="0"/>
            </a:endParaRPr>
          </a:p>
          <a:p>
            <a:r>
              <a:rPr lang="da-DK" sz="3200" b="1" dirty="0" smtClean="0">
                <a:cs typeface="Arial" pitchFamily="34" charset="0"/>
              </a:rPr>
              <a:t>Købers forpligtelser:</a:t>
            </a: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Modtage varen</a:t>
            </a: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Betale købesummen</a:t>
            </a:r>
          </a:p>
          <a:p>
            <a:pPr marL="914400" lvl="1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Rette tid</a:t>
            </a:r>
          </a:p>
          <a:p>
            <a:pPr marL="914400" lvl="1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Rette sted</a:t>
            </a:r>
          </a:p>
          <a:p>
            <a:pPr marL="914400" lvl="1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Rette betalingsmiddel</a:t>
            </a:r>
          </a:p>
        </p:txBody>
      </p:sp>
    </p:spTree>
    <p:extLst>
      <p:ext uri="{BB962C8B-B14F-4D97-AF65-F5344CB8AC3E}">
        <p14:creationId xmlns:p14="http://schemas.microsoft.com/office/powerpoint/2010/main" val="27958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Levering og risikoens overgang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026666" cy="4924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Hvis intet er aftalt om levering, skal den erhvervsdrivende stille varen til rådighed for køber på den erhvervsdrivendes forretningssted – </a:t>
            </a:r>
            <a:r>
              <a:rPr lang="da-DK" sz="2400" dirty="0" err="1" smtClean="0"/>
              <a:t>afhentningskøb</a:t>
            </a:r>
            <a:r>
              <a:rPr lang="da-DK" sz="2400" dirty="0" smtClean="0"/>
              <a:t>, jf. KBL § 9</a:t>
            </a:r>
          </a:p>
          <a:p>
            <a:pPr marL="361950" indent="-361950">
              <a:buFont typeface="Arial" pitchFamily="34" charset="0"/>
              <a:buChar char="•"/>
            </a:pPr>
            <a:endParaRPr lang="da-DK" sz="2200" b="1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da-DK" sz="2200" b="1" dirty="0" err="1" smtClean="0"/>
              <a:t>Afhentningskøb</a:t>
            </a:r>
            <a:r>
              <a:rPr lang="da-DK" sz="2200" dirty="0" smtClean="0"/>
              <a:t>: Køber henter varen på sælgers forretningssted eller bopæl, jf. KBL § 9. Risikoen for varen overgår fra sælger til køber, når varen er stillet til rådighed og klar til afhentning.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200" b="1" dirty="0" err="1" smtClean="0"/>
              <a:t>Udbringningskøb</a:t>
            </a:r>
            <a:r>
              <a:rPr lang="da-DK" sz="2200" dirty="0" smtClean="0"/>
              <a:t>: Varen bringes ud til køber. Levering sker og risikoen for varen overgår fra sælger til køber (forbrugeren), når forbrugeren har varen i sin besiddelse.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200" b="1" dirty="0" err="1" smtClean="0"/>
              <a:t>Forsendelseskøb</a:t>
            </a:r>
            <a:r>
              <a:rPr lang="da-DK" sz="2200" dirty="0" smtClean="0"/>
              <a:t>: Levering sker når, når varen er i købers besiddelse. Risikoen for varens forringelse eller hændelige undergang ligger hos sælger, indtil varen er i købers besiddelse, jf. KBL § 73.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Sælgers misligholdelse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40768"/>
            <a:ext cx="80986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Sælger kan som udgangspunkt misligholde en aftale på tre måder:</a:t>
            </a:r>
          </a:p>
          <a:p>
            <a:endParaRPr lang="da-DK" sz="3200" b="1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Forsinkelse med levering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Faktiske mangler - mangler ved den </a:t>
            </a:r>
            <a:br>
              <a:rPr lang="da-DK" sz="3200" dirty="0" smtClean="0">
                <a:cs typeface="Arial" pitchFamily="34" charset="0"/>
              </a:rPr>
            </a:br>
            <a:r>
              <a:rPr lang="da-DK" sz="3200" dirty="0" smtClean="0">
                <a:cs typeface="Arial" pitchFamily="34" charset="0"/>
              </a:rPr>
              <a:t>leverede vare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Retlige mangler - vanhjemmel</a:t>
            </a:r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Sælgers forsinkelse i forbrugerkøb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Købers misligholdelsesbeføjelser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02666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Tilbageholde købesummen, jf. KBL § 14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Samtidighedsgrundsætningen</a:t>
            </a:r>
          </a:p>
          <a:p>
            <a:pPr marL="820738" lvl="1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Kræve </a:t>
            </a:r>
            <a:r>
              <a:rPr lang="da-DK" sz="3200" dirty="0" smtClean="0">
                <a:cs typeface="Arial" pitchFamily="34" charset="0"/>
              </a:rPr>
              <a:t>levering, </a:t>
            </a:r>
            <a:r>
              <a:rPr lang="da-DK" sz="3200" dirty="0" err="1" smtClean="0">
                <a:cs typeface="Arial" pitchFamily="34" charset="0"/>
              </a:rPr>
              <a:t>dvs</a:t>
            </a:r>
            <a:r>
              <a:rPr lang="da-DK" sz="3200" dirty="0">
                <a:cs typeface="Arial" pitchFamily="34" charset="0"/>
              </a:rPr>
              <a:t> </a:t>
            </a:r>
            <a:r>
              <a:rPr lang="da-DK" sz="3200" dirty="0" smtClean="0">
                <a:cs typeface="Arial" pitchFamily="34" charset="0"/>
              </a:rPr>
              <a:t>fastholde </a:t>
            </a:r>
            <a:r>
              <a:rPr lang="da-DK" sz="3200" dirty="0" smtClean="0">
                <a:cs typeface="Arial" pitchFamily="34" charset="0"/>
              </a:rPr>
              <a:t>købet, jf. KBL § 21, stk. 1</a:t>
            </a:r>
          </a:p>
          <a:p>
            <a:pPr marL="363538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Ophæve købet/annullere, jf. KBL § 74, stk. 2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Hvis </a:t>
            </a:r>
            <a:r>
              <a:rPr lang="da-DK" sz="2800" dirty="0" smtClean="0">
                <a:cs typeface="Arial" pitchFamily="34" charset="0"/>
              </a:rPr>
              <a:t>forsinkelse har væsentlig </a:t>
            </a:r>
            <a:r>
              <a:rPr lang="da-DK" sz="2800" dirty="0" smtClean="0">
                <a:cs typeface="Arial" pitchFamily="34" charset="0"/>
              </a:rPr>
              <a:t>betydning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Køber har reklameret med eller uden frist</a:t>
            </a:r>
          </a:p>
          <a:p>
            <a:pPr marL="820738" lvl="1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Kræve erstatning for tab</a:t>
            </a:r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Mangler ved salgsgenstanden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340768"/>
            <a:ext cx="79546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3200" b="1" dirty="0" smtClean="0">
                <a:cs typeface="Arial" pitchFamily="34" charset="0"/>
              </a:rPr>
              <a:t>Kvantitetsmangel: </a:t>
            </a:r>
            <a:r>
              <a:rPr lang="da-DK" sz="3200" dirty="0" smtClean="0">
                <a:cs typeface="Arial" pitchFamily="34" charset="0"/>
              </a:rPr>
              <a:t>Mængde – leveret for lidt i forhold til det aftalte.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3200" b="1" dirty="0" smtClean="0">
                <a:cs typeface="Arial" pitchFamily="34" charset="0"/>
              </a:rPr>
              <a:t>Kvalitetsmangel: </a:t>
            </a:r>
            <a:r>
              <a:rPr lang="da-DK" sz="3200" dirty="0" smtClean="0">
                <a:cs typeface="Arial" pitchFamily="34" charset="0"/>
              </a:rPr>
              <a:t>Varen lever ikke op til hvad køber kunne forvente.</a:t>
            </a:r>
            <a:endParaRPr lang="da-DK" sz="3200" b="1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b="1" dirty="0" smtClean="0">
                <a:cs typeface="Arial" pitchFamily="34" charset="0"/>
              </a:rPr>
              <a:t>Hvornår skal der foreligge en mangel?</a:t>
            </a:r>
            <a:endParaRPr lang="da-DK" sz="3200" b="1" dirty="0">
              <a:cs typeface="Arial" pitchFamily="34" charset="0"/>
            </a:endParaRPr>
          </a:p>
          <a:p>
            <a:r>
              <a:rPr lang="da-DK" sz="3200" b="1" dirty="0" smtClean="0">
                <a:cs typeface="Arial" pitchFamily="34" charset="0"/>
              </a:rPr>
              <a:t>	</a:t>
            </a:r>
            <a:r>
              <a:rPr lang="da-DK" sz="3200" dirty="0" smtClean="0">
                <a:cs typeface="Arial" pitchFamily="34" charset="0"/>
              </a:rPr>
              <a:t>Ved leveringen, dvs. på tidspunktet for 	risikoens overgang, jf. KBL § 77a.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b="1" dirty="0" smtClean="0">
                <a:cs typeface="Arial" pitchFamily="34" charset="0"/>
              </a:rPr>
              <a:t>Hvad er en mangel?:</a:t>
            </a:r>
            <a:r>
              <a:rPr lang="da-DK" sz="3200" dirty="0" smtClean="0">
                <a:cs typeface="Arial" pitchFamily="34" charset="0"/>
              </a:rPr>
              <a:t> – se principperne i KBL §§ 75a og 76.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Mangler i forbrugerkøb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Købers misligholdelsesbeføjelser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02666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0738" lvl="1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r>
              <a:rPr lang="da-DK" sz="2600" b="1" dirty="0" smtClean="0">
                <a:cs typeface="Arial" pitchFamily="34" charset="0"/>
              </a:rPr>
              <a:t>Kræve naturalopfyldelse/fastholde købet</a:t>
            </a:r>
            <a:r>
              <a:rPr lang="da-DK" sz="2600" b="1" dirty="0">
                <a:cs typeface="Arial" pitchFamily="34" charset="0"/>
              </a:rPr>
              <a:t> </a:t>
            </a:r>
            <a:r>
              <a:rPr lang="da-DK" sz="2600" b="1" dirty="0" smtClean="0">
                <a:cs typeface="Arial" pitchFamily="34" charset="0"/>
              </a:rPr>
              <a:t>og kræve</a:t>
            </a:r>
            <a:r>
              <a:rPr lang="da-DK" sz="2600" dirty="0" smtClean="0">
                <a:cs typeface="Arial" pitchFamily="34" charset="0"/>
              </a:rPr>
              <a:t>: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Afhjælpning, KBL § 78, stk. 1, nr. 1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err="1" smtClean="0">
                <a:cs typeface="Arial" pitchFamily="34" charset="0"/>
              </a:rPr>
              <a:t>Omlevering</a:t>
            </a:r>
            <a:r>
              <a:rPr lang="da-DK" sz="2600" dirty="0" smtClean="0">
                <a:cs typeface="Arial" pitchFamily="34" charset="0"/>
              </a:rPr>
              <a:t>, KBL § 78, stk. 1, nr. 2 (ej speciesvare)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Forholdsmæssigt afslag, KBL § 78, stk. 1, nr. 3</a:t>
            </a:r>
          </a:p>
          <a:p>
            <a:pPr marL="363538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r>
              <a:rPr lang="da-DK" sz="2600" b="1" dirty="0" smtClean="0">
                <a:cs typeface="Arial" pitchFamily="34" charset="0"/>
              </a:rPr>
              <a:t>Tilbageholde købesum </a:t>
            </a:r>
            <a:r>
              <a:rPr lang="da-DK" sz="2600" dirty="0" smtClean="0">
                <a:cs typeface="Arial" pitchFamily="34" charset="0"/>
              </a:rPr>
              <a:t>indtil mangelfri vare er leveret – samtidighedsgrundsætningen</a:t>
            </a:r>
          </a:p>
          <a:p>
            <a:pPr marL="363538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r>
              <a:rPr lang="da-DK" sz="2600" b="1" dirty="0" smtClean="0">
                <a:cs typeface="Arial" pitchFamily="34" charset="0"/>
              </a:rPr>
              <a:t>Ophæve købet/annullere</a:t>
            </a:r>
            <a:r>
              <a:rPr lang="da-DK" sz="2600" dirty="0" smtClean="0">
                <a:cs typeface="Arial" pitchFamily="34" charset="0"/>
              </a:rPr>
              <a:t>, jf. KBL § 78, stk. 1, nr. 4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Hvis manglen er væsentlig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Køber har reklameret med eller uden frist</a:t>
            </a:r>
          </a:p>
          <a:p>
            <a:pPr marL="820738" lvl="1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r>
              <a:rPr lang="da-DK" sz="2600" b="1" dirty="0" smtClean="0">
                <a:cs typeface="Arial" pitchFamily="34" charset="0"/>
              </a:rPr>
              <a:t>Kræve erstatning for tab</a:t>
            </a:r>
          </a:p>
          <a:p>
            <a:pPr marL="457200" indent="-457200">
              <a:buFont typeface="Arial"/>
              <a:buChar char="•"/>
            </a:pPr>
            <a:r>
              <a:rPr lang="da-DK" sz="2600" dirty="0" smtClean="0">
                <a:cs typeface="Arial" pitchFamily="34" charset="0"/>
              </a:rPr>
              <a:t>Skadeserstatning, jf. KBL § 80</a:t>
            </a:r>
            <a:endParaRPr lang="da-DK" sz="2600" dirty="0" smtClean="0"/>
          </a:p>
        </p:txBody>
      </p:sp>
    </p:spTree>
    <p:extLst>
      <p:ext uri="{BB962C8B-B14F-4D97-AF65-F5344CB8AC3E}">
        <p14:creationId xmlns:p14="http://schemas.microsoft.com/office/powerpoint/2010/main" val="23863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Mangler i forbrugerkøb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Undersøgelsespligt og reklamation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268760"/>
            <a:ext cx="802055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rial" pitchFamily="34" charset="0"/>
              </a:rPr>
              <a:t>Undersøgelsespligt:</a:t>
            </a:r>
          </a:p>
          <a:p>
            <a:r>
              <a:rPr lang="da-DK" sz="3000" dirty="0" smtClean="0">
                <a:cs typeface="Arial" pitchFamily="34" charset="0"/>
              </a:rPr>
              <a:t>Køber har undersøgelsespligt, jf. KBL § 47</a:t>
            </a:r>
          </a:p>
          <a:p>
            <a:endParaRPr lang="da-DK" sz="3000" dirty="0" smtClean="0"/>
          </a:p>
          <a:p>
            <a:r>
              <a:rPr lang="da-DK" sz="3000" b="1" dirty="0" smtClean="0"/>
              <a:t>Reklamation: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 smtClean="0"/>
              <a:t>Køber skal </a:t>
            </a:r>
            <a:r>
              <a:rPr lang="da-DK" sz="3000" dirty="0" smtClean="0"/>
              <a:t>reklamere rettidigt, </a:t>
            </a:r>
            <a:r>
              <a:rPr lang="da-DK" sz="3000" dirty="0" err="1" smtClean="0"/>
              <a:t>dvs</a:t>
            </a:r>
            <a:r>
              <a:rPr lang="da-DK" sz="3000" dirty="0" smtClean="0"/>
              <a:t> </a:t>
            </a:r>
            <a:r>
              <a:rPr lang="da-DK" sz="3000" b="1" dirty="0" smtClean="0"/>
              <a:t>inden 2 måneder </a:t>
            </a:r>
            <a:r>
              <a:rPr lang="da-DK" sz="3000" dirty="0" smtClean="0"/>
              <a:t>efter manglen er opdaget, jf. KBL § 81 – ellers mister køber sine misligholdelsesbeføjelser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 smtClean="0"/>
              <a:t>Den </a:t>
            </a:r>
            <a:r>
              <a:rPr lang="da-DK" sz="3000" b="1" dirty="0" smtClean="0"/>
              <a:t>absolutte reklamationsfrist </a:t>
            </a:r>
            <a:r>
              <a:rPr lang="da-DK" sz="3000" dirty="0" smtClean="0"/>
              <a:t>er 2 år fra salgsgenstandens overgivelse, jf. § 83</a:t>
            </a:r>
          </a:p>
          <a:p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29388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2494</TotalTime>
  <Words>722</Words>
  <Application>Microsoft Macintosh PowerPoint</Application>
  <PresentationFormat>Skærmshow (4:3)</PresentationFormat>
  <Paragraphs>102</Paragraphs>
  <Slides>12</Slides>
  <Notes>12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Calibri</vt:lpstr>
      <vt:lpstr>Verdana</vt:lpstr>
      <vt:lpstr>Arial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Microsoft Office-bruger</cp:lastModifiedBy>
  <cp:revision>75</cp:revision>
  <dcterms:created xsi:type="dcterms:W3CDTF">2011-03-28T11:51:52Z</dcterms:created>
  <dcterms:modified xsi:type="dcterms:W3CDTF">2016-03-05T08:21:18Z</dcterms:modified>
</cp:coreProperties>
</file>