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15"/>
  </p:notesMasterIdLst>
  <p:handoutMasterIdLst>
    <p:handoutMasterId r:id="rId16"/>
  </p:handoutMasterIdLst>
  <p:sldIdLst>
    <p:sldId id="257" r:id="rId3"/>
    <p:sldId id="283" r:id="rId4"/>
    <p:sldId id="290" r:id="rId5"/>
    <p:sldId id="288" r:id="rId6"/>
    <p:sldId id="284" r:id="rId7"/>
    <p:sldId id="285" r:id="rId8"/>
    <p:sldId id="286" r:id="rId9"/>
    <p:sldId id="291" r:id="rId10"/>
    <p:sldId id="293" r:id="rId11"/>
    <p:sldId id="292" r:id="rId12"/>
    <p:sldId id="289" r:id="rId13"/>
    <p:sldId id="294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732" autoAdjust="0"/>
  </p:normalViewPr>
  <p:slideViewPr>
    <p:cSldViewPr>
      <p:cViewPr varScale="1">
        <p:scale>
          <a:sx n="158" d="100"/>
          <a:sy n="158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A23-12B3-48F8-94B4-10A1AB11FDF2}" type="datetimeFigureOut">
              <a:rPr lang="da-DK" smtClean="0"/>
              <a:pPr/>
              <a:t>01-11-2017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DC947-5BF5-4E62-B32E-E8EB514BA0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07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8569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1689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9847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0806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7080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0510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1863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797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0144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4899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5357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-5497513" y="0"/>
            <a:ext cx="12192001" cy="9144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689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522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3267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1394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332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6228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4183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6990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283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0822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5098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258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0448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5920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03881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97809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75029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0212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94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846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55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772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298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221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451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4499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EE5C-A72E-4B16-BCB7-3208A6CF4CA3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E3E86-0FF9-41FB-BF60-9FA77088530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829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69FCE-00FE-4027-B258-7DEF73A41A45}" type="datetimeFigureOut">
              <a:rPr lang="da-DK" smtClean="0"/>
              <a:t>01-11-2017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0591D-4FDB-4C6E-9A1E-FA7AA423FBD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29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062972" y="2228670"/>
            <a:ext cx="73448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Kapitel 7</a:t>
            </a:r>
          </a:p>
          <a:p>
            <a:pPr algn="ctr"/>
            <a:r>
              <a:rPr lang="da-DK" sz="40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  <a:endParaRPr lang="da-DK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59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Mangler i 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Undersøgelsespligt og reklamation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124744"/>
            <a:ext cx="802666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1000" dirty="0"/>
          </a:p>
          <a:p>
            <a:r>
              <a:rPr lang="da-DK" sz="3200" b="1" dirty="0" smtClean="0"/>
              <a:t>Formodningsreglen:</a:t>
            </a:r>
          </a:p>
          <a:p>
            <a:pPr marL="457200" indent="-457200">
              <a:buFont typeface="Arial"/>
              <a:buChar char="•"/>
            </a:pPr>
            <a:r>
              <a:rPr lang="da-DK" sz="2600" dirty="0" smtClean="0"/>
              <a:t>Hvis en mangel viser sig i de første 6 mdr. efter levering, formodes det, at genstanden var mangelfuld ved levering.</a:t>
            </a:r>
          </a:p>
          <a:p>
            <a:pPr marL="914400" lvl="1" indent="-457200">
              <a:buFont typeface="Arial"/>
              <a:buChar char="•"/>
            </a:pPr>
            <a:r>
              <a:rPr lang="da-DK" sz="2600" dirty="0" smtClean="0"/>
              <a:t>Køber skal ikke bevise at manglen var tilstede ved leveringen – det formodes.</a:t>
            </a:r>
          </a:p>
          <a:p>
            <a:pPr marL="457200" indent="-457200">
              <a:buFont typeface="Arial"/>
              <a:buChar char="•"/>
            </a:pPr>
            <a:endParaRPr lang="da-DK" dirty="0" smtClean="0"/>
          </a:p>
          <a:p>
            <a:pPr marL="457200" indent="-457200">
              <a:buFont typeface="Arial"/>
              <a:buChar char="•"/>
            </a:pPr>
            <a:r>
              <a:rPr lang="da-DK" sz="2600" dirty="0" smtClean="0"/>
              <a:t>Hvis en mangel viser sig efter 6 mdr. fra levering, og inden udløbet af den absolutte reklamationsfrist på de 2 år, er det køber som skal bevise, at manglen var tilstede på leveringstidspunktet.</a:t>
            </a:r>
          </a:p>
        </p:txBody>
      </p:sp>
    </p:spTree>
    <p:extLst>
      <p:ext uri="{BB962C8B-B14F-4D97-AF65-F5344CB8AC3E}">
        <p14:creationId xmlns:p14="http://schemas.microsoft.com/office/powerpoint/2010/main" val="28896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misligholdelse med købesummens betaling</a:t>
            </a:r>
          </a:p>
          <a:p>
            <a:pPr algn="ctr"/>
            <a:r>
              <a:rPr lang="da-DK" sz="28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Sælgers misligholdelsesbeføjelser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Fastholde købet og forlange betaling</a:t>
            </a:r>
          </a:p>
          <a:p>
            <a:pPr marL="457200" indent="-457200">
              <a:buFont typeface="Arial"/>
              <a:buChar char="•"/>
            </a:pPr>
            <a:endParaRPr lang="da-DK" sz="14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Hæve købet/annullere</a:t>
            </a:r>
          </a:p>
          <a:p>
            <a:pPr marL="914400" lvl="1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Sælger skal reklamere uden ugrundet ophold</a:t>
            </a:r>
          </a:p>
          <a:p>
            <a:pPr marL="914400" lvl="1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NB! Hvis levering er sket – kreditkøb</a:t>
            </a:r>
          </a:p>
          <a:p>
            <a:pPr marL="914400" lvl="1" indent="-457200">
              <a:buFont typeface="Arial"/>
              <a:buChar char="•"/>
            </a:pPr>
            <a:endParaRPr lang="da-DK" sz="14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Krav om erstatning ved tab</a:t>
            </a:r>
          </a:p>
          <a:p>
            <a:pPr marL="914400" lvl="1" indent="-457200">
              <a:buFont typeface="Arial"/>
              <a:buChar char="•"/>
            </a:pPr>
            <a:r>
              <a:rPr lang="da-DK" sz="2800" dirty="0" smtClean="0">
                <a:cs typeface="Arial" pitchFamily="34" charset="0"/>
              </a:rPr>
              <a:t>Dækningssalg</a:t>
            </a:r>
          </a:p>
          <a:p>
            <a:pPr marL="914400" lvl="1" indent="-457200">
              <a:buFont typeface="Arial"/>
              <a:buChar char="•"/>
            </a:pPr>
            <a:endParaRPr lang="da-DK" sz="1400" dirty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Tilbageholdsret og standsningsret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3.3.2 Fordringshavermora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 modtager ikke det købte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Fordringshavermora: </a:t>
            </a:r>
            <a:r>
              <a:rPr lang="da-DK" sz="3200" dirty="0" smtClean="0">
                <a:cs typeface="Arial" pitchFamily="34" charset="0"/>
              </a:rPr>
              <a:t>Købers forhold bevirker at sælger ikke kan levere til tiden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Betragtes ikke som misligholdelse i købelovens forstand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Risikoen for salgsgenstanden overgår til køber selvom købers forhold bevirker at sælger ikke </a:t>
            </a:r>
            <a:r>
              <a:rPr lang="da-DK" sz="3000" smtClean="0">
                <a:cs typeface="Arial" pitchFamily="34" charset="0"/>
              </a:rPr>
              <a:t>kan levere</a:t>
            </a:r>
            <a:endParaRPr lang="da-DK" sz="3000" dirty="0" smtClean="0">
              <a:cs typeface="Arial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da-DK" sz="3000" dirty="0" smtClean="0">
                <a:cs typeface="Arial" pitchFamily="34" charset="0"/>
              </a:rPr>
              <a:t>Sælger har omsorgspligt, og under visse betingelser salgspligt og ret til at sælge købers varer til anden side </a:t>
            </a:r>
          </a:p>
        </p:txBody>
      </p:sp>
    </p:spTree>
    <p:extLst>
      <p:ext uri="{BB962C8B-B14F-4D97-AF65-F5344CB8AC3E}">
        <p14:creationId xmlns:p14="http://schemas.microsoft.com/office/powerpoint/2010/main" val="318705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 Forbrugerkøb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36455" y="980728"/>
            <a:ext cx="80986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Retskilde:</a:t>
            </a:r>
            <a:r>
              <a:rPr lang="da-DK" sz="2800" dirty="0" smtClean="0"/>
              <a:t> Købelovens forbrugerafsnit §§ 72-87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Loven er beskyttelsespræceptiv</a:t>
            </a:r>
            <a:r>
              <a:rPr lang="da-DK" sz="2800" dirty="0" smtClean="0"/>
              <a:t>: Reglerne om forbrugerkøb kan ikke fraviges til skade for forbrugeren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Forbrugerkøb:</a:t>
            </a:r>
            <a:r>
              <a:rPr lang="da-DK" sz="2800" dirty="0" smtClean="0"/>
              <a:t> når en erhvervsdrivende som led i sit erhverv, sælger en vare til hovedsagelig privat anvendelse, jf. KBL § 4a.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800" b="1" dirty="0" smtClean="0"/>
              <a:t>Bevisbyrde: </a:t>
            </a:r>
            <a:r>
              <a:rPr lang="da-DK" sz="2800" dirty="0" smtClean="0"/>
              <a:t>Hvis der opstår uenighed om hvorvidt købet er et forbrugerkøb, er det den erhvervsdrivende der har bevisbyrden for, at købet ikke er et forbrugerkøb, jf. KBL § § 4a, stk. 1.</a:t>
            </a:r>
          </a:p>
          <a:p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517"/>
            <a:ext cx="83218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og sælgers forpligtelser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105866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Sælgers forpligtelser: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Levere i rette tid og på rette sted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Levere det solgte i rette stand -uden mangler</a:t>
            </a:r>
          </a:p>
          <a:p>
            <a:endParaRPr lang="da-DK" sz="2000" b="1" dirty="0" smtClean="0">
              <a:cs typeface="Arial" pitchFamily="34" charset="0"/>
            </a:endParaRPr>
          </a:p>
          <a:p>
            <a:r>
              <a:rPr lang="da-DK" sz="3200" b="1" dirty="0" smtClean="0">
                <a:cs typeface="Arial" pitchFamily="34" charset="0"/>
              </a:rPr>
              <a:t>Købers forpligtelser: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Modtage varen</a:t>
            </a:r>
          </a:p>
          <a:p>
            <a:pPr marL="457200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Betale købesummen</a:t>
            </a:r>
          </a:p>
          <a:p>
            <a:pPr marL="914400" lvl="1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Rette tid</a:t>
            </a:r>
          </a:p>
          <a:p>
            <a:pPr marL="914400" lvl="1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Rette sted</a:t>
            </a:r>
          </a:p>
          <a:p>
            <a:pPr marL="914400" lvl="1" indent="-457200">
              <a:buFont typeface="Arial"/>
              <a:buChar char="•"/>
            </a:pPr>
            <a:r>
              <a:rPr lang="da-DK" sz="3200" dirty="0" smtClean="0">
                <a:cs typeface="Arial" pitchFamily="34" charset="0"/>
              </a:rPr>
              <a:t>Rette betalingsmiddel</a:t>
            </a:r>
          </a:p>
        </p:txBody>
      </p:sp>
    </p:spTree>
    <p:extLst>
      <p:ext uri="{BB962C8B-B14F-4D97-AF65-F5344CB8AC3E}">
        <p14:creationId xmlns:p14="http://schemas.microsoft.com/office/powerpoint/2010/main" val="27958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3.1 Levering og risikoens overgang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4924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/>
              <a:t>Hvis intet er aftalt om levering, skal den erhvervsdrivende stille varen til rådighed for køber på den erhvervsdrivendes forretningssted – </a:t>
            </a:r>
            <a:r>
              <a:rPr lang="da-DK" sz="2400" dirty="0" err="1" smtClean="0"/>
              <a:t>afhentningskøb</a:t>
            </a:r>
            <a:r>
              <a:rPr lang="da-DK" sz="2400" dirty="0" smtClean="0"/>
              <a:t>, jf. KBL § 9</a:t>
            </a:r>
          </a:p>
          <a:p>
            <a:pPr marL="361950" indent="-361950">
              <a:buFont typeface="Arial" pitchFamily="34" charset="0"/>
              <a:buChar char="•"/>
            </a:pPr>
            <a:endParaRPr lang="da-DK" sz="2200" b="1" dirty="0" smtClean="0"/>
          </a:p>
          <a:p>
            <a:pPr marL="361950" indent="-361950">
              <a:buFont typeface="Arial" pitchFamily="34" charset="0"/>
              <a:buChar char="•"/>
            </a:pPr>
            <a:r>
              <a:rPr lang="da-DK" sz="2200" b="1" dirty="0" err="1" smtClean="0"/>
              <a:t>Afhentningskøb</a:t>
            </a:r>
            <a:r>
              <a:rPr lang="da-DK" sz="2200" dirty="0" smtClean="0"/>
              <a:t>: Køber henter varen på sælgers forretningssted eller bopæl, jf. KBL § 9. Risikoen for varen overgår fra sælger til køber, når varen er stillet til rådighed og klar til afhentning.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200" b="1" dirty="0" err="1" smtClean="0"/>
              <a:t>Udbringningskøb</a:t>
            </a:r>
            <a:r>
              <a:rPr lang="da-DK" sz="2200" dirty="0" smtClean="0"/>
              <a:t>: Varen bringes ud til køber. Levering sker og risikoen for varen overgår fra sælger til køber (forbrugeren), når forbrugeren har varen i sin besiddelse.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2200" b="1" dirty="0" err="1" smtClean="0"/>
              <a:t>Forsendelseskøb</a:t>
            </a:r>
            <a:r>
              <a:rPr lang="da-DK" sz="2200" dirty="0" smtClean="0"/>
              <a:t>: Levering sker når, når varen er i købers besiddelse. Risikoen for varens forringelse eller hændelige undergang ligger hos sælger, indtil varen er i købers besiddelse, jf. KBL § 73.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3.2 Sælgers misligholdelse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971600" y="1340768"/>
            <a:ext cx="80986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cs typeface="Arial" pitchFamily="34" charset="0"/>
              </a:rPr>
              <a:t>Sælger kan som udgangspunkt misligholde en aftale på tre måder:</a:t>
            </a:r>
          </a:p>
          <a:p>
            <a:endParaRPr lang="da-DK" sz="3200" b="1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Forsinkelse med levering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Faktiske mangler - mangler ved den </a:t>
            </a:r>
            <a:br>
              <a:rPr lang="da-DK" sz="3200" dirty="0" smtClean="0">
                <a:cs typeface="Arial" pitchFamily="34" charset="0"/>
              </a:rPr>
            </a:br>
            <a:r>
              <a:rPr lang="da-DK" sz="3200" dirty="0" smtClean="0">
                <a:cs typeface="Arial" pitchFamily="34" charset="0"/>
              </a:rPr>
              <a:t>leverede vare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Retlige mangler - vanhjemmel</a:t>
            </a: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Sælgers forsinkelse i 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misligholdelsesbeføjelser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Tilbageholde købesummen, jf. KBL § 14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Samtidighedsgrundsætningen</a:t>
            </a:r>
          </a:p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Kræve levering, </a:t>
            </a:r>
            <a:r>
              <a:rPr lang="da-DK" sz="3200" dirty="0" err="1" smtClean="0">
                <a:cs typeface="Arial" pitchFamily="34" charset="0"/>
              </a:rPr>
              <a:t>dvs</a:t>
            </a:r>
            <a:r>
              <a:rPr lang="da-DK" sz="3200" dirty="0">
                <a:cs typeface="Arial" pitchFamily="34" charset="0"/>
              </a:rPr>
              <a:t> </a:t>
            </a:r>
            <a:r>
              <a:rPr lang="da-DK" sz="3200" dirty="0" smtClean="0">
                <a:cs typeface="Arial" pitchFamily="34" charset="0"/>
              </a:rPr>
              <a:t>fastholde købet, jf. KBL § 21, stk. 1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Ophæve købet/annullere, jf. KBL § 74, stk. 2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Hvis forsinkelse har væsentlig betydning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800" dirty="0" smtClean="0">
                <a:cs typeface="Arial" pitchFamily="34" charset="0"/>
              </a:rPr>
              <a:t>Køber har reklameret med eller uden frist</a:t>
            </a:r>
          </a:p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dirty="0" smtClean="0">
                <a:cs typeface="Arial" pitchFamily="34" charset="0"/>
              </a:rPr>
              <a:t>Kræve erstatning for tab</a:t>
            </a:r>
            <a:endParaRPr lang="da-DK" sz="3200" dirty="0" smtClean="0"/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3.2.2 Mangler ved salgsgenstanden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340768"/>
            <a:ext cx="79546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Kvantitetsmangel: </a:t>
            </a:r>
            <a:r>
              <a:rPr lang="da-DK" sz="3200" dirty="0" smtClean="0">
                <a:cs typeface="Arial" pitchFamily="34" charset="0"/>
              </a:rPr>
              <a:t>Mængde – leveret for lidt i forhold til det aftalte.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Kvalitetsmangel: </a:t>
            </a:r>
            <a:r>
              <a:rPr lang="da-DK" sz="3200" dirty="0" smtClean="0">
                <a:cs typeface="Arial" pitchFamily="34" charset="0"/>
              </a:rPr>
              <a:t>Varen lever ikke op til hvad køber kunne forvente.</a:t>
            </a:r>
            <a:endParaRPr lang="da-DK" sz="3200" b="1" dirty="0" smtClean="0">
              <a:cs typeface="Arial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Hvornår skal der foreligge en mangel?</a:t>
            </a:r>
            <a:endParaRPr lang="da-DK" sz="3200" b="1" dirty="0">
              <a:cs typeface="Arial" pitchFamily="34" charset="0"/>
            </a:endParaRPr>
          </a:p>
          <a:p>
            <a:r>
              <a:rPr lang="da-DK" sz="3200" b="1" dirty="0" smtClean="0">
                <a:cs typeface="Arial" pitchFamily="34" charset="0"/>
              </a:rPr>
              <a:t>	</a:t>
            </a:r>
            <a:r>
              <a:rPr lang="da-DK" sz="3200" dirty="0" smtClean="0">
                <a:cs typeface="Arial" pitchFamily="34" charset="0"/>
              </a:rPr>
              <a:t>Ved leveringen, dvs. på tidspunktet for 	risikoens overgang, jf. KBL § 77a.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da-DK" sz="3200" b="1" dirty="0" smtClean="0">
                <a:cs typeface="Arial" pitchFamily="34" charset="0"/>
              </a:rPr>
              <a:t>Hvad er en mangel?:</a:t>
            </a:r>
            <a:r>
              <a:rPr lang="da-DK" sz="3200" dirty="0" smtClean="0">
                <a:cs typeface="Arial" pitchFamily="34" charset="0"/>
              </a:rPr>
              <a:t> – se principperne i KBL §§ 75a og 76.</a:t>
            </a:r>
          </a:p>
        </p:txBody>
      </p:sp>
    </p:spTree>
    <p:extLst>
      <p:ext uri="{BB962C8B-B14F-4D97-AF65-F5344CB8AC3E}">
        <p14:creationId xmlns:p14="http://schemas.microsoft.com/office/powerpoint/2010/main" val="40789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Mangler i 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Købers misligholdelsesbeføjelser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043608" y="1340768"/>
            <a:ext cx="802666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Kræve naturalopfyldelse/fastholde købet</a:t>
            </a:r>
            <a:r>
              <a:rPr lang="da-DK" sz="2600" b="1" dirty="0">
                <a:cs typeface="Arial" pitchFamily="34" charset="0"/>
              </a:rPr>
              <a:t> </a:t>
            </a:r>
            <a:r>
              <a:rPr lang="da-DK" sz="2600" b="1" dirty="0" smtClean="0">
                <a:cs typeface="Arial" pitchFamily="34" charset="0"/>
              </a:rPr>
              <a:t>og kræve</a:t>
            </a:r>
            <a:r>
              <a:rPr lang="da-DK" sz="2600" dirty="0" smtClean="0">
                <a:cs typeface="Arial" pitchFamily="34" charset="0"/>
              </a:rPr>
              <a:t>: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Afhjælpning, KBL § 78, stk. 1, nr. 1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err="1" smtClean="0">
                <a:cs typeface="Arial" pitchFamily="34" charset="0"/>
              </a:rPr>
              <a:t>Omlevering</a:t>
            </a:r>
            <a:r>
              <a:rPr lang="da-DK" sz="2600" dirty="0" smtClean="0">
                <a:cs typeface="Arial" pitchFamily="34" charset="0"/>
              </a:rPr>
              <a:t>, KBL § 78, stk. 1, nr. 2 (ej speciesvare)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Forholdsmæssigt afslag, KBL § 78, stk. 1, nr. 3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Tilbageholde købesum </a:t>
            </a:r>
            <a:r>
              <a:rPr lang="da-DK" sz="2600" dirty="0" smtClean="0">
                <a:cs typeface="Arial" pitchFamily="34" charset="0"/>
              </a:rPr>
              <a:t>indtil mangelfri vare er leveret – samtidighedsgrundsætningen</a:t>
            </a:r>
          </a:p>
          <a:p>
            <a:pPr marL="363538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Ophæve købet/annullere</a:t>
            </a:r>
            <a:r>
              <a:rPr lang="da-DK" sz="2600" dirty="0" smtClean="0">
                <a:cs typeface="Arial" pitchFamily="34" charset="0"/>
              </a:rPr>
              <a:t>, jf. KBL § 78, stk. 1, nr. 4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Hvis manglen er væsentlig</a:t>
            </a:r>
          </a:p>
          <a:p>
            <a:pPr marL="820738" lvl="1" indent="-363538">
              <a:buFont typeface="Arial" pitchFamily="34" charset="0"/>
              <a:buChar char="•"/>
            </a:pPr>
            <a:r>
              <a:rPr lang="da-DK" sz="2600" dirty="0" smtClean="0">
                <a:cs typeface="Arial" pitchFamily="34" charset="0"/>
              </a:rPr>
              <a:t>Køber har reklameret med eller uden frist</a:t>
            </a:r>
          </a:p>
          <a:p>
            <a:pPr marL="820738" lvl="1" indent="-363538">
              <a:buFont typeface="Arial" pitchFamily="34" charset="0"/>
              <a:buChar char="•"/>
            </a:pPr>
            <a:endParaRPr lang="da-DK" sz="1000" dirty="0" smtClean="0">
              <a:cs typeface="Arial" pitchFamily="34" charset="0"/>
            </a:endParaRPr>
          </a:p>
          <a:p>
            <a:r>
              <a:rPr lang="da-DK" sz="2600" b="1" dirty="0" smtClean="0">
                <a:cs typeface="Arial" pitchFamily="34" charset="0"/>
              </a:rPr>
              <a:t>Kræve erstatning for tab</a:t>
            </a:r>
          </a:p>
          <a:p>
            <a:pPr marL="457200" indent="-457200">
              <a:buFont typeface="Arial"/>
              <a:buChar char="•"/>
            </a:pPr>
            <a:r>
              <a:rPr lang="da-DK" sz="2600" dirty="0" smtClean="0">
                <a:cs typeface="Arial" pitchFamily="34" charset="0"/>
              </a:rPr>
              <a:t>Skadeserstatning, jf. KBL § 80</a:t>
            </a:r>
            <a:endParaRPr lang="da-DK" sz="2600" dirty="0" smtClean="0"/>
          </a:p>
        </p:txBody>
      </p:sp>
    </p:spTree>
    <p:extLst>
      <p:ext uri="{BB962C8B-B14F-4D97-AF65-F5344CB8AC3E}">
        <p14:creationId xmlns:p14="http://schemas.microsoft.com/office/powerpoint/2010/main" val="23863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/>
        </p:nvSpPr>
        <p:spPr>
          <a:xfrm>
            <a:off x="827584" y="0"/>
            <a:ext cx="8316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Mangler i forbrugerkøb</a:t>
            </a:r>
          </a:p>
          <a:p>
            <a:pPr algn="ctr"/>
            <a:r>
              <a:rPr lang="da-DK" sz="3600" b="1" dirty="0" smtClean="0">
                <a:solidFill>
                  <a:srgbClr val="7030A0"/>
                </a:solidFill>
                <a:latin typeface="+mj-lt"/>
                <a:cs typeface="Arial" pitchFamily="34" charset="0"/>
              </a:rPr>
              <a:t>Undersøgelsespligt og reklamation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1115616" y="1268760"/>
            <a:ext cx="802055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cs typeface="Arial" pitchFamily="34" charset="0"/>
              </a:rPr>
              <a:t>Undersøgelsespligt:</a:t>
            </a:r>
          </a:p>
          <a:p>
            <a:r>
              <a:rPr lang="da-DK" sz="3000" dirty="0" smtClean="0">
                <a:cs typeface="Arial" pitchFamily="34" charset="0"/>
              </a:rPr>
              <a:t>Køber har undersøgelsespligt, jf. KBL § 47</a:t>
            </a:r>
          </a:p>
          <a:p>
            <a:endParaRPr lang="da-DK" sz="3000" dirty="0" smtClean="0"/>
          </a:p>
          <a:p>
            <a:r>
              <a:rPr lang="da-DK" sz="3000" b="1" dirty="0" smtClean="0"/>
              <a:t>Reklamation: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/>
              <a:t>Køber skal reklamere rettidigt, </a:t>
            </a:r>
            <a:r>
              <a:rPr lang="da-DK" sz="3000" dirty="0" err="1" smtClean="0"/>
              <a:t>dvs</a:t>
            </a:r>
            <a:r>
              <a:rPr lang="da-DK" sz="3000" dirty="0" smtClean="0"/>
              <a:t> </a:t>
            </a:r>
            <a:r>
              <a:rPr lang="da-DK" sz="3000" b="1" dirty="0" smtClean="0"/>
              <a:t>inden 2 måneder </a:t>
            </a:r>
            <a:r>
              <a:rPr lang="da-DK" sz="3000" dirty="0" smtClean="0"/>
              <a:t>efter manglen er opdaget, jf. KBL § 81 – ellers mister køber sine misligholdelsesbeføjelser</a:t>
            </a:r>
          </a:p>
          <a:p>
            <a:pPr marL="457200" indent="-457200">
              <a:buFont typeface="Arial"/>
              <a:buChar char="•"/>
            </a:pPr>
            <a:r>
              <a:rPr lang="da-DK" sz="3000" dirty="0" smtClean="0"/>
              <a:t>Den </a:t>
            </a:r>
            <a:r>
              <a:rPr lang="da-DK" sz="3000" b="1" dirty="0" smtClean="0"/>
              <a:t>absolutte reklamationsfrist </a:t>
            </a:r>
            <a:r>
              <a:rPr lang="da-DK" sz="3000" dirty="0" smtClean="0"/>
              <a:t>er 2 år fra salgsgenstandens overgivelse, jf. § 83</a:t>
            </a:r>
          </a:p>
          <a:p>
            <a:endParaRPr lang="da-DK" sz="1000" dirty="0"/>
          </a:p>
        </p:txBody>
      </p:sp>
    </p:spTree>
    <p:extLst>
      <p:ext uri="{BB962C8B-B14F-4D97-AF65-F5344CB8AC3E}">
        <p14:creationId xmlns:p14="http://schemas.microsoft.com/office/powerpoint/2010/main" val="29388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2511</TotalTime>
  <Words>728</Words>
  <Application>Microsoft Office PowerPoint</Application>
  <PresentationFormat>Skærmshow (4:3)</PresentationFormat>
  <Paragraphs>102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12</vt:i4>
      </vt:variant>
    </vt:vector>
  </HeadingPairs>
  <TitlesOfParts>
    <vt:vector size="14" baseType="lpstr">
      <vt:lpstr>Brugerdefineret design</vt:lpstr>
      <vt:lpstr>1_Brugerdefineret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Dorte</dc:creator>
  <cp:lastModifiedBy>Peter Schmalz</cp:lastModifiedBy>
  <cp:revision>87</cp:revision>
  <dcterms:created xsi:type="dcterms:W3CDTF">2011-03-28T11:51:52Z</dcterms:created>
  <dcterms:modified xsi:type="dcterms:W3CDTF">2017-11-01T15:30:13Z</dcterms:modified>
</cp:coreProperties>
</file>