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xmlns="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19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Rådgiveransvar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99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123950"/>
            <a:ext cx="8004175" cy="4824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Årsagsforbindelse og påregnelighed</a:t>
            </a:r>
          </a:p>
          <a:p>
            <a:pPr eaLnBrk="1" hangingPunct="1"/>
            <a:r>
              <a:rPr lang="da-DK" sz="2400" dirty="0"/>
              <a:t>Der skal være sammenhæng mellem den mangelfulde rådgivning og det økonomiske tab</a:t>
            </a:r>
          </a:p>
          <a:p>
            <a:pPr eaLnBrk="1" hangingPunct="1"/>
            <a:r>
              <a:rPr lang="da-DK" sz="2400" dirty="0"/>
              <a:t>Det skal være muligt for rådgiveren at forudse det økonomiske tab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/>
              <a:t>Ansvarsfrihedsgrunde</a:t>
            </a:r>
          </a:p>
          <a:p>
            <a:pPr eaLnBrk="1" hangingPunct="1"/>
            <a:r>
              <a:rPr lang="da-DK" sz="2400" dirty="0"/>
              <a:t>Hvis kunden udviser egen skyld kan erstatningen nedsættes eller bortfalde</a:t>
            </a:r>
          </a:p>
          <a:p>
            <a:pPr eaLnBrk="1" hangingPunct="1"/>
            <a:r>
              <a:rPr lang="da-DK" sz="2400" dirty="0"/>
              <a:t>Fx hvis kunden let kunne have set en regnefejl, ikke har kontrolleret kontoudtog eller udtrykkeligt har bedt om den mest risikofyldte investering</a:t>
            </a:r>
          </a:p>
        </p:txBody>
      </p:sp>
    </p:spTree>
    <p:extLst>
      <p:ext uri="{BB962C8B-B14F-4D97-AF65-F5344CB8AC3E}">
        <p14:creationId xmlns:p14="http://schemas.microsoft.com/office/powerpoint/2010/main" val="2282693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448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skik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979488"/>
            <a:ext cx="8002587" cy="5186362"/>
          </a:xfrm>
        </p:spPr>
        <p:txBody>
          <a:bodyPr/>
          <a:lstStyle/>
          <a:p>
            <a:pPr eaLnBrk="1" hangingPunct="1"/>
            <a:r>
              <a:rPr lang="da-DK" sz="2400" dirty="0"/>
              <a:t>Bekendtgørelse nr. 330  af 7. april 2016 om god skik for finansielle virksomheder</a:t>
            </a:r>
          </a:p>
          <a:p>
            <a:pPr eaLnBrk="1" hangingPunct="1"/>
            <a:r>
              <a:rPr lang="da-DK" sz="2400" dirty="0"/>
              <a:t>Beskytter primært forbrugere</a:t>
            </a:r>
          </a:p>
          <a:p>
            <a:pPr eaLnBrk="1" hangingPunct="1"/>
            <a:r>
              <a:rPr lang="da-DK" sz="2400" dirty="0"/>
              <a:t>Virksomheden skal handle redeligt og loyalt overfor sine kunder i overensstemmelse med god forretningsskik</a:t>
            </a:r>
          </a:p>
          <a:p>
            <a:pPr eaLnBrk="1" hangingPunct="1"/>
            <a:r>
              <a:rPr lang="da-DK" sz="2400" dirty="0"/>
              <a:t>Alle væsentlige aftaler skal indgås på papir eller andet varigt medie, jf. </a:t>
            </a:r>
            <a:r>
              <a:rPr lang="da-DK" sz="2400" dirty="0" err="1" smtClean="0"/>
              <a:t>bkg</a:t>
            </a:r>
            <a:r>
              <a:rPr lang="da-DK" sz="2400" dirty="0" smtClean="0"/>
              <a:t>. </a:t>
            </a:r>
            <a:r>
              <a:rPr lang="da-DK" sz="2400" dirty="0"/>
              <a:t>§ 6</a:t>
            </a:r>
          </a:p>
          <a:p>
            <a:pPr eaLnBrk="1" hangingPunct="1"/>
            <a:r>
              <a:rPr lang="da-DK" sz="2400" dirty="0"/>
              <a:t>Krav til rådgivning er beskrevet i </a:t>
            </a:r>
            <a:r>
              <a:rPr lang="da-DK" sz="2400" dirty="0" err="1" smtClean="0"/>
              <a:t>bkg</a:t>
            </a:r>
            <a:r>
              <a:rPr lang="da-DK" sz="2400" dirty="0" smtClean="0"/>
              <a:t>. </a:t>
            </a:r>
            <a:r>
              <a:rPr lang="da-DK" sz="2400" dirty="0"/>
              <a:t>§ 8 ff.</a:t>
            </a:r>
          </a:p>
          <a:p>
            <a:pPr eaLnBrk="1" hangingPunct="1"/>
            <a:r>
              <a:rPr lang="da-DK" sz="2400" dirty="0"/>
              <a:t>Rådgivning skal bl.a. tage udgangspunkt i den enkelte kunde – ”kend din kunde”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355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-3011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skik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12885"/>
            <a:ext cx="8002587" cy="4968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Særligt for boligkreditaftaler/boliglån:</a:t>
            </a:r>
          </a:p>
          <a:p>
            <a:pPr eaLnBrk="1" hangingPunct="1"/>
            <a:r>
              <a:rPr lang="da-DK" sz="2000" dirty="0"/>
              <a:t>Her gælder bekendtgørelse nr. 1581 af 17.12.2018 om </a:t>
            </a:r>
            <a:r>
              <a:rPr lang="da-DK" sz="2000" b="1" dirty="0"/>
              <a:t>god skik for boligkredit</a:t>
            </a:r>
          </a:p>
          <a:p>
            <a:pPr eaLnBrk="1" hangingPunct="1"/>
            <a:r>
              <a:rPr lang="da-DK" sz="2000" dirty="0"/>
              <a:t>Den finansielle virksomhed er omfattet af reglerne, hvis den yder lån til en forbruger mod pant i fast ejendom og andelsbolig</a:t>
            </a:r>
          </a:p>
          <a:p>
            <a:pPr eaLnBrk="1" hangingPunct="1"/>
            <a:r>
              <a:rPr lang="da-DK" sz="2000" dirty="0"/>
              <a:t>Ved </a:t>
            </a:r>
            <a:r>
              <a:rPr lang="da-DK" sz="2000" b="1" dirty="0"/>
              <a:t>boligrådgivning</a:t>
            </a:r>
            <a:r>
              <a:rPr lang="da-DK" sz="2000" dirty="0"/>
              <a:t> (§ 17) forstås en </a:t>
            </a:r>
            <a:r>
              <a:rPr lang="da-DK" sz="2000" b="1" dirty="0"/>
              <a:t>personlig anbefaling </a:t>
            </a:r>
            <a:r>
              <a:rPr lang="da-DK" sz="2000" dirty="0"/>
              <a:t>til en kunde om et boliglån. Anbefalingen er personlig, når den tager afsæt i kundens </a:t>
            </a:r>
            <a:r>
              <a:rPr lang="da-DK" sz="2000" b="1" dirty="0"/>
              <a:t>personlige forhold og præferencer</a:t>
            </a:r>
          </a:p>
          <a:p>
            <a:pPr eaLnBrk="1" hangingPunct="1"/>
            <a:r>
              <a:rPr lang="da-DK" sz="2000" dirty="0"/>
              <a:t>Der er ikke pligt til at rådgive en kunde</a:t>
            </a:r>
          </a:p>
          <a:p>
            <a:pPr eaLnBrk="1" hangingPunct="1"/>
            <a:r>
              <a:rPr lang="da-DK" sz="2000" dirty="0"/>
              <a:t>Den finansielle virksomhed har til gengæld en </a:t>
            </a:r>
            <a:r>
              <a:rPr lang="da-DK" sz="2000" b="1" dirty="0"/>
              <a:t>vejledningspligt</a:t>
            </a:r>
            <a:r>
              <a:rPr lang="da-DK" sz="2000" dirty="0"/>
              <a:t> (§ 16) overfor en kunde, som vil optage et boliglån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0756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skik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908720"/>
            <a:ext cx="8002587" cy="4968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Særligt for boligkreditaftaler/boliglån:</a:t>
            </a:r>
          </a:p>
          <a:p>
            <a:pPr eaLnBrk="1" hangingPunct="1"/>
            <a:r>
              <a:rPr lang="da-DK" sz="2000" dirty="0"/>
              <a:t>Vejledningen består i at bringe et boliglånsprodukt i </a:t>
            </a:r>
            <a:r>
              <a:rPr lang="da-DK" sz="2000" b="1" dirty="0"/>
              <a:t>forslag</a:t>
            </a:r>
            <a:r>
              <a:rPr lang="da-DK" sz="2000" dirty="0"/>
              <a:t>, som passer på kundens </a:t>
            </a:r>
            <a:r>
              <a:rPr lang="da-DK" sz="2000" b="1" dirty="0"/>
              <a:t>behov og finansielle situation </a:t>
            </a:r>
            <a:r>
              <a:rPr lang="da-DK" sz="2000" dirty="0"/>
              <a:t>(ikke give en personlig anbefaling)</a:t>
            </a:r>
          </a:p>
          <a:p>
            <a:pPr eaLnBrk="1" hangingPunct="1"/>
            <a:r>
              <a:rPr lang="da-DK" sz="2000" dirty="0"/>
              <a:t>For de egnede lån, som bringes i forslag skal kunden have følgende oplysninger:</a:t>
            </a:r>
          </a:p>
          <a:p>
            <a:pPr lvl="1"/>
            <a:r>
              <a:rPr lang="da-DK" sz="2000" dirty="0"/>
              <a:t>Opl. iht. kreditaftalelovens § 7a</a:t>
            </a:r>
          </a:p>
          <a:p>
            <a:pPr lvl="1"/>
            <a:r>
              <a:rPr lang="da-DK" sz="2000" dirty="0"/>
              <a:t>Væsentligste karakteristika ved de foreslåede produkter</a:t>
            </a:r>
          </a:p>
          <a:p>
            <a:pPr lvl="1"/>
            <a:r>
              <a:rPr lang="da-DK" sz="2000" dirty="0"/>
              <a:t>Opl. om konsekvenser for kunden, hvis kunden misligholder</a:t>
            </a:r>
          </a:p>
          <a:p>
            <a:r>
              <a:rPr lang="da-DK" sz="2000" dirty="0"/>
              <a:t>Krav om </a:t>
            </a:r>
            <a:r>
              <a:rPr lang="da-DK" sz="2000" b="1" dirty="0"/>
              <a:t>skriftlighed</a:t>
            </a:r>
            <a:r>
              <a:rPr lang="da-DK" sz="2000" dirty="0"/>
              <a:t> i § 10 – væsentlige aftaler bekræftes skriftligt</a:t>
            </a:r>
          </a:p>
          <a:p>
            <a:r>
              <a:rPr lang="da-DK" sz="2000" dirty="0"/>
              <a:t>Krav om vurdering af kundens </a:t>
            </a:r>
            <a:r>
              <a:rPr lang="da-DK" sz="2000" b="1" dirty="0"/>
              <a:t>kreditværdighed</a:t>
            </a:r>
            <a:r>
              <a:rPr lang="da-DK" sz="2000" dirty="0"/>
              <a:t> (§ 18 + 19)</a:t>
            </a:r>
          </a:p>
          <a:p>
            <a:r>
              <a:rPr lang="da-DK" sz="2000" dirty="0"/>
              <a:t>Krav til </a:t>
            </a:r>
            <a:r>
              <a:rPr lang="da-DK" sz="2000" b="1" dirty="0"/>
              <a:t>budget/rådighedsbeløb</a:t>
            </a:r>
            <a:r>
              <a:rPr lang="da-DK" sz="2000" dirty="0"/>
              <a:t> og til </a:t>
            </a:r>
            <a:r>
              <a:rPr lang="da-DK" sz="2000" b="1" dirty="0"/>
              <a:t>passende </a:t>
            </a:r>
            <a:r>
              <a:rPr lang="da-DK" sz="2000" b="1" dirty="0" err="1"/>
              <a:t>udb</a:t>
            </a:r>
            <a:r>
              <a:rPr lang="da-DK" sz="2000" b="1" dirty="0"/>
              <a:t>.</a:t>
            </a:r>
            <a:r>
              <a:rPr lang="da-DK" sz="2000" dirty="0"/>
              <a:t> ved boligkøb (§ 20)</a:t>
            </a:r>
          </a:p>
          <a:p>
            <a:pPr lvl="1"/>
            <a:endParaRPr lang="da-DK" sz="2000" dirty="0"/>
          </a:p>
          <a:p>
            <a:pPr lvl="1"/>
            <a:endParaRPr lang="da-DK" sz="2000" dirty="0"/>
          </a:p>
          <a:p>
            <a:pPr marL="457200" lvl="1" indent="0">
              <a:buNone/>
            </a:pPr>
            <a:endParaRPr lang="da-DK" sz="2000" dirty="0"/>
          </a:p>
          <a:p>
            <a:pPr marL="0" indent="0" eaLnBrk="1" hangingPunct="1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1408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Kundekategorisering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844824"/>
            <a:ext cx="8002587" cy="4824413"/>
          </a:xfrm>
        </p:spPr>
        <p:txBody>
          <a:bodyPr/>
          <a:lstStyle/>
          <a:p>
            <a:pPr eaLnBrk="1" hangingPunct="1"/>
            <a:r>
              <a:rPr lang="da-DK" sz="2400" dirty="0"/>
              <a:t>Bekendtgørelse nr. </a:t>
            </a:r>
            <a:r>
              <a:rPr lang="da-DK" sz="2400" dirty="0" smtClean="0"/>
              <a:t>1580 </a:t>
            </a:r>
            <a:r>
              <a:rPr lang="da-DK" sz="2400" dirty="0"/>
              <a:t>af </a:t>
            </a:r>
            <a:r>
              <a:rPr lang="da-DK" sz="2400" dirty="0" smtClean="0"/>
              <a:t>17</a:t>
            </a:r>
            <a:r>
              <a:rPr lang="da-DK" sz="2400" dirty="0"/>
              <a:t>. </a:t>
            </a:r>
            <a:r>
              <a:rPr lang="da-DK" sz="2400" dirty="0" smtClean="0"/>
              <a:t>december</a:t>
            </a:r>
            <a:r>
              <a:rPr lang="da-DK" sz="2400" dirty="0" smtClean="0"/>
              <a:t> 2018 </a:t>
            </a:r>
            <a:r>
              <a:rPr lang="da-DK" sz="2400" dirty="0"/>
              <a:t>om investorbeskyttelse ved værdipapirhandel (herefter </a:t>
            </a:r>
            <a:r>
              <a:rPr lang="da-DK" sz="2400" dirty="0" err="1"/>
              <a:t>bkg</a:t>
            </a:r>
            <a:r>
              <a:rPr lang="da-DK" sz="2400" dirty="0"/>
              <a:t>.)</a:t>
            </a:r>
          </a:p>
          <a:p>
            <a:pPr eaLnBrk="1" hangingPunct="1"/>
            <a:r>
              <a:rPr lang="da-DK" sz="2400" dirty="0"/>
              <a:t>Investeringskunder skal iflg. </a:t>
            </a:r>
            <a:r>
              <a:rPr lang="da-DK" sz="2400" dirty="0" err="1"/>
              <a:t>bkg</a:t>
            </a:r>
            <a:r>
              <a:rPr lang="da-DK" sz="2400" dirty="0"/>
              <a:t>. § 4 opdeles i følgende 3 kategorier:</a:t>
            </a:r>
          </a:p>
          <a:p>
            <a:pPr lvl="1"/>
            <a:r>
              <a:rPr lang="da-DK" sz="2400" dirty="0"/>
              <a:t>Godkendte modparter (andre finansielle virksomheder fx pensionsinstitut)</a:t>
            </a:r>
          </a:p>
          <a:p>
            <a:pPr lvl="1" eaLnBrk="1" hangingPunct="1"/>
            <a:r>
              <a:rPr lang="da-DK" sz="2400" dirty="0"/>
              <a:t>Professionelle kunder (større virksomheder)</a:t>
            </a:r>
          </a:p>
          <a:p>
            <a:pPr lvl="1" eaLnBrk="1" hangingPunct="1"/>
            <a:r>
              <a:rPr lang="da-DK" sz="2400" dirty="0"/>
              <a:t>Detailkunder (resten – dvs. de fleste kunder – både virksomheder og privatpersoner)</a:t>
            </a:r>
          </a:p>
          <a:p>
            <a:pPr marL="0" indent="0" eaLnBrk="1" hangingPunct="1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2210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God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skik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informationskrav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24131" y="1556792"/>
            <a:ext cx="8002587" cy="4824413"/>
          </a:xfrm>
        </p:spPr>
        <p:txBody>
          <a:bodyPr/>
          <a:lstStyle/>
          <a:p>
            <a:pPr eaLnBrk="1" hangingPunct="1"/>
            <a:r>
              <a:rPr lang="da-DK" sz="2400" dirty="0"/>
              <a:t>Værdipapirhandleren skal </a:t>
            </a:r>
            <a:r>
              <a:rPr lang="da-DK" sz="2400" b="1" dirty="0"/>
              <a:t>handle ærligt, redeligt og professionelt</a:t>
            </a:r>
            <a:r>
              <a:rPr lang="da-DK" sz="2400" dirty="0"/>
              <a:t> og i sine kunders bedste interesse. Det følger af § 3 i </a:t>
            </a:r>
            <a:r>
              <a:rPr lang="da-DK" sz="2400" dirty="0" err="1"/>
              <a:t>bkg</a:t>
            </a:r>
            <a:r>
              <a:rPr lang="da-DK" sz="2400" dirty="0"/>
              <a:t>.</a:t>
            </a:r>
          </a:p>
          <a:p>
            <a:pPr eaLnBrk="1" hangingPunct="1"/>
            <a:r>
              <a:rPr lang="da-DK" sz="2400" dirty="0"/>
              <a:t>Al kommunikation med kunderne skal være tydelig, ikke-vildledende og forståelig. Informationen skal kunne forstås af en almindelig forbruger.</a:t>
            </a:r>
          </a:p>
          <a:p>
            <a:pPr eaLnBrk="1" hangingPunct="1"/>
            <a:r>
              <a:rPr lang="da-DK" sz="2400" dirty="0"/>
              <a:t>Information om investeringsprodukter/investeringsstrategi, skal have særlig fokus på risici og ikke kun fokusere på mulighed for gevinst.</a:t>
            </a:r>
          </a:p>
          <a:p>
            <a:pPr marL="0" indent="0" eaLnBrk="1" hangingPunct="1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3364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Risikomærkningsordningen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23988"/>
            <a:ext cx="8002587" cy="4525962"/>
          </a:xfrm>
        </p:spPr>
        <p:txBody>
          <a:bodyPr/>
          <a:lstStyle/>
          <a:p>
            <a:pPr eaLnBrk="1" hangingPunct="1"/>
            <a:r>
              <a:rPr lang="da-DK" sz="2400" dirty="0"/>
              <a:t>Som et supplement til informationskravene i </a:t>
            </a:r>
            <a:r>
              <a:rPr lang="da-DK" sz="2400" dirty="0" err="1"/>
              <a:t>bkg</a:t>
            </a:r>
            <a:r>
              <a:rPr lang="da-DK" sz="2400"/>
              <a:t>. </a:t>
            </a:r>
            <a:r>
              <a:rPr lang="da-DK" sz="2400" dirty="0"/>
              <a:t>skal detailkunder desuden i forbindelse med investeringsrådgivning have oplysninger om </a:t>
            </a:r>
            <a:r>
              <a:rPr lang="da-DK" sz="2400" b="1" dirty="0"/>
              <a:t>risikomærkningen </a:t>
            </a:r>
            <a:r>
              <a:rPr lang="da-DK" sz="2400" dirty="0"/>
              <a:t>af</a:t>
            </a:r>
            <a:r>
              <a:rPr lang="da-DK" sz="2400" b="1" dirty="0"/>
              <a:t> </a:t>
            </a:r>
            <a:r>
              <a:rPr lang="da-DK" sz="2400" dirty="0"/>
              <a:t>det produkt, der investeres i:</a:t>
            </a:r>
          </a:p>
          <a:p>
            <a:pPr lvl="1" eaLnBrk="1" hangingPunct="1"/>
            <a:r>
              <a:rPr lang="da-DK" sz="2400" b="1" dirty="0"/>
              <a:t>Grøn</a:t>
            </a:r>
            <a:r>
              <a:rPr lang="da-DK" sz="2400" dirty="0"/>
              <a:t>: Risiko for at tabe hele det investerede beløb er lille</a:t>
            </a:r>
          </a:p>
          <a:p>
            <a:pPr lvl="1" eaLnBrk="1" hangingPunct="1"/>
            <a:r>
              <a:rPr lang="da-DK" sz="2400" b="1" dirty="0"/>
              <a:t>Gul</a:t>
            </a:r>
            <a:r>
              <a:rPr lang="da-DK" sz="2400" dirty="0"/>
              <a:t>: Risiko for at tabe hele det investerede beløb, men produktet er gennemskueligt</a:t>
            </a:r>
          </a:p>
          <a:p>
            <a:pPr lvl="1" eaLnBrk="1" hangingPunct="1"/>
            <a:r>
              <a:rPr lang="da-DK" sz="2400" b="1" dirty="0"/>
              <a:t>Rød</a:t>
            </a:r>
            <a:r>
              <a:rPr lang="da-DK" sz="2400" dirty="0"/>
              <a:t>: Risiko for at tabe mere end det investerede beløb eller vanskeligt at gennemskue produktet</a:t>
            </a:r>
          </a:p>
          <a:p>
            <a:pPr marL="0" indent="0" eaLnBrk="1" hangingPunct="1">
              <a:buNone/>
            </a:pP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24487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Kend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din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kunde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princip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052736"/>
            <a:ext cx="8004175" cy="5040312"/>
          </a:xfrm>
        </p:spPr>
        <p:txBody>
          <a:bodyPr/>
          <a:lstStyle/>
          <a:p>
            <a:r>
              <a:rPr lang="da-DK" sz="2400" dirty="0"/>
              <a:t>Kunden har følgende muligheder for at handle værdipapirer:</a:t>
            </a:r>
          </a:p>
          <a:p>
            <a:pPr marL="914400" lvl="1" indent="-457200">
              <a:buFont typeface="+mj-lt"/>
              <a:buAutoNum type="arabicParenR"/>
            </a:pPr>
            <a:r>
              <a:rPr lang="da-DK" sz="2000" dirty="0"/>
              <a:t>Kunden kan beslutte sig for at købe værdipapirer på grundlag af investeringsrådgivning (</a:t>
            </a:r>
            <a:r>
              <a:rPr lang="da-DK" sz="2000" i="1" dirty="0"/>
              <a:t>personlig</a:t>
            </a:r>
            <a:r>
              <a:rPr lang="da-DK" sz="2000" dirty="0"/>
              <a:t> anbefaling om at købe, sælge eller beholde et bestemt investeringsprodukt).</a:t>
            </a:r>
          </a:p>
          <a:p>
            <a:pPr marL="914400" lvl="1" indent="-457200">
              <a:buFont typeface="+mj-lt"/>
              <a:buAutoNum type="arabicParenR"/>
            </a:pPr>
            <a:r>
              <a:rPr lang="da-DK" sz="2000" dirty="0"/>
              <a:t>Kunden kan bede banken om at udføre en ordre uden at modtage investeringsrådgivning.</a:t>
            </a:r>
          </a:p>
          <a:p>
            <a:pPr marL="914400" lvl="1" indent="-457200">
              <a:buFont typeface="+mj-lt"/>
              <a:buAutoNum type="arabicParenR"/>
            </a:pPr>
            <a:r>
              <a:rPr lang="da-DK" sz="2000" dirty="0"/>
              <a:t>Kunden kan bede banken om at udføre en ordre som en ”</a:t>
            </a:r>
            <a:r>
              <a:rPr lang="da-DK" sz="2000" dirty="0" err="1"/>
              <a:t>execution-only</a:t>
            </a:r>
            <a:r>
              <a:rPr lang="da-DK" sz="2000" dirty="0"/>
              <a:t>” (”udelukkende ordreudførelse”) transaktion uden at modtage investeringsrådgivning. Kun ikke-komplekse produkter.</a:t>
            </a:r>
          </a:p>
          <a:p>
            <a:r>
              <a:rPr lang="da-DK" sz="2000" dirty="0"/>
              <a:t>Ved 1) og 2) skal værdipapirhandleren indhente oplysninger om kundens forhold og udarbejde en investeringsprofil. </a:t>
            </a:r>
          </a:p>
          <a:p>
            <a:r>
              <a:rPr lang="da-DK" sz="2000" dirty="0"/>
              <a:t>Ved 1) skal der udføres en egnethedstest og udarbejdes en egnethedserklæring.</a:t>
            </a:r>
          </a:p>
          <a:p>
            <a:r>
              <a:rPr lang="da-DK" sz="2000" dirty="0"/>
              <a:t>Ved 2) skal der udføres en </a:t>
            </a:r>
            <a:r>
              <a:rPr lang="da-DK" sz="2000" dirty="0" smtClean="0"/>
              <a:t>hensigtsmæssighedstest</a:t>
            </a:r>
          </a:p>
          <a:p>
            <a:pPr marL="0" indent="0">
              <a:buNone/>
            </a:pPr>
            <a:endParaRPr lang="da-DK" sz="2400" b="1" dirty="0"/>
          </a:p>
        </p:txBody>
      </p:sp>
      <p:sp>
        <p:nvSpPr>
          <p:cNvPr id="4" name="Cloud Callout 3"/>
          <p:cNvSpPr/>
          <p:nvPr/>
        </p:nvSpPr>
        <p:spPr>
          <a:xfrm>
            <a:off x="7668344" y="4725144"/>
            <a:ext cx="1368152" cy="10801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Se figur 19.2 næste slide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464328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frundet rektangel 1"/>
          <p:cNvSpPr>
            <a:spLocks noChangeArrowheads="1"/>
          </p:cNvSpPr>
          <p:nvPr/>
        </p:nvSpPr>
        <p:spPr bwMode="auto">
          <a:xfrm>
            <a:off x="2131385" y="1574520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da-DK" sz="788">
              <a:latin typeface="+mn-lt"/>
            </a:endParaRPr>
          </a:p>
        </p:txBody>
      </p:sp>
      <p:sp>
        <p:nvSpPr>
          <p:cNvPr id="27651" name="Tekstboks 2"/>
          <p:cNvSpPr txBox="1">
            <a:spLocks noChangeArrowheads="1"/>
          </p:cNvSpPr>
          <p:nvPr/>
        </p:nvSpPr>
        <p:spPr bwMode="auto">
          <a:xfrm>
            <a:off x="2152267" y="1629408"/>
            <a:ext cx="1220940" cy="4560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Investeringsrådgivning/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personlig investerings-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anbefaling</a:t>
            </a:r>
            <a:endParaRPr lang="en-GB" altLang="da-DK" sz="788" b="1" dirty="0">
              <a:latin typeface="+mn-lt"/>
            </a:endParaRPr>
          </a:p>
        </p:txBody>
      </p:sp>
      <p:sp>
        <p:nvSpPr>
          <p:cNvPr id="27652" name="Afrundet rektangel 3"/>
          <p:cNvSpPr>
            <a:spLocks noChangeArrowheads="1"/>
          </p:cNvSpPr>
          <p:nvPr/>
        </p:nvSpPr>
        <p:spPr bwMode="auto">
          <a:xfrm>
            <a:off x="5749694" y="1522997"/>
            <a:ext cx="1133475" cy="641157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3" name="Afrundet rektangel 4"/>
          <p:cNvSpPr>
            <a:spLocks noChangeArrowheads="1"/>
          </p:cNvSpPr>
          <p:nvPr/>
        </p:nvSpPr>
        <p:spPr bwMode="auto">
          <a:xfrm>
            <a:off x="3913750" y="1574520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4" name="Afrundet rektangel 5"/>
          <p:cNvSpPr>
            <a:spLocks noChangeArrowheads="1"/>
          </p:cNvSpPr>
          <p:nvPr/>
        </p:nvSpPr>
        <p:spPr bwMode="auto">
          <a:xfrm>
            <a:off x="2131385" y="2978268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5" name="Afrundet rektangel 6"/>
          <p:cNvSpPr>
            <a:spLocks noChangeArrowheads="1"/>
          </p:cNvSpPr>
          <p:nvPr/>
        </p:nvSpPr>
        <p:spPr bwMode="auto">
          <a:xfrm>
            <a:off x="2131385" y="4490362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58" name="Tekstboks 9"/>
          <p:cNvSpPr txBox="1">
            <a:spLocks noChangeArrowheads="1"/>
          </p:cNvSpPr>
          <p:nvPr/>
        </p:nvSpPr>
        <p:spPr bwMode="auto">
          <a:xfrm>
            <a:off x="2265926" y="3101543"/>
            <a:ext cx="864394" cy="3348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Komplekse produkter</a:t>
            </a:r>
            <a:endParaRPr lang="en-GB" altLang="da-DK" sz="788" b="1">
              <a:latin typeface="+mn-lt"/>
            </a:endParaRPr>
          </a:p>
        </p:txBody>
      </p:sp>
      <p:cxnSp>
        <p:nvCxnSpPr>
          <p:cNvPr id="39955" name="Lige pilforbindelse 12"/>
          <p:cNvCxnSpPr>
            <a:cxnSpLocks noChangeShapeType="1"/>
          </p:cNvCxnSpPr>
          <p:nvPr/>
        </p:nvCxnSpPr>
        <p:spPr bwMode="auto">
          <a:xfrm>
            <a:off x="3264861" y="1870436"/>
            <a:ext cx="64889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Lige pilforbindelse 14"/>
          <p:cNvCxnSpPr>
            <a:cxnSpLocks noChangeShapeType="1"/>
          </p:cNvCxnSpPr>
          <p:nvPr/>
        </p:nvCxnSpPr>
        <p:spPr bwMode="auto">
          <a:xfrm>
            <a:off x="5047226" y="1870436"/>
            <a:ext cx="702469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Lige pilforbindelse 19"/>
          <p:cNvCxnSpPr>
            <a:cxnSpLocks noChangeShapeType="1"/>
          </p:cNvCxnSpPr>
          <p:nvPr/>
        </p:nvCxnSpPr>
        <p:spPr bwMode="auto">
          <a:xfrm>
            <a:off x="2698122" y="2168092"/>
            <a:ext cx="0" cy="8096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6" name="Afrundet rektangel 26"/>
          <p:cNvSpPr>
            <a:spLocks noChangeArrowheads="1"/>
          </p:cNvSpPr>
          <p:nvPr/>
        </p:nvSpPr>
        <p:spPr bwMode="auto">
          <a:xfrm>
            <a:off x="3858981" y="2978268"/>
            <a:ext cx="1134666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67" name="Afrundet rektangel 27"/>
          <p:cNvSpPr>
            <a:spLocks noChangeArrowheads="1"/>
          </p:cNvSpPr>
          <p:nvPr/>
        </p:nvSpPr>
        <p:spPr bwMode="auto">
          <a:xfrm>
            <a:off x="3858981" y="3667639"/>
            <a:ext cx="1134666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68" name="Afrundet rektangel 28"/>
          <p:cNvSpPr>
            <a:spLocks noChangeArrowheads="1"/>
          </p:cNvSpPr>
          <p:nvPr/>
        </p:nvSpPr>
        <p:spPr bwMode="auto">
          <a:xfrm>
            <a:off x="5741361" y="3667639"/>
            <a:ext cx="113466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69" name="Afrundet rektangel 29"/>
          <p:cNvSpPr>
            <a:spLocks noChangeArrowheads="1"/>
          </p:cNvSpPr>
          <p:nvPr/>
        </p:nvSpPr>
        <p:spPr bwMode="auto">
          <a:xfrm>
            <a:off x="5749694" y="2978268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70" name="Afrundet rektangel 30"/>
          <p:cNvSpPr>
            <a:spLocks noChangeArrowheads="1"/>
          </p:cNvSpPr>
          <p:nvPr/>
        </p:nvSpPr>
        <p:spPr bwMode="auto">
          <a:xfrm>
            <a:off x="5749694" y="2265082"/>
            <a:ext cx="1133475" cy="59412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sp>
        <p:nvSpPr>
          <p:cNvPr id="27671" name="Afrundet rektangel 31"/>
          <p:cNvSpPr>
            <a:spLocks noChangeArrowheads="1"/>
          </p:cNvSpPr>
          <p:nvPr/>
        </p:nvSpPr>
        <p:spPr bwMode="auto">
          <a:xfrm>
            <a:off x="3866125" y="4490362"/>
            <a:ext cx="3009900" cy="750734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 eaLnBrk="1" hangingPunct="1">
              <a:defRPr/>
            </a:pPr>
            <a:endParaRPr lang="en-GB" altLang="da-DK" sz="788">
              <a:ea typeface="ＭＳ Ｐゴシック" charset="-128"/>
              <a:cs typeface="Arial" charset="0"/>
            </a:endParaRPr>
          </a:p>
        </p:txBody>
      </p:sp>
      <p:cxnSp>
        <p:nvCxnSpPr>
          <p:cNvPr id="39976" name="Lige pilforbindelse 33"/>
          <p:cNvCxnSpPr>
            <a:cxnSpLocks noChangeShapeType="1"/>
          </p:cNvCxnSpPr>
          <p:nvPr/>
        </p:nvCxnSpPr>
        <p:spPr bwMode="auto">
          <a:xfrm>
            <a:off x="3264859" y="3275373"/>
            <a:ext cx="59412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7" name="Lige pilforbindelse 35"/>
          <p:cNvCxnSpPr>
            <a:cxnSpLocks noChangeShapeType="1"/>
          </p:cNvCxnSpPr>
          <p:nvPr/>
        </p:nvCxnSpPr>
        <p:spPr bwMode="auto">
          <a:xfrm>
            <a:off x="3264859" y="3275374"/>
            <a:ext cx="594122" cy="68818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8" name="Lige pilforbindelse 37"/>
          <p:cNvCxnSpPr>
            <a:cxnSpLocks noChangeShapeType="1"/>
          </p:cNvCxnSpPr>
          <p:nvPr/>
        </p:nvCxnSpPr>
        <p:spPr bwMode="auto">
          <a:xfrm>
            <a:off x="4993647" y="3275373"/>
            <a:ext cx="756047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9" name="Lige pilforbindelse 41"/>
          <p:cNvCxnSpPr>
            <a:cxnSpLocks noChangeShapeType="1"/>
          </p:cNvCxnSpPr>
          <p:nvPr/>
        </p:nvCxnSpPr>
        <p:spPr bwMode="auto">
          <a:xfrm>
            <a:off x="4993647" y="3963554"/>
            <a:ext cx="74771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0" name="Lige pilforbindelse 44"/>
          <p:cNvCxnSpPr>
            <a:cxnSpLocks noChangeShapeType="1"/>
          </p:cNvCxnSpPr>
          <p:nvPr/>
        </p:nvCxnSpPr>
        <p:spPr bwMode="auto">
          <a:xfrm>
            <a:off x="3264861" y="4787468"/>
            <a:ext cx="601265" cy="7858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7" name="Tekstboks 45"/>
          <p:cNvSpPr txBox="1">
            <a:spLocks noChangeArrowheads="1"/>
          </p:cNvSpPr>
          <p:nvPr/>
        </p:nvSpPr>
        <p:spPr bwMode="auto">
          <a:xfrm>
            <a:off x="4000025" y="1714624"/>
            <a:ext cx="972741" cy="311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Investeringsprofil og</a:t>
            </a:r>
          </a:p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Egnethedstest</a:t>
            </a:r>
          </a:p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+</a:t>
            </a:r>
          </a:p>
          <a:p>
            <a:pPr algn="ctr">
              <a:defRPr/>
            </a:pPr>
            <a:r>
              <a:rPr lang="da-DK" altLang="da-DK" sz="788" b="1" dirty="0">
                <a:ea typeface="ＭＳ Ｐゴシック" charset="-128"/>
              </a:rPr>
              <a:t>Egnethedserklæring</a:t>
            </a:r>
            <a:endParaRPr lang="en-GB" altLang="da-DK" sz="788" b="1" dirty="0">
              <a:ea typeface="ＭＳ Ｐゴシック" charset="-128"/>
            </a:endParaRPr>
          </a:p>
        </p:txBody>
      </p:sp>
      <p:sp>
        <p:nvSpPr>
          <p:cNvPr id="27678" name="Tekstboks 46"/>
          <p:cNvSpPr txBox="1">
            <a:spLocks noChangeArrowheads="1"/>
          </p:cNvSpPr>
          <p:nvPr/>
        </p:nvSpPr>
        <p:spPr bwMode="auto">
          <a:xfrm>
            <a:off x="5785413" y="1548546"/>
            <a:ext cx="1125140" cy="577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Detailkunde: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-Investeringsformål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-Finansiel situation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-Kendskab og erfaring</a:t>
            </a:r>
          </a:p>
        </p:txBody>
      </p:sp>
      <p:cxnSp>
        <p:nvCxnSpPr>
          <p:cNvPr id="39985" name="Lige pilforbindelse 48"/>
          <p:cNvCxnSpPr>
            <a:cxnSpLocks noChangeShapeType="1"/>
          </p:cNvCxnSpPr>
          <p:nvPr/>
        </p:nvCxnSpPr>
        <p:spPr bwMode="auto">
          <a:xfrm>
            <a:off x="5047226" y="1870437"/>
            <a:ext cx="702469" cy="69175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80" name="Tekstboks 49"/>
          <p:cNvSpPr txBox="1">
            <a:spLocks noChangeArrowheads="1"/>
          </p:cNvSpPr>
          <p:nvPr/>
        </p:nvSpPr>
        <p:spPr bwMode="auto">
          <a:xfrm>
            <a:off x="5803272" y="2366927"/>
            <a:ext cx="1089422" cy="3348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>
                <a:latin typeface="+mn-lt"/>
              </a:rPr>
              <a:t>Professionel kunde: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Investeringsformål</a:t>
            </a:r>
            <a:endParaRPr lang="en-GB" altLang="da-DK" sz="788" dirty="0">
              <a:latin typeface="+mn-lt"/>
            </a:endParaRPr>
          </a:p>
        </p:txBody>
      </p:sp>
      <p:sp>
        <p:nvSpPr>
          <p:cNvPr id="27681" name="Tekstboks 50"/>
          <p:cNvSpPr txBox="1">
            <a:spLocks noChangeArrowheads="1"/>
          </p:cNvSpPr>
          <p:nvPr/>
        </p:nvSpPr>
        <p:spPr bwMode="auto">
          <a:xfrm>
            <a:off x="3926847" y="3188457"/>
            <a:ext cx="998934" cy="2135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Detailkunde</a:t>
            </a:r>
          </a:p>
        </p:txBody>
      </p:sp>
      <p:sp>
        <p:nvSpPr>
          <p:cNvPr id="27682" name="Tekstboks 51"/>
          <p:cNvSpPr txBox="1">
            <a:spLocks noChangeArrowheads="1"/>
          </p:cNvSpPr>
          <p:nvPr/>
        </p:nvSpPr>
        <p:spPr bwMode="auto">
          <a:xfrm>
            <a:off x="3939945" y="3876639"/>
            <a:ext cx="998935" cy="2135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Professionel kunde</a:t>
            </a:r>
          </a:p>
        </p:txBody>
      </p:sp>
      <p:sp>
        <p:nvSpPr>
          <p:cNvPr id="27683" name="Tekstboks 52"/>
          <p:cNvSpPr txBox="1">
            <a:spLocks noChangeArrowheads="1"/>
          </p:cNvSpPr>
          <p:nvPr/>
        </p:nvSpPr>
        <p:spPr bwMode="auto">
          <a:xfrm>
            <a:off x="5816964" y="3746861"/>
            <a:ext cx="998935" cy="456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Ingen test.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Ordren udføres for kunden.</a:t>
            </a:r>
          </a:p>
        </p:txBody>
      </p:sp>
      <p:sp>
        <p:nvSpPr>
          <p:cNvPr id="27685" name="Tekstboks 54"/>
          <p:cNvSpPr txBox="1">
            <a:spLocks noChangeArrowheads="1"/>
          </p:cNvSpPr>
          <p:nvPr/>
        </p:nvSpPr>
        <p:spPr bwMode="auto">
          <a:xfrm>
            <a:off x="5749695" y="3061061"/>
            <a:ext cx="1241822" cy="456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latin typeface="+mn-lt"/>
              </a:rPr>
              <a:t>Investeringsprofil + hensigtsmæssighedstest: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dirty="0">
                <a:latin typeface="+mn-lt"/>
              </a:rPr>
              <a:t>Kendskab og erfaring</a:t>
            </a:r>
            <a:endParaRPr lang="en-GB" altLang="da-DK" sz="788" dirty="0">
              <a:latin typeface="+mn-lt"/>
            </a:endParaRPr>
          </a:p>
        </p:txBody>
      </p:sp>
      <p:sp>
        <p:nvSpPr>
          <p:cNvPr id="27686" name="Tekstboks 55"/>
          <p:cNvSpPr txBox="1">
            <a:spLocks noChangeArrowheads="1"/>
          </p:cNvSpPr>
          <p:nvPr/>
        </p:nvSpPr>
        <p:spPr bwMode="auto">
          <a:xfrm>
            <a:off x="2184963" y="4625542"/>
            <a:ext cx="985838" cy="3348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 dirty="0" err="1">
                <a:latin typeface="+mn-lt"/>
              </a:rPr>
              <a:t>Execution</a:t>
            </a:r>
            <a:r>
              <a:rPr lang="da-DK" altLang="da-DK" sz="788" b="1" dirty="0">
                <a:latin typeface="+mn-lt"/>
              </a:rPr>
              <a:t> </a:t>
            </a:r>
            <a:r>
              <a:rPr lang="da-DK" altLang="da-DK" sz="788" b="1" dirty="0" err="1">
                <a:latin typeface="+mn-lt"/>
              </a:rPr>
              <a:t>only</a:t>
            </a:r>
            <a:r>
              <a:rPr lang="da-DK" altLang="da-DK" sz="788" b="1" dirty="0">
                <a:latin typeface="+mn-lt"/>
              </a:rPr>
              <a:t> transaktion</a:t>
            </a:r>
            <a:endParaRPr lang="en-GB" altLang="da-DK" sz="788" b="1" dirty="0">
              <a:latin typeface="+mn-lt"/>
            </a:endParaRPr>
          </a:p>
        </p:txBody>
      </p:sp>
      <p:sp>
        <p:nvSpPr>
          <p:cNvPr id="27687" name="Tekstboks 57"/>
          <p:cNvSpPr txBox="1">
            <a:spLocks noChangeArrowheads="1"/>
          </p:cNvSpPr>
          <p:nvPr/>
        </p:nvSpPr>
        <p:spPr bwMode="auto">
          <a:xfrm rot="10800000" flipV="1">
            <a:off x="3913750" y="4725112"/>
            <a:ext cx="3017045" cy="361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da-DK" altLang="da-DK" sz="788" dirty="0">
                <a:ea typeface="ＭＳ Ｐゴシック" charset="-128"/>
              </a:rPr>
              <a:t>Ordren udføres for kunden </a:t>
            </a:r>
            <a:r>
              <a:rPr lang="da-DK" altLang="da-DK" sz="788" b="1" dirty="0">
                <a:ea typeface="ＭＳ Ｐゴシック" charset="-128"/>
              </a:rPr>
              <a:t>uden at fastlægge  investeringsprofil og uden at udføre test</a:t>
            </a:r>
            <a:r>
              <a:rPr lang="da-DK" altLang="da-DK" sz="788" dirty="0">
                <a:ea typeface="ＭＳ Ｐゴシック" charset="-128"/>
              </a:rPr>
              <a:t>, hvis der er tale om  </a:t>
            </a:r>
            <a:br>
              <a:rPr lang="da-DK" altLang="da-DK" sz="788" dirty="0">
                <a:ea typeface="ＭＳ Ｐゴシック" charset="-128"/>
              </a:rPr>
            </a:br>
            <a:r>
              <a:rPr lang="da-DK" altLang="da-DK" sz="788" dirty="0">
                <a:ea typeface="ＭＳ Ｐゴシック" charset="-128"/>
              </a:rPr>
              <a:t>a) ikke-komplekse produkter </a:t>
            </a:r>
            <a:br>
              <a:rPr lang="da-DK" altLang="da-DK" sz="788" dirty="0">
                <a:ea typeface="ＭＳ Ｐゴシック" charset="-128"/>
              </a:rPr>
            </a:br>
            <a:r>
              <a:rPr lang="da-DK" altLang="da-DK" sz="788" dirty="0">
                <a:ea typeface="ＭＳ Ｐゴシック" charset="-128"/>
              </a:rPr>
              <a:t>b) kunden er initiativtager </a:t>
            </a:r>
            <a:br>
              <a:rPr lang="da-DK" altLang="da-DK" sz="788" dirty="0">
                <a:ea typeface="ＭＳ Ｐゴシック" charset="-128"/>
              </a:rPr>
            </a:br>
            <a:r>
              <a:rPr lang="da-DK" altLang="da-DK" sz="788" dirty="0">
                <a:ea typeface="ＭＳ Ｐゴシック" charset="-128"/>
              </a:rPr>
              <a:t>c) kunden oplyses om, at hensigtsmæssighedstest ikke foretages </a:t>
            </a:r>
            <a:br>
              <a:rPr lang="da-DK" altLang="da-DK" sz="788" dirty="0">
                <a:ea typeface="ＭＳ Ｐゴシック" charset="-128"/>
              </a:rPr>
            </a:br>
            <a:endParaRPr lang="da-DK" altLang="da-DK" sz="788" dirty="0">
              <a:ea typeface="ＭＳ Ｐゴシック" charset="-128"/>
            </a:endParaRPr>
          </a:p>
        </p:txBody>
      </p:sp>
      <p:sp>
        <p:nvSpPr>
          <p:cNvPr id="27689" name="Tekstboks 1"/>
          <p:cNvSpPr txBox="1">
            <a:spLocks noChangeArrowheads="1"/>
          </p:cNvSpPr>
          <p:nvPr/>
        </p:nvSpPr>
        <p:spPr bwMode="auto">
          <a:xfrm>
            <a:off x="3426784" y="1776376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27657" name="Tekstboks 8"/>
          <p:cNvSpPr txBox="1">
            <a:spLocks noChangeArrowheads="1"/>
          </p:cNvSpPr>
          <p:nvPr/>
        </p:nvSpPr>
        <p:spPr bwMode="auto">
          <a:xfrm>
            <a:off x="2184963" y="2453321"/>
            <a:ext cx="1026319" cy="19043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da-DK" altLang="da-DK" sz="788" b="1" dirty="0">
                <a:solidFill>
                  <a:srgbClr val="FF0000"/>
                </a:solidFill>
                <a:ea typeface="ＭＳ Ｐゴシック" charset="-128"/>
              </a:rPr>
              <a:t>Nej</a:t>
            </a:r>
            <a:endParaRPr lang="en-GB" altLang="da-DK" sz="788" b="1" dirty="0">
              <a:solidFill>
                <a:srgbClr val="FF0000"/>
              </a:solidFill>
              <a:ea typeface="ＭＳ Ｐゴシック" charset="-128"/>
            </a:endParaRPr>
          </a:p>
        </p:txBody>
      </p:sp>
      <p:cxnSp>
        <p:nvCxnSpPr>
          <p:cNvPr id="39999" name="Lige pilforbindelse 19"/>
          <p:cNvCxnSpPr>
            <a:cxnSpLocks noChangeShapeType="1"/>
          </p:cNvCxnSpPr>
          <p:nvPr/>
        </p:nvCxnSpPr>
        <p:spPr bwMode="auto">
          <a:xfrm>
            <a:off x="2698122" y="3571840"/>
            <a:ext cx="0" cy="91797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kstboks 8"/>
          <p:cNvSpPr txBox="1">
            <a:spLocks noChangeArrowheads="1"/>
          </p:cNvSpPr>
          <p:nvPr/>
        </p:nvSpPr>
        <p:spPr bwMode="auto">
          <a:xfrm>
            <a:off x="2185187" y="3926597"/>
            <a:ext cx="1026319" cy="19043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>
            <a:defPPr>
              <a:defRPr lang="da-DK"/>
            </a:defPPr>
            <a:lvl1pPr eaLnBrk="1" hangingPunct="1">
              <a:buFontTx/>
              <a:buNone/>
              <a:defRPr sz="1050">
                <a:latin typeface="+mn-lt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da-DK" altLang="da-DK" sz="788" b="1" dirty="0">
                <a:solidFill>
                  <a:srgbClr val="FF0000"/>
                </a:solidFill>
                <a:ea typeface="ＭＳ Ｐゴシック" charset="-128"/>
              </a:rPr>
              <a:t>Nej</a:t>
            </a:r>
            <a:endParaRPr lang="en-GB" altLang="da-DK" sz="788" b="1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50" name="Tekstboks 1"/>
          <p:cNvSpPr txBox="1">
            <a:spLocks noChangeArrowheads="1"/>
          </p:cNvSpPr>
          <p:nvPr/>
        </p:nvSpPr>
        <p:spPr bwMode="auto">
          <a:xfrm>
            <a:off x="3426784" y="3167027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51" name="Tekstboks 1"/>
          <p:cNvSpPr txBox="1">
            <a:spLocks noChangeArrowheads="1"/>
          </p:cNvSpPr>
          <p:nvPr/>
        </p:nvSpPr>
        <p:spPr bwMode="auto">
          <a:xfrm>
            <a:off x="3426784" y="3533739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52" name="Tekstboks 1"/>
          <p:cNvSpPr txBox="1">
            <a:spLocks noChangeArrowheads="1"/>
          </p:cNvSpPr>
          <p:nvPr/>
        </p:nvSpPr>
        <p:spPr bwMode="auto">
          <a:xfrm>
            <a:off x="3426784" y="4746986"/>
            <a:ext cx="270272" cy="21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788" b="1">
                <a:solidFill>
                  <a:srgbClr val="92D050"/>
                </a:solidFill>
                <a:latin typeface="+mn-lt"/>
              </a:rPr>
              <a:t>Ja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1385" y="332115"/>
            <a:ext cx="71287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Figur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19.2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versigt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over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kend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din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kunde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princippet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2773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Investering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Kompetencekrav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til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inv.rådgivere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56792"/>
            <a:ext cx="8002587" cy="4525962"/>
          </a:xfrm>
        </p:spPr>
        <p:txBody>
          <a:bodyPr/>
          <a:lstStyle/>
          <a:p>
            <a:r>
              <a:rPr lang="da-DK" sz="2000" dirty="0"/>
              <a:t>Alle ansatte i en finansiel virksomhed, som yder investeringsrådgivning til detailkunder, eller som giver en detailkunde information om investeringsprodukter, skal opfylde nogle særlige kompetencekrav.</a:t>
            </a:r>
          </a:p>
          <a:p>
            <a:r>
              <a:rPr lang="da-DK" sz="2000" dirty="0"/>
              <a:t>Ansatte i en finansiel virksomhed ikke må yde investeringsrådgivning eller give information om investeringsprodukter, før de har 6 måneders praktisk erfaring med investeringsområdet. </a:t>
            </a:r>
          </a:p>
          <a:p>
            <a:r>
              <a:rPr lang="da-DK" sz="2000" dirty="0"/>
              <a:t>Ansatte, der skal rådgive eller give information om investeringsprodukter, der er risikomærket grønne eller gule, skal gennemgå et særligt uddannelsesforløb.</a:t>
            </a:r>
          </a:p>
          <a:p>
            <a:r>
              <a:rPr lang="da-DK" sz="2000" dirty="0"/>
              <a:t>Ansatte, der skal rådgive om investeringsprodukter, der er risikomærket røde, skal derimod have bestået en prøve.</a:t>
            </a:r>
          </a:p>
        </p:txBody>
      </p:sp>
    </p:spTree>
    <p:extLst>
      <p:ext uri="{BB962C8B-B14F-4D97-AF65-F5344CB8AC3E}">
        <p14:creationId xmlns:p14="http://schemas.microsoft.com/office/powerpoint/2010/main" val="233376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Rådgiveransvar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782763"/>
            <a:ext cx="7931150" cy="452596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19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Regler og definitioner</a:t>
            </a:r>
          </a:p>
          <a:p>
            <a:pPr eaLnBrk="1" hangingPunct="1"/>
            <a:r>
              <a:rPr lang="da-DK" dirty="0"/>
              <a:t>Professionsansvar</a:t>
            </a:r>
          </a:p>
          <a:p>
            <a:pPr eaLnBrk="1" hangingPunct="1"/>
            <a:r>
              <a:rPr lang="da-DK" dirty="0"/>
              <a:t>Erstatning for dårlig rådgivning</a:t>
            </a:r>
          </a:p>
          <a:p>
            <a:pPr eaLnBrk="1" hangingPunct="1"/>
            <a:r>
              <a:rPr lang="da-DK" dirty="0"/>
              <a:t>God skik</a:t>
            </a:r>
          </a:p>
          <a:p>
            <a:pPr eaLnBrk="1" hangingPunct="1"/>
            <a:r>
              <a:rPr lang="da-DK" dirty="0"/>
              <a:t>Investering i værdipapirer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(Erstatning - se kapitel 5)</a:t>
            </a:r>
          </a:p>
        </p:txBody>
      </p:sp>
    </p:spTree>
    <p:extLst>
      <p:ext uri="{BB962C8B-B14F-4D97-AF65-F5344CB8AC3E}">
        <p14:creationId xmlns:p14="http://schemas.microsoft.com/office/powerpoint/2010/main" val="229587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261367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definitioner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96297" y="1556792"/>
            <a:ext cx="7931150" cy="416718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Lov om finansiel virksomhed § 43</a:t>
            </a:r>
          </a:p>
          <a:p>
            <a:pPr eaLnBrk="1" hangingPunct="1"/>
            <a:r>
              <a:rPr lang="da-DK" sz="2400" dirty="0"/>
              <a:t>Bekendtgørelse om god skik for finansielle virksomheder</a:t>
            </a:r>
          </a:p>
          <a:p>
            <a:pPr eaLnBrk="1" hangingPunct="1"/>
            <a:r>
              <a:rPr lang="da-DK" sz="2400" dirty="0"/>
              <a:t>Bekendtgørelse om god skik for boligkredit</a:t>
            </a:r>
          </a:p>
          <a:p>
            <a:pPr eaLnBrk="1" hangingPunct="1"/>
            <a:r>
              <a:rPr lang="da-DK" sz="2400" dirty="0"/>
              <a:t>Bekendtgørelse om investorbeskyttelse ved værdipapirhandel</a:t>
            </a:r>
          </a:p>
          <a:p>
            <a:pPr eaLnBrk="1" hangingPunct="1"/>
            <a:r>
              <a:rPr lang="da-DK" sz="2400" dirty="0"/>
              <a:t>Bekendtgørelse om risikomærkning af investeringsprodukter</a:t>
            </a:r>
          </a:p>
          <a:p>
            <a:pPr eaLnBrk="1" hangingPunct="1"/>
            <a:r>
              <a:rPr lang="da-DK" sz="2400" dirty="0"/>
              <a:t>Bekendtgørelse om kompetencekrav til ansatte, der yder investeringsrådgivning og formidler information om visse investeringsprodukter</a:t>
            </a:r>
          </a:p>
        </p:txBody>
      </p:sp>
    </p:spTree>
    <p:extLst>
      <p:ext uri="{BB962C8B-B14F-4D97-AF65-F5344CB8AC3E}">
        <p14:creationId xmlns:p14="http://schemas.microsoft.com/office/powerpoint/2010/main" val="166273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50963"/>
            <a:ext cx="7931150" cy="45259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dirty="0"/>
              <a:t>Erstatningsansvar for rådgivning kræver at almindelige erstatningsansvarsbetingelser er opfyldt, jf. kapitel 6</a:t>
            </a:r>
          </a:p>
          <a:p>
            <a:pPr eaLnBrk="1" hangingPunct="1"/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7037" y="2362200"/>
            <a:ext cx="3024187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7037" y="5337175"/>
            <a:ext cx="30241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193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41438"/>
            <a:ext cx="7931150" cy="4021137"/>
          </a:xfrm>
        </p:spPr>
        <p:txBody>
          <a:bodyPr/>
          <a:lstStyle/>
          <a:p>
            <a:pPr eaLnBrk="1" hangingPunct="1"/>
            <a:r>
              <a:rPr lang="da-DK" sz="2800" dirty="0"/>
              <a:t>Hvis en rådgiver nogle af reglerne har det indflydelse på vurderingen af ansvarsgrundlaget, jf. FIL § 43a</a:t>
            </a:r>
          </a:p>
          <a:p>
            <a:pPr eaLnBrk="1" hangingPunct="1"/>
            <a:r>
              <a:rPr lang="da-DK" sz="2800" dirty="0"/>
              <a:t>Manglende overholdelse af reglerne betyder ikke nødvendigvis, at rådgiveren er erstatningsansvarlig</a:t>
            </a:r>
          </a:p>
          <a:p>
            <a:pPr eaLnBrk="1" hangingPunct="1"/>
            <a:r>
              <a:rPr lang="da-DK" sz="2800" dirty="0"/>
              <a:t>Manglende overholdelse af reglerne vil have en afsmittende effekt på culpa-bedømmelsen</a:t>
            </a:r>
          </a:p>
          <a:p>
            <a:pPr eaLnBrk="1" hangingPunct="1"/>
            <a:r>
              <a:rPr lang="da-DK" sz="2800" dirty="0"/>
              <a:t>Men husk at alle erstatningsansvarsbetingelserne skal være opfyldt</a:t>
            </a:r>
          </a:p>
        </p:txBody>
      </p:sp>
    </p:spTree>
    <p:extLst>
      <p:ext uri="{BB962C8B-B14F-4D97-AF65-F5344CB8AC3E}">
        <p14:creationId xmlns:p14="http://schemas.microsoft.com/office/powerpoint/2010/main" val="68152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Professionsansvar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/>
          </p:cNvSpPr>
          <p:nvPr/>
        </p:nvSpPr>
        <p:spPr bwMode="auto">
          <a:xfrm>
            <a:off x="1188681" y="1700808"/>
            <a:ext cx="7931224" cy="41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En professionel part kan pådrage sig et professionsansvar – indenfor alle brancher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Ikke et resultatansvar men et bestræbelsesansvar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Skærpet culpa-bedømmelse og sammenligningsgrundlag er branchenormen (god pengeinstitutpraksis, god advokatskik osv.)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Konflikt mellem den professionelle og en forbruger kan ofte afgøres i et ankenævn (fx Pengeinstitutankenævnet)</a:t>
            </a:r>
          </a:p>
        </p:txBody>
      </p:sp>
    </p:spTree>
    <p:extLst>
      <p:ext uri="{BB962C8B-B14F-4D97-AF65-F5344CB8AC3E}">
        <p14:creationId xmlns:p14="http://schemas.microsoft.com/office/powerpoint/2010/main" val="55366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-993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Professionsansvar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/>
          </p:cNvSpPr>
          <p:nvPr/>
        </p:nvSpPr>
        <p:spPr bwMode="auto">
          <a:xfrm>
            <a:off x="1094159" y="1278558"/>
            <a:ext cx="8003232" cy="45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En af betingelserne for erstatningsansvar er, at skadelidte skal have lidt et økonomisk tab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Tabet kan opgøres som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400" dirty="0">
                <a:latin typeface="Calibri" pitchFamily="34" charset="0"/>
              </a:rPr>
              <a:t>positiv opfyldelsesinteresse – skadelidte stilles som om der var givet rigtig rådgivning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400" dirty="0">
                <a:latin typeface="Calibri" pitchFamily="34" charset="0"/>
              </a:rPr>
              <a:t>Negativ kontraktsinteresse – skadelidte stilles som før rådgivningen fandt sted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Der er ingen erstatning for skuffede forventninger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da-DK" sz="2600" dirty="0">
              <a:latin typeface="Calibri" pitchFamily="34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 rot="6155968">
            <a:off x="6091834" y="4297190"/>
            <a:ext cx="1511300" cy="2303463"/>
          </a:xfrm>
          <a:prstGeom prst="cloudCallout">
            <a:avLst>
              <a:gd name="adj1" fmla="val -28815"/>
              <a:gd name="adj2" fmla="val 71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Mere om skuffede forventninger senere</a:t>
            </a:r>
          </a:p>
        </p:txBody>
      </p:sp>
    </p:spTree>
    <p:extLst>
      <p:ext uri="{BB962C8B-B14F-4D97-AF65-F5344CB8AC3E}">
        <p14:creationId xmlns:p14="http://schemas.microsoft.com/office/powerpoint/2010/main" val="375987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87624" y="1052736"/>
            <a:ext cx="8002587" cy="4968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Ansvar for resultatet:</a:t>
            </a:r>
          </a:p>
          <a:p>
            <a:pPr eaLnBrk="1" hangingPunct="1"/>
            <a:r>
              <a:rPr lang="da-DK" sz="2400" dirty="0"/>
              <a:t>Risikoen for at opnå et bestemt resultat er kundens</a:t>
            </a:r>
          </a:p>
          <a:p>
            <a:pPr eaLnBrk="1" hangingPunct="1"/>
            <a:r>
              <a:rPr lang="da-DK" sz="2400" dirty="0"/>
              <a:t>Hvis rådgiver har tilsikret et bestemt resultat, er rådgiveren resultatansvarlig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/>
              <a:t>Ansvarsgrundlag:</a:t>
            </a:r>
          </a:p>
          <a:p>
            <a:pPr eaLnBrk="1" hangingPunct="1"/>
            <a:r>
              <a:rPr lang="da-DK" sz="2400" dirty="0"/>
              <a:t>Skærpet culpa-bedømmelse</a:t>
            </a:r>
          </a:p>
          <a:p>
            <a:pPr eaLnBrk="1" hangingPunct="1"/>
            <a:r>
              <a:rPr lang="da-DK" sz="2400" dirty="0"/>
              <a:t>Sammenligningsgrundlag er den gode rådgiver</a:t>
            </a:r>
          </a:p>
          <a:p>
            <a:pPr eaLnBrk="1" hangingPunct="1"/>
            <a:r>
              <a:rPr lang="da-DK" sz="2400" dirty="0"/>
              <a:t>Bliver sammenlignet med rådgiver indenfor emnet – rådgiver man om arveret er sammenligningsgrundlaget en advokat</a:t>
            </a:r>
          </a:p>
          <a:p>
            <a:pPr eaLnBrk="1" hangingPunct="1"/>
            <a:r>
              <a:rPr lang="da-DK" sz="2400" dirty="0"/>
              <a:t>Det har indflydelse på bedømmelsen, om god-skik regler er overholdt – men det er ikke afgørende</a:t>
            </a:r>
          </a:p>
        </p:txBody>
      </p:sp>
    </p:spTree>
    <p:extLst>
      <p:ext uri="{BB962C8B-B14F-4D97-AF65-F5344CB8AC3E}">
        <p14:creationId xmlns:p14="http://schemas.microsoft.com/office/powerpoint/2010/main" val="387210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68388" y="979488"/>
            <a:ext cx="8075612" cy="51133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Økonomisk tab:</a:t>
            </a:r>
          </a:p>
          <a:p>
            <a:pPr eaLnBrk="1" hangingPunct="1"/>
            <a:r>
              <a:rPr lang="da-DK" sz="2400" dirty="0"/>
              <a:t>Kunden skal have et realiseret økonomisk tab for at få erstatning</a:t>
            </a:r>
          </a:p>
          <a:p>
            <a:pPr eaLnBrk="1" hangingPunct="1"/>
            <a:r>
              <a:rPr lang="da-DK" sz="2400" dirty="0"/>
              <a:t>Skuffede forventninger erstattes ikke,</a:t>
            </a:r>
          </a:p>
          <a:p>
            <a:pPr lvl="1" eaLnBrk="1" hangingPunct="1"/>
            <a:r>
              <a:rPr lang="da-DK" sz="2000" dirty="0"/>
              <a:t>Fx forventninger om et bestemt låneprovenu (kunden skulle have lånt et større beløb for at få det ønskede provenu)</a:t>
            </a:r>
          </a:p>
          <a:p>
            <a:pPr lvl="1" eaLnBrk="1" hangingPunct="1"/>
            <a:r>
              <a:rPr lang="da-DK" sz="2000" dirty="0"/>
              <a:t>Forventninger om et bestemt rådighedsbeløb (kunden har ikke fået færre penge af det manglende rådighedsbeløb)</a:t>
            </a:r>
          </a:p>
          <a:p>
            <a:pPr lvl="1" eaLnBrk="1" hangingPunct="1"/>
            <a:r>
              <a:rPr lang="da-DK" sz="2000" dirty="0"/>
              <a:t>Forventninger til at værdipapirernes kurs stiger</a:t>
            </a:r>
          </a:p>
          <a:p>
            <a:pPr eaLnBrk="1" hangingPunct="1"/>
            <a:r>
              <a:rPr lang="da-DK" sz="2400" dirty="0"/>
              <a:t>Men hvis rådgiveren har garanteret et bestemt rådighedsbeløb, vil kunden have et økonomisk tab</a:t>
            </a:r>
          </a:p>
          <a:p>
            <a:pPr eaLnBrk="1" hangingPunct="1"/>
            <a:r>
              <a:rPr lang="da-DK" sz="2400" dirty="0"/>
              <a:t>Ejendomsmægler kan være erstatningsansvarlig for skuffede forventninger, jf. LOFE § 47, se mere i kapitel 18</a:t>
            </a:r>
          </a:p>
          <a:p>
            <a:pPr eaLnBrk="1" hangingPunct="1">
              <a:buFont typeface="Arial" charset="0"/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43646213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B2B241-EE00-4C03-8C3B-7D4C75623A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350800-73B5-4391-83A1-9BA527833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0ACA75-8453-4DA8-84D8-A401192B4B9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7dfbcde-d029-4ed8-a18a-8747d0f056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1309</Words>
  <Application>Microsoft Office PowerPoint</Application>
  <PresentationFormat>On-screen Show (4:3)</PresentationFormat>
  <Paragraphs>151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Kontortema</vt:lpstr>
      <vt:lpstr>Brugerdefineret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Inge Kramer</cp:lastModifiedBy>
  <cp:revision>37</cp:revision>
  <dcterms:created xsi:type="dcterms:W3CDTF">2015-07-14T11:20:10Z</dcterms:created>
  <dcterms:modified xsi:type="dcterms:W3CDTF">2020-08-23T14:07:22Z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