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19"/>
  </p:notesMasterIdLst>
  <p:handoutMasterIdLst>
    <p:handoutMasterId r:id="rId20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389BBC94-325D-4AE7-8088-094BA4998927}"/>
    <pc:docChg chg="custSel modSld">
      <pc:chgData name="Andreas Bæksgaard Kotzareis" userId="66734be1-5795-40c6-be49-ecb929f3ccea" providerId="ADAL" clId="{389BBC94-325D-4AE7-8088-094BA4998927}" dt="2022-07-29T07:56:31.107" v="20" actId="255"/>
      <pc:docMkLst>
        <pc:docMk/>
      </pc:docMkLst>
      <pc:sldChg chg="modSp mod">
        <pc:chgData name="Andreas Bæksgaard Kotzareis" userId="66734be1-5795-40c6-be49-ecb929f3ccea" providerId="ADAL" clId="{389BBC94-325D-4AE7-8088-094BA4998927}" dt="2022-07-29T07:54:18.262" v="3" actId="465"/>
        <pc:sldMkLst>
          <pc:docMk/>
          <pc:sldMk cId="3708129408" sldId="258"/>
        </pc:sldMkLst>
        <pc:spChg chg="mod">
          <ac:chgData name="Andreas Bæksgaard Kotzareis" userId="66734be1-5795-40c6-be49-ecb929f3ccea" providerId="ADAL" clId="{389BBC94-325D-4AE7-8088-094BA4998927}" dt="2022-07-29T07:54:18.262" v="3" actId="465"/>
          <ac:spMkLst>
            <pc:docMk/>
            <pc:sldMk cId="3708129408" sldId="258"/>
            <ac:spMk id="7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5:31.442" v="6" actId="2711"/>
        <pc:sldMkLst>
          <pc:docMk/>
          <pc:sldMk cId="711091916" sldId="259"/>
        </pc:sldMkLst>
        <pc:spChg chg="mod">
          <ac:chgData name="Andreas Bæksgaard Kotzareis" userId="66734be1-5795-40c6-be49-ecb929f3ccea" providerId="ADAL" clId="{389BBC94-325D-4AE7-8088-094BA4998927}" dt="2022-07-29T07:55:31.442" v="6" actId="2711"/>
          <ac:spMkLst>
            <pc:docMk/>
            <pc:sldMk cId="711091916" sldId="259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5:59.858" v="14" actId="14100"/>
        <pc:sldMkLst>
          <pc:docMk/>
          <pc:sldMk cId="662989510" sldId="260"/>
        </pc:sldMkLst>
        <pc:spChg chg="mod">
          <ac:chgData name="Andreas Bæksgaard Kotzareis" userId="66734be1-5795-40c6-be49-ecb929f3ccea" providerId="ADAL" clId="{389BBC94-325D-4AE7-8088-094BA4998927}" dt="2022-07-29T07:55:59.858" v="14" actId="14100"/>
          <ac:spMkLst>
            <pc:docMk/>
            <pc:sldMk cId="662989510" sldId="260"/>
            <ac:spMk id="5" creationId="{00000000-0000-0000-0000-000000000000}"/>
          </ac:spMkLst>
        </pc:spChg>
        <pc:spChg chg="mod">
          <ac:chgData name="Andreas Bæksgaard Kotzareis" userId="66734be1-5795-40c6-be49-ecb929f3ccea" providerId="ADAL" clId="{389BBC94-325D-4AE7-8088-094BA4998927}" dt="2022-07-29T07:55:46.416" v="11" actId="1076"/>
          <ac:spMkLst>
            <pc:docMk/>
            <pc:sldMk cId="662989510" sldId="260"/>
            <ac:spMk id="6" creationId="{00000000-0000-0000-0000-000000000000}"/>
          </ac:spMkLst>
        </pc:spChg>
        <pc:spChg chg="mod">
          <ac:chgData name="Andreas Bæksgaard Kotzareis" userId="66734be1-5795-40c6-be49-ecb929f3ccea" providerId="ADAL" clId="{389BBC94-325D-4AE7-8088-094BA4998927}" dt="2022-07-29T07:55:54.016" v="13" actId="14100"/>
          <ac:spMkLst>
            <pc:docMk/>
            <pc:sldMk cId="662989510" sldId="260"/>
            <ac:spMk id="7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6:10.567" v="15" actId="255"/>
        <pc:sldMkLst>
          <pc:docMk/>
          <pc:sldMk cId="3221515713" sldId="263"/>
        </pc:sldMkLst>
        <pc:spChg chg="mod">
          <ac:chgData name="Andreas Bæksgaard Kotzareis" userId="66734be1-5795-40c6-be49-ecb929f3ccea" providerId="ADAL" clId="{389BBC94-325D-4AE7-8088-094BA4998927}" dt="2022-07-29T07:56:10.567" v="15" actId="255"/>
          <ac:spMkLst>
            <pc:docMk/>
            <pc:sldMk cId="3221515713" sldId="263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6:15.363" v="17" actId="27636"/>
        <pc:sldMkLst>
          <pc:docMk/>
          <pc:sldMk cId="2551606553" sldId="264"/>
        </pc:sldMkLst>
        <pc:spChg chg="mod">
          <ac:chgData name="Andreas Bæksgaard Kotzareis" userId="66734be1-5795-40c6-be49-ecb929f3ccea" providerId="ADAL" clId="{389BBC94-325D-4AE7-8088-094BA4998927}" dt="2022-07-29T07:56:15.363" v="17" actId="27636"/>
          <ac:spMkLst>
            <pc:docMk/>
            <pc:sldMk cId="2551606553" sldId="26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6:20.830" v="18" actId="255"/>
        <pc:sldMkLst>
          <pc:docMk/>
          <pc:sldMk cId="843090858" sldId="265"/>
        </pc:sldMkLst>
        <pc:spChg chg="mod">
          <ac:chgData name="Andreas Bæksgaard Kotzareis" userId="66734be1-5795-40c6-be49-ecb929f3ccea" providerId="ADAL" clId="{389BBC94-325D-4AE7-8088-094BA4998927}" dt="2022-07-29T07:56:20.830" v="18" actId="255"/>
          <ac:spMkLst>
            <pc:docMk/>
            <pc:sldMk cId="843090858" sldId="265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6:24.360" v="19" actId="255"/>
        <pc:sldMkLst>
          <pc:docMk/>
          <pc:sldMk cId="394535369" sldId="266"/>
        </pc:sldMkLst>
        <pc:spChg chg="mod">
          <ac:chgData name="Andreas Bæksgaard Kotzareis" userId="66734be1-5795-40c6-be49-ecb929f3ccea" providerId="ADAL" clId="{389BBC94-325D-4AE7-8088-094BA4998927}" dt="2022-07-29T07:56:24.360" v="19" actId="255"/>
          <ac:spMkLst>
            <pc:docMk/>
            <pc:sldMk cId="394535369" sldId="266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389BBC94-325D-4AE7-8088-094BA4998927}" dt="2022-07-29T07:56:31.107" v="20" actId="255"/>
        <pc:sldMkLst>
          <pc:docMk/>
          <pc:sldMk cId="1510268366" sldId="268"/>
        </pc:sldMkLst>
        <pc:spChg chg="mod">
          <ac:chgData name="Andreas Bæksgaard Kotzareis" userId="66734be1-5795-40c6-be49-ecb929f3ccea" providerId="ADAL" clId="{389BBC94-325D-4AE7-8088-094BA4998927}" dt="2022-07-29T07:56:31.107" v="20" actId="255"/>
          <ac:spMkLst>
            <pc:docMk/>
            <pc:sldMk cId="1510268366" sldId="26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29-07-2022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032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29-07-2022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4"/>
          <p:cNvSpPr txBox="1">
            <a:spLocks noChangeArrowheads="1"/>
          </p:cNvSpPr>
          <p:nvPr/>
        </p:nvSpPr>
        <p:spPr bwMode="auto">
          <a:xfrm>
            <a:off x="3383868" y="2833687"/>
            <a:ext cx="2376264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12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Kaution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2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1980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Kautionistens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krav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på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låntager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50758" y="1412776"/>
            <a:ext cx="7442484" cy="4536504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Når kautionisten har betalt kreditor det skyldige beløb, har kautionisten regresret overfor debitor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HR: </a:t>
            </a:r>
            <a:r>
              <a:rPr lang="da-DK" sz="2000" dirty="0">
                <a:solidFill>
                  <a:schemeClr val="tx1"/>
                </a:solidFill>
              </a:rPr>
              <a:t>Kautionisten indtræder i kreditors rettigheder også i fx en panteret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U1: </a:t>
            </a:r>
            <a:r>
              <a:rPr lang="da-DK" sz="2000" dirty="0">
                <a:solidFill>
                  <a:schemeClr val="tx1"/>
                </a:solidFill>
              </a:rPr>
              <a:t>Kautionisten var klar over, at fordringen var ugyldig på grund af låntagers umyndighed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U: </a:t>
            </a:r>
            <a:r>
              <a:rPr lang="da-DK" sz="2000" dirty="0">
                <a:solidFill>
                  <a:schemeClr val="tx1"/>
                </a:solidFill>
              </a:rPr>
              <a:t>Fordringen er eftergivet helt eller delvist ved tvangsakkord</a:t>
            </a:r>
            <a:endParaRPr lang="da-DK" sz="2000" b="1" dirty="0">
              <a:solidFill>
                <a:schemeClr val="tx1"/>
              </a:solidFill>
            </a:endParaRPr>
          </a:p>
          <a:p>
            <a:pPr algn="l" eaLnBrk="1" hangingPunct="1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2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6.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Tredjemandspant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35596" y="1556792"/>
            <a:ext cx="7272808" cy="4536504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Når låntager og pantsætter ikke er samme person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Kreditor har pant i tredjemands aktiv, som ligger til sikkerhed for lånet (Se fig. 12.9)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der ikke er tale om et erhvervsforhold og kreditor er bank eller realkreditinstitut, skal kreditor opfylde samme oplysningsforpligtelse som ved privatkaution, jf. FIL § 48, stk. 11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Hvad tredjemandspant indebærer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Beskrivelse af risikoen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Låntagers økonomi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Låntagers gæld til den finansielle virksomhed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Gennemgå pjece om kaution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Kautionen må ikke stå i misforhold til kautionisten økonomi</a:t>
            </a:r>
          </a:p>
          <a:p>
            <a:pPr lvl="1" algn="l"/>
            <a:endParaRPr lang="da-DK" sz="2000" dirty="0">
              <a:solidFill>
                <a:schemeClr val="tx1"/>
              </a:solidFill>
            </a:endParaRPr>
          </a:p>
          <a:p>
            <a:pPr algn="l" eaLnBrk="1" hangingPunct="1"/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6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7.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Garantier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6984776" cy="3530841"/>
          </a:xfrm>
        </p:spPr>
        <p:txBody>
          <a:bodyPr>
            <a:normAutofit fontScale="92500" lnSpcReduction="10000"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Garanti er en sikkerhedsstillelse for betaling på samme måde som kaution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Fx </a:t>
            </a:r>
            <a:r>
              <a:rPr lang="da-DK" sz="2200" dirty="0" err="1">
                <a:solidFill>
                  <a:schemeClr val="tx1"/>
                </a:solidFill>
              </a:rPr>
              <a:t>købesumsgaranti</a:t>
            </a:r>
            <a:r>
              <a:rPr lang="da-DK" sz="2200" dirty="0">
                <a:solidFill>
                  <a:schemeClr val="tx1"/>
                </a:solidFill>
              </a:rPr>
              <a:t> i ejendomshandel = garanti købers bank stiller som sikkerhed for købesummens betaling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Parterne i garantistillelse er garantirekvirent, garant og </a:t>
            </a:r>
            <a:r>
              <a:rPr lang="da-DK" sz="2200" dirty="0" err="1">
                <a:solidFill>
                  <a:schemeClr val="tx1"/>
                </a:solidFill>
              </a:rPr>
              <a:t>beneficiant</a:t>
            </a:r>
            <a:r>
              <a:rPr lang="da-DK" sz="2200" dirty="0">
                <a:solidFill>
                  <a:schemeClr val="tx1"/>
                </a:solidFill>
              </a:rPr>
              <a:t> (Se fig. 12.10)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To typer af garantier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Anfordringsgaranti – kommer til udbetaling på anfordring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200" dirty="0">
                <a:solidFill>
                  <a:schemeClr val="tx1"/>
                </a:solidFill>
              </a:rPr>
              <a:t>Betinget garanti – kommer til udbetaling når betingelsen er opfyldt</a:t>
            </a:r>
          </a:p>
          <a:p>
            <a:pPr algn="l" eaLnBrk="1" hangingPunct="1">
              <a:buFont typeface="Arial" charset="0"/>
              <a:buNone/>
            </a:pPr>
            <a:endParaRPr lang="da-DK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7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Kaution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12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043608" y="1412776"/>
            <a:ext cx="7931224" cy="4525963"/>
          </a:xfrm>
          <a:prstGeom prst="rect">
            <a:avLst/>
          </a:prstGeom>
        </p:spPr>
        <p:txBody>
          <a:bodyPr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>
              <a:buFont typeface="Arial" charset="0"/>
              <a:buNone/>
            </a:pP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I kapitel 12 gennemgås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Stiftelse af kaution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Privat kaution eller erhvervskaution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Oplysningspligt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Kautionens indhold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Kautionens ophør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Kautionistens krav på låntager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Tredjemandspant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Garantier</a:t>
            </a:r>
          </a:p>
        </p:txBody>
      </p:sp>
    </p:spTree>
    <p:extLst>
      <p:ext uri="{BB962C8B-B14F-4D97-AF65-F5344CB8AC3E}">
        <p14:creationId xmlns:p14="http://schemas.microsoft.com/office/powerpoint/2010/main" val="7110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539552" y="4555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Kaution</a:t>
            </a:r>
            <a:b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Anvendelse og ord</a:t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646735"/>
            <a:ext cx="6984776" cy="3799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 er en sikkerhedsstillelse for et gældsforhold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Der er tre parter i kautionsforhold (Se fig. 12.2):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Låntager = hovedskyldner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Långiver = kreditor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Kautionist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Kautionsaftalen indgås mellem kautionisten og kreditor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Kautionisten har typisk en relation til låntager i forvejen: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Forældre		børn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Virksomhedsejer		virksomhed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Moderselskab		datterselskab</a:t>
            </a:r>
          </a:p>
          <a:p>
            <a:pPr eaLnBrk="1" hangingPunct="1"/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769937" y="4961666"/>
            <a:ext cx="770886" cy="249599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769937" y="4614110"/>
            <a:ext cx="770886" cy="248068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753877" y="4255422"/>
            <a:ext cx="770886" cy="248067"/>
          </a:xfrm>
          <a:prstGeom prst="leftRightArrow">
            <a:avLst>
              <a:gd name="adj1" fmla="val 50000"/>
              <a:gd name="adj2" fmla="val 7513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29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Stiftelse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kaution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64008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Kautionsaftale indgås mellem kreditor og kautionist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Aftalelovens regler gælder også for kautionsaftaler, fx: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Stærke og svage ugyldighedsgrunde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Forudsætningslæren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Generalklausulen i AFTL § 36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 er også reguleret i FIL §§ 47 og 48, hvis kaution gives overfor en finansiel virksomhed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Vigtigt at skelne mellem erhvervskaution og privat kaution</a:t>
            </a:r>
          </a:p>
        </p:txBody>
      </p:sp>
    </p:spTree>
    <p:extLst>
      <p:ext uri="{BB962C8B-B14F-4D97-AF65-F5344CB8AC3E}">
        <p14:creationId xmlns:p14="http://schemas.microsoft.com/office/powerpoint/2010/main" val="106941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Privat kaution eller erhvervskaution </a:t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507386"/>
            <a:ext cx="6912768" cy="1921613"/>
          </a:xfrm>
        </p:spPr>
        <p:txBody>
          <a:bodyPr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Privatkaution stilles typisk af en fysisk person overfor en person eller virksomhed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Der vil ofte være en nær relation mellem debitor og kautionist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Erhvervskaution stilles både af fysiske og juridiske personer, men typisk er debitor en virksomhed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 vurderingen erhvervskaution eller privat kaution indgår følgende parametre (Se fig. 12.3):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Ejerandel i virksomhed, der kautioneres for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Stilling i virksomheden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Indsigt i virksomhedens økonomi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Bestemmende indflydelse i virksomheden samlet set</a:t>
            </a:r>
          </a:p>
        </p:txBody>
      </p:sp>
    </p:spTree>
    <p:extLst>
      <p:ext uri="{BB962C8B-B14F-4D97-AF65-F5344CB8AC3E}">
        <p14:creationId xmlns:p14="http://schemas.microsoft.com/office/powerpoint/2010/main" val="303033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Oplysningspligt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798321" cy="4608512"/>
          </a:xfrm>
          <a:prstGeom prst="rect">
            <a:avLst/>
          </a:prstGeom>
        </p:spPr>
        <p:txBody>
          <a:bodyPr wrap="square" lIns="0">
            <a:noAutofit/>
          </a:bodyPr>
          <a:lstStyle/>
          <a:p>
            <a:pPr marL="342900" indent="-3429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Krav om at Finansielle virksomheder giver oplysninger til </a:t>
            </a:r>
            <a:r>
              <a:rPr lang="da-DK" sz="2000" b="1" dirty="0">
                <a:solidFill>
                  <a:schemeClr val="tx1"/>
                </a:solidFill>
              </a:rPr>
              <a:t>private kautionister</a:t>
            </a:r>
            <a:r>
              <a:rPr lang="da-DK" sz="2000" dirty="0">
                <a:solidFill>
                  <a:schemeClr val="tx1"/>
                </a:solidFill>
              </a:rPr>
              <a:t> (tilsvarende regler for tredjemandspant) om: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Hvad en kautionsforpligtelse indebærer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Beskrivelse af risikoen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Låntagers økonomi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Årsopgørelser fra Skat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Lønsedler</a:t>
            </a:r>
          </a:p>
          <a:p>
            <a:pPr marL="895350" lvl="1" indent="-4953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Evt. årsregnskab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Låntagers gæld til den finansielle virksomhed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Gennemgå pjece om kaution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Kautionen må ikke stå i misforhold til kautionisten økonomi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Hvis oplysningspligten ikke er overholdt kan kautionen eventuelt tilsidesættes efter FIL § 48, stk. 2</a:t>
            </a:r>
          </a:p>
          <a:p>
            <a:pPr marL="495300" indent="-4953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a-D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1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Kautionens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indhold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6984776" cy="4032448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Hvornår kautionen kan gøres gældende afhænger af kautionstypen (Se fig. 12.4):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Simpel kaution – når det er dokumenteret at debitor ikke kan betale lånet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Selvskyldnerkaution – når debitor har misligholdt lånet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Tabskaution – efter udtømmende retsforfølgning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Hvilket beløb kautionen kan gøres gældende for afhænger af kautionstypen: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 err="1">
                <a:solidFill>
                  <a:schemeClr val="tx1"/>
                </a:solidFill>
              </a:rPr>
              <a:t>Alskyld</a:t>
            </a:r>
            <a:r>
              <a:rPr lang="da-DK" sz="2000" dirty="0">
                <a:solidFill>
                  <a:schemeClr val="tx1"/>
                </a:solidFill>
              </a:rPr>
              <a:t> – for hele lånet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Begrænset kaution – for et maksimalt beløb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Delkaution – for en bestemt del af lånet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0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Kautionens indhold</a:t>
            </a:r>
            <a:b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3.3 Flere kautionister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776864" cy="4104456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Er der flere kautionister kan det være (Se fig. 12.5)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 err="1">
                <a:solidFill>
                  <a:schemeClr val="tx1"/>
                </a:solidFill>
              </a:rPr>
              <a:t>Samkaution</a:t>
            </a:r>
            <a:r>
              <a:rPr lang="da-DK" sz="2000" dirty="0">
                <a:solidFill>
                  <a:schemeClr val="tx1"/>
                </a:solidFill>
              </a:rPr>
              <a:t> – afhængigt af hinanden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Medkaution – uafhængigt af hinanden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Flere kautionister hæfter solidarisk, hvis ikke andet er aftalt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det er aftalt kan kautionisterne hæfte pro rata 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(Se fig. 12.6)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 err="1">
                <a:solidFill>
                  <a:schemeClr val="tx1"/>
                </a:solidFill>
              </a:rPr>
              <a:t>Samkautionister</a:t>
            </a:r>
            <a:r>
              <a:rPr lang="da-DK" sz="2000" dirty="0">
                <a:solidFill>
                  <a:schemeClr val="tx1"/>
                </a:solidFill>
              </a:rPr>
              <a:t> har efter betaling af gælden regresret mod de andre kautionister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9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Kautionens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ophør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632848" cy="4453272"/>
          </a:xfr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Kautionen ophører, når gælden bliver betalt eller eftergivet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Privat kaution bortfalder efter 5 år eller 10 år, hvis kautionen ikke forlænges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Kautionen kan bortfalde ved kreditors henstand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Privat kaution – kreditor skal give kautionisten besked inden for 3 måneder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Erhvervskaution – kreditor skal give kautionisten besked inden for 6 måneder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Kautionen forældes sammen med hovedfordring, hvis ikke andet er aftalt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5369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Props1.xml><?xml version="1.0" encoding="utf-8"?>
<ds:datastoreItem xmlns:ds="http://schemas.openxmlformats.org/officeDocument/2006/customXml" ds:itemID="{2EFFBE6B-98B0-4FB4-8B0B-6DE6B1DE2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E7A3D1-22B6-4488-BB1D-49C7EF3765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A38972-2FE2-4CEA-ABBD-A80E1A862DE7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16311</TotalTime>
  <Words>719</Words>
  <Application>Microsoft Office PowerPoint</Application>
  <PresentationFormat>Skærmshow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233</cp:revision>
  <cp:lastPrinted>2022-03-08T16:56:00Z</cp:lastPrinted>
  <dcterms:created xsi:type="dcterms:W3CDTF">2012-08-31T07:41:01Z</dcterms:created>
  <dcterms:modified xsi:type="dcterms:W3CDTF">2022-07-29T07:56:39Z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