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57" r:id="rId2"/>
    <p:sldId id="261" r:id="rId3"/>
    <p:sldId id="263" r:id="rId4"/>
    <p:sldId id="267" r:id="rId5"/>
    <p:sldId id="286" r:id="rId6"/>
    <p:sldId id="287" r:id="rId7"/>
    <p:sldId id="288" r:id="rId8"/>
    <p:sldId id="291" r:id="rId9"/>
    <p:sldId id="289" r:id="rId10"/>
    <p:sldId id="292" r:id="rId11"/>
    <p:sldId id="294" r:id="rId12"/>
    <p:sldId id="293" r:id="rId13"/>
    <p:sldId id="295" r:id="rId14"/>
    <p:sldId id="296" r:id="rId15"/>
    <p:sldId id="290" r:id="rId16"/>
    <p:sldId id="297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9" autoAdjust="0"/>
    <p:restoredTop sz="94821" autoAdjust="0"/>
  </p:normalViewPr>
  <p:slideViewPr>
    <p:cSldViewPr>
      <p:cViewPr>
        <p:scale>
          <a:sx n="77" d="100"/>
          <a:sy n="77" d="100"/>
        </p:scale>
        <p:origin x="2104" y="4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68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notesMaster" Target="notesMasters/notesMaster1.xml"/><Relationship Id="rId31" Type="http://schemas.openxmlformats.org/officeDocument/2006/relationships/handoutMaster" Target="handoutMasters/handoutMaster1.xml"/><Relationship Id="rId32" Type="http://schemas.openxmlformats.org/officeDocument/2006/relationships/presProps" Target="pres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1A378E-C80B-43D0-9FCB-F2CC5868CB99}" type="datetimeFigureOut">
              <a:rPr lang="da-DK" smtClean="0"/>
              <a:pPr/>
              <a:t>24/02/16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007F5E-F29B-435C-8EC1-DA9D630C0F6D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659092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dsholder til sidefod 8"/>
          <p:cNvSpPr>
            <a:spLocks noGrp="1"/>
          </p:cNvSpPr>
          <p:nvPr>
            <p:ph type="ftr" sz="quarter" idx="4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 dirty="0"/>
          </a:p>
        </p:txBody>
      </p:sp>
      <p:sp>
        <p:nvSpPr>
          <p:cNvPr id="13" name="Pladsholder til diasbillede 12"/>
          <p:cNvSpPr>
            <a:spLocks noGrp="1" noRot="1" noChangeAspect="1"/>
          </p:cNvSpPr>
          <p:nvPr>
            <p:ph type="sldImg" idx="2"/>
          </p:nvPr>
        </p:nvSpPr>
        <p:spPr>
          <a:xfrm>
            <a:off x="0" y="0"/>
            <a:ext cx="1196752" cy="9144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54237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564066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640255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737159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2282897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4429953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339117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7198615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83804743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6553344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5927988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691126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7121290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4063035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8083829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664044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379613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4638167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8966531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3211160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9103806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614475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450552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546848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490312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067523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623522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580779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719305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CE80F-D1AE-4E54-980A-ADEAE1A16DB9}" type="datetimeFigureOut">
              <a:rPr lang="da-DK" smtClean="0"/>
              <a:pPr/>
              <a:t>24/02/16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F43FF-D20D-4356-84DF-E87CFDADEC03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61635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CE80F-D1AE-4E54-980A-ADEAE1A16DB9}" type="datetimeFigureOut">
              <a:rPr lang="da-DK" smtClean="0"/>
              <a:pPr/>
              <a:t>24/02/16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F43FF-D20D-4356-84DF-E87CFDADEC03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32350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CE80F-D1AE-4E54-980A-ADEAE1A16DB9}" type="datetimeFigureOut">
              <a:rPr lang="da-DK" smtClean="0"/>
              <a:pPr/>
              <a:t>24/02/16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F43FF-D20D-4356-84DF-E87CFDADEC03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094198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CE80F-D1AE-4E54-980A-ADEAE1A16DB9}" type="datetimeFigureOut">
              <a:rPr lang="da-DK" smtClean="0"/>
              <a:pPr/>
              <a:t>24/02/16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F43FF-D20D-4356-84DF-E87CFDADEC03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69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CE80F-D1AE-4E54-980A-ADEAE1A16DB9}" type="datetimeFigureOut">
              <a:rPr lang="da-DK" smtClean="0"/>
              <a:pPr/>
              <a:t>24/02/16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F43FF-D20D-4356-84DF-E87CFDADEC03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8085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CE80F-D1AE-4E54-980A-ADEAE1A16DB9}" type="datetimeFigureOut">
              <a:rPr lang="da-DK" smtClean="0"/>
              <a:pPr/>
              <a:t>24/02/16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F43FF-D20D-4356-84DF-E87CFDADEC03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47768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CE80F-D1AE-4E54-980A-ADEAE1A16DB9}" type="datetimeFigureOut">
              <a:rPr lang="da-DK" smtClean="0"/>
              <a:pPr/>
              <a:t>24/02/16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F43FF-D20D-4356-84DF-E87CFDADEC03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27593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CE80F-D1AE-4E54-980A-ADEAE1A16DB9}" type="datetimeFigureOut">
              <a:rPr lang="da-DK" smtClean="0"/>
              <a:pPr/>
              <a:t>24/02/16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F43FF-D20D-4356-84DF-E87CFDADEC03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78009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CE80F-D1AE-4E54-980A-ADEAE1A16DB9}" type="datetimeFigureOut">
              <a:rPr lang="da-DK" smtClean="0"/>
              <a:pPr/>
              <a:t>24/02/16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F43FF-D20D-4356-84DF-E87CFDADEC03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80581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led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6455393"/>
            <a:ext cx="2445462" cy="402607"/>
          </a:xfrm>
          <a:prstGeom prst="rect">
            <a:avLst/>
          </a:prstGeom>
        </p:spPr>
      </p:pic>
      <p:pic>
        <p:nvPicPr>
          <p:cNvPr id="6" name="Billede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8037841" y="5732448"/>
            <a:ext cx="537529" cy="1708572"/>
          </a:xfrm>
          <a:prstGeom prst="rect">
            <a:avLst/>
          </a:prstGeom>
        </p:spPr>
      </p:pic>
      <p:pic>
        <p:nvPicPr>
          <p:cNvPr id="7" name="Billede 6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4236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454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809390" y="6628202"/>
            <a:ext cx="8334609" cy="22979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Pladsholder til indhold 2"/>
          <p:cNvSpPr txBox="1">
            <a:spLocks noGrp="1"/>
          </p:cNvSpPr>
          <p:nvPr>
            <p:ph idx="4294967295"/>
          </p:nvPr>
        </p:nvSpPr>
        <p:spPr>
          <a:xfrm>
            <a:off x="1259631" y="1155298"/>
            <a:ext cx="7355159" cy="4525959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0" y="0"/>
            <a:ext cx="812352" cy="686137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7941591" y="6313227"/>
            <a:ext cx="1153351" cy="27362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kstboks 6"/>
          <p:cNvSpPr txBox="1"/>
          <p:nvPr/>
        </p:nvSpPr>
        <p:spPr>
          <a:xfrm>
            <a:off x="107506" y="6635992"/>
            <a:ext cx="5616619" cy="23083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900" b="0" i="0" u="none" strike="noStrike" kern="1200" cap="none" spc="0" baseline="0">
                <a:solidFill>
                  <a:srgbClr val="FFFFFF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DANSK OG INTERNATIONAL ERHVERVSRET, 3. UDGAVE </a:t>
            </a:r>
          </a:p>
        </p:txBody>
      </p:sp>
      <p:sp>
        <p:nvSpPr>
          <p:cNvPr id="7" name="Tekstfelt 6"/>
          <p:cNvSpPr txBox="1"/>
          <p:nvPr userDrawn="1"/>
        </p:nvSpPr>
        <p:spPr>
          <a:xfrm>
            <a:off x="-517847" y="637408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704125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CE80F-D1AE-4E54-980A-ADEAE1A16DB9}" type="datetimeFigureOut">
              <a:rPr lang="da-DK" smtClean="0"/>
              <a:pPr/>
              <a:t>24/02/16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F43FF-D20D-4356-84DF-E87CFDADEC03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35643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BCE80F-D1AE-4E54-980A-ADEAE1A16DB9}" type="datetimeFigureOut">
              <a:rPr lang="da-DK" smtClean="0"/>
              <a:pPr/>
              <a:t>24/02/16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2F43FF-D20D-4356-84DF-E87CFDADEC03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39054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boks 4"/>
          <p:cNvSpPr txBox="1"/>
          <p:nvPr/>
        </p:nvSpPr>
        <p:spPr>
          <a:xfrm>
            <a:off x="1062972" y="2228670"/>
            <a:ext cx="73448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Kapitel 4</a:t>
            </a:r>
          </a:p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Fuldmagt og mellemmænd</a:t>
            </a:r>
            <a:endParaRPr lang="da-DK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75928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0"/>
            <a:ext cx="87820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1.1 Fuldmagt med særlig tilværelse</a:t>
            </a:r>
          </a:p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Specialfuldmagt, AFTL § 13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1115616" y="1340768"/>
            <a:ext cx="8028384" cy="4832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3525" lvl="1" indent="-263525">
              <a:buFont typeface="Arial" pitchFamily="34" charset="0"/>
              <a:buChar char="•"/>
            </a:pPr>
            <a:r>
              <a:rPr lang="da-DK" sz="2800" dirty="0" smtClean="0">
                <a:cs typeface="Arial" pitchFamily="34" charset="0"/>
              </a:rPr>
              <a:t>Kaldes også for legitimationsfuldmagt.</a:t>
            </a:r>
          </a:p>
          <a:p>
            <a:pPr marL="263525" lvl="1" indent="-263525">
              <a:buFont typeface="Arial" pitchFamily="34" charset="0"/>
              <a:buChar char="•"/>
            </a:pPr>
            <a:r>
              <a:rPr lang="da-DK" sz="2800" dirty="0" smtClean="0">
                <a:cs typeface="Arial" pitchFamily="34" charset="0"/>
              </a:rPr>
              <a:t>Fuldmagten er en særskilt erklæring, der meddeles direkte fra fuldmagtsgiver til tredjemand.</a:t>
            </a:r>
          </a:p>
          <a:p>
            <a:pPr marL="263525" lvl="1" indent="-263525">
              <a:buFont typeface="Arial" pitchFamily="34" charset="0"/>
              <a:buChar char="•"/>
            </a:pPr>
            <a:r>
              <a:rPr lang="da-DK" sz="2800" dirty="0" smtClean="0">
                <a:cs typeface="Arial" pitchFamily="34" charset="0"/>
              </a:rPr>
              <a:t>Tredjemand får direkte besked om fuldmagtens indhold</a:t>
            </a:r>
          </a:p>
          <a:p>
            <a:pPr marL="263525" lvl="1" indent="-263525">
              <a:buFont typeface="Arial" pitchFamily="34" charset="0"/>
              <a:buChar char="•"/>
            </a:pPr>
            <a:r>
              <a:rPr lang="da-DK" sz="2800" dirty="0" smtClean="0">
                <a:cs typeface="Arial" pitchFamily="34" charset="0"/>
              </a:rPr>
              <a:t>Kan være både mundtlig og skriftlig.</a:t>
            </a:r>
          </a:p>
          <a:p>
            <a:pPr marL="263525" lvl="1" indent="-263525">
              <a:buFont typeface="Arial" pitchFamily="34" charset="0"/>
              <a:buChar char="•"/>
            </a:pPr>
            <a:r>
              <a:rPr lang="da-DK" sz="2800" dirty="0" smtClean="0">
                <a:cs typeface="Arial" pitchFamily="34" charset="0"/>
              </a:rPr>
              <a:t>En specialfuldmagt ophører/tilbagekaldes på samme måde som den blev stiftet.</a:t>
            </a:r>
          </a:p>
          <a:p>
            <a:pPr marL="263525" lvl="1" indent="-263525">
              <a:buFont typeface="Arial" pitchFamily="34" charset="0"/>
              <a:buChar char="•"/>
            </a:pPr>
            <a:r>
              <a:rPr lang="da-DK" sz="2800" dirty="0" smtClean="0">
                <a:cs typeface="Arial" pitchFamily="34" charset="0"/>
              </a:rPr>
              <a:t>Tilbagekaldelsen får virkning når den er kommet frem – behøver ikke komme til tredjemands kundskab.</a:t>
            </a:r>
          </a:p>
        </p:txBody>
      </p:sp>
    </p:spTree>
    <p:extLst>
      <p:ext uri="{BB962C8B-B14F-4D97-AF65-F5344CB8AC3E}">
        <p14:creationId xmlns:p14="http://schemas.microsoft.com/office/powerpoint/2010/main" val="40789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0"/>
            <a:ext cx="87820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1.1 Fuldmagt med særlig tilværelse</a:t>
            </a:r>
          </a:p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Offentlig bekendtgjort fuldmagt, AFTL § 14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1043608" y="1340768"/>
            <a:ext cx="810039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3525" lvl="1" indent="-263525">
              <a:buFont typeface="Arial" pitchFamily="34" charset="0"/>
              <a:buChar char="•"/>
            </a:pPr>
            <a:r>
              <a:rPr lang="da-DK" sz="2800" dirty="0" smtClean="0">
                <a:cs typeface="Arial" pitchFamily="34" charset="0"/>
              </a:rPr>
              <a:t>Offentlig bekendtgjort fuldmagt - fx kuratorfuldmagt, der får fuldmagt til at behandle et konkursbo og varetage boets interesser eller udstedelse af prokura om at kunne handle på vegne af fx et selskab eller en forening.</a:t>
            </a:r>
          </a:p>
          <a:p>
            <a:pPr marL="263525" lvl="1" indent="-263525">
              <a:buFont typeface="Arial" pitchFamily="34" charset="0"/>
              <a:buChar char="•"/>
            </a:pPr>
            <a:r>
              <a:rPr lang="da-DK" sz="2800" dirty="0" smtClean="0">
                <a:cs typeface="Arial" pitchFamily="34" charset="0"/>
              </a:rPr>
              <a:t>Fuldmagtsgiver oplyser om fuldmagten til </a:t>
            </a:r>
            <a:r>
              <a:rPr lang="da-DK" sz="2800" dirty="0" err="1" smtClean="0">
                <a:cs typeface="Arial" pitchFamily="34" charset="0"/>
              </a:rPr>
              <a:t>almen-heden</a:t>
            </a:r>
            <a:r>
              <a:rPr lang="da-DK" sz="2800" dirty="0" smtClean="0">
                <a:cs typeface="Arial" pitchFamily="34" charset="0"/>
              </a:rPr>
              <a:t>, fx i massemedier, avis, tidsskrifter, Statstidende, i en cirkulæreskrivelse  mv.</a:t>
            </a:r>
          </a:p>
          <a:p>
            <a:pPr marL="263525" lvl="1" indent="-263525">
              <a:buFont typeface="Arial" pitchFamily="34" charset="0"/>
              <a:buChar char="•"/>
            </a:pPr>
            <a:r>
              <a:rPr lang="da-DK" sz="2800" dirty="0" smtClean="0">
                <a:cs typeface="Arial" pitchFamily="34" charset="0"/>
              </a:rPr>
              <a:t>Fuldmagten ophører/tilbagekaldes på samme måde som den blev stiftet.</a:t>
            </a:r>
          </a:p>
        </p:txBody>
      </p:sp>
    </p:spTree>
    <p:extLst>
      <p:ext uri="{BB962C8B-B14F-4D97-AF65-F5344CB8AC3E}">
        <p14:creationId xmlns:p14="http://schemas.microsoft.com/office/powerpoint/2010/main" val="40789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0"/>
            <a:ext cx="878204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2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1.1 Fuldmagt med særlig tilværelse</a:t>
            </a:r>
          </a:p>
          <a:p>
            <a:pPr algn="ctr"/>
            <a:r>
              <a:rPr lang="da-DK" sz="32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Skriftlig fuldmagt/forevisningsfuldmagt, AFTL § 16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1187624" y="1340768"/>
            <a:ext cx="7964408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endParaRPr lang="da-DK" sz="3200" b="1" dirty="0" smtClean="0">
              <a:cs typeface="Arial" pitchFamily="34" charset="0"/>
            </a:endParaRPr>
          </a:p>
          <a:p>
            <a:pPr marL="263525" lvl="1" indent="-263525">
              <a:buFont typeface="Arial" pitchFamily="34" charset="0"/>
              <a:buChar char="•"/>
            </a:pPr>
            <a:r>
              <a:rPr lang="da-DK" sz="3200" dirty="0" smtClean="0">
                <a:cs typeface="Arial" pitchFamily="34" charset="0"/>
              </a:rPr>
              <a:t>En skriftlig fuldmagt, der er beregnet til forevisning for andre – fx  ”hent min pakke-fuldmagt”, generalfuldmagt.</a:t>
            </a:r>
          </a:p>
          <a:p>
            <a:pPr marL="263525" lvl="1" indent="-263525">
              <a:buFont typeface="Arial" pitchFamily="34" charset="0"/>
              <a:buChar char="•"/>
            </a:pPr>
            <a:r>
              <a:rPr lang="da-DK" sz="3200" dirty="0" smtClean="0">
                <a:cs typeface="Arial" pitchFamily="34" charset="0"/>
              </a:rPr>
              <a:t>Ophører når fuldmagten tilbagegives til fuld-magtsgiver eller fuldmagten tilintetgøres.</a:t>
            </a:r>
          </a:p>
          <a:p>
            <a:pPr marL="0" lvl="1"/>
            <a:endParaRPr lang="da-DK" sz="2000" b="1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89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0"/>
            <a:ext cx="87820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a-DK" sz="3600" b="1" dirty="0" smtClean="0">
              <a:solidFill>
                <a:srgbClr val="7030A0"/>
              </a:solidFill>
              <a:latin typeface="+mj-lt"/>
              <a:cs typeface="Arial" pitchFamily="34" charset="0"/>
            </a:endParaRPr>
          </a:p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1.2 Fuldmagt uden særlig tilværelse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1043608" y="1340768"/>
            <a:ext cx="792088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3525" lvl="1" indent="-263525">
              <a:buFont typeface="Arial" pitchFamily="34" charset="0"/>
              <a:buChar char="•"/>
            </a:pPr>
            <a:r>
              <a:rPr lang="da-DK" sz="2800" dirty="0" smtClean="0">
                <a:cs typeface="Arial" pitchFamily="34" charset="0"/>
              </a:rPr>
              <a:t>Denne type fuldmagt er kendetegnet ved, at den ikke er kendt eller synlig for omverdenen.</a:t>
            </a:r>
          </a:p>
          <a:p>
            <a:pPr marL="263525" lvl="1" indent="-263525">
              <a:buFont typeface="Arial" pitchFamily="34" charset="0"/>
              <a:buChar char="•"/>
            </a:pPr>
            <a:r>
              <a:rPr lang="da-DK" sz="2800" dirty="0" smtClean="0">
                <a:cs typeface="Arial" pitchFamily="34" charset="0"/>
              </a:rPr>
              <a:t>Kaldes også for en § 18-fuldmagt.</a:t>
            </a:r>
          </a:p>
          <a:p>
            <a:pPr marL="263525" lvl="1" indent="-263525">
              <a:buFont typeface="Arial" pitchFamily="34" charset="0"/>
              <a:buChar char="•"/>
            </a:pPr>
            <a:r>
              <a:rPr lang="da-DK" sz="2800" dirty="0" smtClean="0">
                <a:cs typeface="Arial" pitchFamily="34" charset="0"/>
              </a:rPr>
              <a:t>Fuldmagten/instruksen gives ofte mundtligt, men kan også gives skriftligt.</a:t>
            </a:r>
          </a:p>
          <a:p>
            <a:pPr marL="263525" lvl="1" indent="-263525">
              <a:buFont typeface="Arial" pitchFamily="34" charset="0"/>
              <a:buChar char="•"/>
            </a:pPr>
            <a:r>
              <a:rPr lang="da-DK" sz="2800" dirty="0" smtClean="0">
                <a:cs typeface="Arial" pitchFamily="34" charset="0"/>
              </a:rPr>
              <a:t>Der sondres ikke mellem bemyndigelse og legitimation, da fuldmagtens omfang og bemyndigelsen er sammenfaldende.</a:t>
            </a:r>
          </a:p>
        </p:txBody>
      </p:sp>
    </p:spTree>
    <p:extLst>
      <p:ext uri="{BB962C8B-B14F-4D97-AF65-F5344CB8AC3E}">
        <p14:creationId xmlns:p14="http://schemas.microsoft.com/office/powerpoint/2010/main" val="40789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0"/>
            <a:ext cx="87820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a-DK" sz="3600" b="1" dirty="0" smtClean="0">
              <a:solidFill>
                <a:srgbClr val="7030A0"/>
              </a:solidFill>
              <a:latin typeface="+mj-lt"/>
              <a:cs typeface="Arial" pitchFamily="34" charset="0"/>
            </a:endParaRPr>
          </a:p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1.2 Fuldmagt uden særlig tilværelse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1187624" y="1340768"/>
            <a:ext cx="795637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3525" lvl="1" indent="-263525">
              <a:buFont typeface="Arial" pitchFamily="34" charset="0"/>
              <a:buChar char="•"/>
            </a:pPr>
            <a:r>
              <a:rPr lang="da-DK" sz="2800" b="1" dirty="0" smtClean="0">
                <a:cs typeface="Arial" pitchFamily="34" charset="0"/>
              </a:rPr>
              <a:t>Aftaler i strid med fuldmagten: </a:t>
            </a:r>
            <a:r>
              <a:rPr lang="da-DK" sz="2800" dirty="0" smtClean="0">
                <a:cs typeface="Arial" pitchFamily="34" charset="0"/>
              </a:rPr>
              <a:t>Fuldmagtsgiver er ikke bundet af aftaler som fuldmægtigen indgår i strid med en § 18-fuldmagt, uanset om tredjemand var i god tro, jf. AFTL § 11, stk. 2.</a:t>
            </a:r>
          </a:p>
          <a:p>
            <a:pPr marL="263525" lvl="1" indent="-263525">
              <a:buFont typeface="Arial" pitchFamily="34" charset="0"/>
              <a:buChar char="•"/>
            </a:pPr>
            <a:r>
              <a:rPr lang="da-DK" sz="2800" b="1" dirty="0" smtClean="0">
                <a:cs typeface="Arial" pitchFamily="34" charset="0"/>
              </a:rPr>
              <a:t>Tilbagekaldelse af fuldmagten </a:t>
            </a:r>
            <a:r>
              <a:rPr lang="da-DK" sz="2800" dirty="0" smtClean="0">
                <a:cs typeface="Arial" pitchFamily="34" charset="0"/>
              </a:rPr>
              <a:t>kan ske på samme måde som den er givet.</a:t>
            </a:r>
          </a:p>
          <a:p>
            <a:pPr marL="720725" lvl="2" indent="-263525">
              <a:buFont typeface="Arial" pitchFamily="34" charset="0"/>
              <a:buChar char="•"/>
            </a:pPr>
            <a:r>
              <a:rPr lang="da-DK" sz="2800" dirty="0" smtClean="0">
                <a:cs typeface="Arial" pitchFamily="34" charset="0"/>
              </a:rPr>
              <a:t>En tilbagekaldelse får virkning når den er kommet frem – behøver ikke at komme til kundskab.</a:t>
            </a:r>
          </a:p>
          <a:p>
            <a:pPr marL="263525" lvl="1" indent="-263525">
              <a:buFont typeface="Arial" pitchFamily="34" charset="0"/>
              <a:buChar char="•"/>
            </a:pPr>
            <a:endParaRPr lang="da-DK" sz="2800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89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0"/>
            <a:ext cx="87820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a-DK" sz="3600" b="1" dirty="0" smtClean="0">
              <a:solidFill>
                <a:srgbClr val="7030A0"/>
              </a:solidFill>
              <a:latin typeface="+mj-lt"/>
              <a:cs typeface="Arial" pitchFamily="34" charset="0"/>
            </a:endParaRPr>
          </a:p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Fuldmagt - Erstatning til tredjemand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1115615" y="1340768"/>
            <a:ext cx="8052599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da-DK" sz="3200" b="1" dirty="0" smtClean="0">
                <a:cs typeface="Arial" pitchFamily="34" charset="0"/>
              </a:rPr>
              <a:t>AFTL § 25 – erstatning til tredjemand:</a:t>
            </a:r>
          </a:p>
          <a:p>
            <a:pPr marL="263525" lvl="1" indent="-263525">
              <a:buFont typeface="Arial" pitchFamily="34" charset="0"/>
              <a:buChar char="•"/>
            </a:pPr>
            <a:r>
              <a:rPr lang="da-DK" sz="2800" dirty="0" smtClean="0">
                <a:cs typeface="Arial" pitchFamily="34" charset="0"/>
              </a:rPr>
              <a:t>Den der udadtil optræder som fuldmægtig for en anden, indestår for, at han rent faktisk har fornøden fuldmagt til at handle og indgå aftaler på vegne af fuldmagtsgiver.</a:t>
            </a:r>
          </a:p>
          <a:p>
            <a:pPr marL="263525" lvl="1" indent="-263525">
              <a:buFont typeface="Arial" pitchFamily="34" charset="0"/>
              <a:buChar char="•"/>
            </a:pPr>
            <a:r>
              <a:rPr lang="da-DK" sz="2800" dirty="0" smtClean="0">
                <a:cs typeface="Arial" pitchFamily="34" charset="0"/>
              </a:rPr>
              <a:t>Fuldmægtigen er ved aftalens indgåelse garant for at:</a:t>
            </a:r>
          </a:p>
          <a:p>
            <a:pPr marL="720725" lvl="2" indent="-263525">
              <a:buFont typeface="Arial" pitchFamily="34" charset="0"/>
              <a:buChar char="•"/>
            </a:pPr>
            <a:r>
              <a:rPr lang="da-DK" sz="2800" dirty="0" smtClean="0">
                <a:cs typeface="Arial" pitchFamily="34" charset="0"/>
              </a:rPr>
              <a:t>Fuldmagten eksisterer,</a:t>
            </a:r>
          </a:p>
          <a:p>
            <a:pPr marL="720725" lvl="2" indent="-263525">
              <a:buFont typeface="Arial" pitchFamily="34" charset="0"/>
              <a:buChar char="•"/>
            </a:pPr>
            <a:r>
              <a:rPr lang="da-DK" sz="2800" dirty="0" smtClean="0">
                <a:cs typeface="Arial" pitchFamily="34" charset="0"/>
              </a:rPr>
              <a:t>Fuldmagten ikke er tilbagekaldt og</a:t>
            </a:r>
          </a:p>
          <a:p>
            <a:pPr marL="720725" lvl="2" indent="-263525">
              <a:buFont typeface="Arial" pitchFamily="34" charset="0"/>
              <a:buChar char="•"/>
            </a:pPr>
            <a:r>
              <a:rPr lang="da-DK" sz="2800" dirty="0" smtClean="0">
                <a:cs typeface="Arial" pitchFamily="34" charset="0"/>
              </a:rPr>
              <a:t>Fuldmagten ikke er overskredet</a:t>
            </a:r>
          </a:p>
        </p:txBody>
      </p:sp>
    </p:spTree>
    <p:extLst>
      <p:ext uri="{BB962C8B-B14F-4D97-AF65-F5344CB8AC3E}">
        <p14:creationId xmlns:p14="http://schemas.microsoft.com/office/powerpoint/2010/main" val="40789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0"/>
            <a:ext cx="87820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a-DK" sz="3600" b="1" dirty="0" smtClean="0">
              <a:solidFill>
                <a:srgbClr val="7030A0"/>
              </a:solidFill>
              <a:latin typeface="+mj-lt"/>
              <a:cs typeface="Arial" pitchFamily="34" charset="0"/>
            </a:endParaRPr>
          </a:p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Fuldmagt - Erstatning til tredjemand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971600" y="1340768"/>
            <a:ext cx="8185514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da-DK" sz="2800" b="1" dirty="0" smtClean="0">
                <a:cs typeface="Arial" pitchFamily="34" charset="0"/>
              </a:rPr>
              <a:t>AFTL § 25 – erstatning til tredjemand (fortsat):</a:t>
            </a:r>
          </a:p>
          <a:p>
            <a:pPr marL="0" lvl="1"/>
            <a:endParaRPr lang="da-DK" sz="2800" b="1" dirty="0" smtClean="0">
              <a:cs typeface="Arial" pitchFamily="34" charset="0"/>
            </a:endParaRPr>
          </a:p>
          <a:p>
            <a:pPr marL="263525" lvl="1" indent="-263525"/>
            <a:r>
              <a:rPr lang="da-DK" sz="2600" b="1" dirty="0" smtClean="0">
                <a:cs typeface="Arial" pitchFamily="34" charset="0"/>
              </a:rPr>
              <a:t>HR:</a:t>
            </a:r>
            <a:r>
              <a:rPr lang="da-DK" sz="2600" dirty="0" smtClean="0">
                <a:cs typeface="Arial" pitchFamily="34" charset="0"/>
              </a:rPr>
              <a:t> Hvis fuldmægtigen ikke havde den fornødne fuldmagt til at handle, og aftalen derfor falder til jorden, kan tredjemand forlange erstatning hos fuldmægtigen, hvis han lider et økonomisk tab.</a:t>
            </a:r>
          </a:p>
          <a:p>
            <a:pPr marL="263525" lvl="1" indent="-263525">
              <a:buFont typeface="Arial" pitchFamily="34" charset="0"/>
              <a:buChar char="•"/>
            </a:pPr>
            <a:r>
              <a:rPr lang="da-DK" sz="2600" b="1" dirty="0" smtClean="0">
                <a:cs typeface="Arial" pitchFamily="34" charset="0"/>
              </a:rPr>
              <a:t>Undtagelse: </a:t>
            </a:r>
            <a:r>
              <a:rPr lang="da-DK" sz="2600" dirty="0" smtClean="0">
                <a:cs typeface="Arial" pitchFamily="34" charset="0"/>
              </a:rPr>
              <a:t>Erstatning kan ikke komme på tale, hvis tredjemand vidste eller burde vide, at fuldmægtigen ikke havde den fornødne fuldmagt.</a:t>
            </a:r>
          </a:p>
          <a:p>
            <a:pPr marL="263525" lvl="1" indent="-263525">
              <a:buFont typeface="Arial" pitchFamily="34" charset="0"/>
              <a:buChar char="•"/>
            </a:pPr>
            <a:r>
              <a:rPr lang="da-DK" sz="2600" b="1" dirty="0" smtClean="0">
                <a:cs typeface="Arial" pitchFamily="34" charset="0"/>
              </a:rPr>
              <a:t>Undtagelse:</a:t>
            </a:r>
            <a:r>
              <a:rPr lang="da-DK" sz="2600" dirty="0" smtClean="0">
                <a:cs typeface="Arial" pitchFamily="34" charset="0"/>
              </a:rPr>
              <a:t> Erstatning kan ikke komme på tale, hvis fuldmægtigen indgår aftaler, og ikke ved at fuldmagten i mellemtiden er blevet tilbagekaldt.</a:t>
            </a:r>
            <a:endParaRPr lang="da-DK" sz="32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89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0"/>
            <a:ext cx="878204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a-DK" sz="3200" b="1" dirty="0" smtClean="0">
              <a:solidFill>
                <a:srgbClr val="7030A0"/>
              </a:solidFill>
              <a:latin typeface="+mj-lt"/>
              <a:cs typeface="Arial" pitchFamily="34" charset="0"/>
            </a:endParaRPr>
          </a:p>
          <a:p>
            <a:pPr algn="ctr"/>
            <a:r>
              <a:rPr lang="da-DK" sz="32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2. Kommission </a:t>
            </a:r>
            <a:r>
              <a:rPr lang="da-DK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(se fig. 4.6)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1115616" y="1268760"/>
            <a:ext cx="8028384" cy="5016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3525" indent="-263525"/>
            <a:r>
              <a:rPr lang="da-DK" sz="3200" b="1" dirty="0" smtClean="0">
                <a:cs typeface="Arial" pitchFamily="34" charset="0"/>
              </a:rPr>
              <a:t>Loven og parterne:</a:t>
            </a:r>
          </a:p>
          <a:p>
            <a:pPr marL="263525" indent="-263525">
              <a:buFont typeface="Arial" pitchFamily="34" charset="0"/>
              <a:buChar char="•"/>
            </a:pPr>
            <a:r>
              <a:rPr lang="da-DK" sz="2400" b="1" dirty="0" smtClean="0">
                <a:cs typeface="Arial" pitchFamily="34" charset="0"/>
              </a:rPr>
              <a:t>Kommissionsloven </a:t>
            </a:r>
            <a:r>
              <a:rPr lang="da-DK" sz="2400" dirty="0" smtClean="0">
                <a:cs typeface="Arial" pitchFamily="34" charset="0"/>
              </a:rPr>
              <a:t>er med få undtagelser deklaratorisk, dvs. parterne kan aftale andre retningslinjer for deres samarbejde, end det som står i loven.</a:t>
            </a:r>
          </a:p>
          <a:p>
            <a:pPr marL="263525" indent="-263525">
              <a:buFont typeface="Arial" pitchFamily="34" charset="0"/>
              <a:buChar char="•"/>
            </a:pPr>
            <a:r>
              <a:rPr lang="da-DK" sz="2400" b="1" dirty="0" smtClean="0">
                <a:cs typeface="Arial" pitchFamily="34" charset="0"/>
              </a:rPr>
              <a:t>Kommissionær</a:t>
            </a:r>
            <a:r>
              <a:rPr lang="da-DK" sz="2400" dirty="0" smtClean="0">
                <a:cs typeface="Arial" pitchFamily="34" charset="0"/>
              </a:rPr>
              <a:t>: Den der har påtaget sig at sælge eller købe varer, værdipapirer eller andet løsøre </a:t>
            </a:r>
            <a:r>
              <a:rPr lang="da-DK" sz="2400" b="1" dirty="0" smtClean="0">
                <a:cs typeface="Arial" pitchFamily="34" charset="0"/>
              </a:rPr>
              <a:t>for en andens regning</a:t>
            </a:r>
            <a:r>
              <a:rPr lang="da-DK" sz="2400" dirty="0" smtClean="0">
                <a:cs typeface="Arial" pitchFamily="34" charset="0"/>
              </a:rPr>
              <a:t>, men i </a:t>
            </a:r>
            <a:r>
              <a:rPr lang="da-DK" sz="2400" b="1" dirty="0" smtClean="0">
                <a:cs typeface="Arial" pitchFamily="34" charset="0"/>
              </a:rPr>
              <a:t>eget navn</a:t>
            </a:r>
            <a:r>
              <a:rPr lang="da-DK" sz="2400" dirty="0" smtClean="0">
                <a:cs typeface="Arial" pitchFamily="34" charset="0"/>
              </a:rPr>
              <a:t>. Kommissionæren er professionel handlende, som køber eller sælger inden for sit erhverv. Han har fx varer i kommission.</a:t>
            </a:r>
          </a:p>
          <a:p>
            <a:pPr marL="263525" indent="-263525">
              <a:buFont typeface="Arial" pitchFamily="34" charset="0"/>
              <a:buChar char="•"/>
            </a:pPr>
            <a:r>
              <a:rPr lang="da-DK" sz="2400" b="1" dirty="0" smtClean="0">
                <a:cs typeface="Arial" pitchFamily="34" charset="0"/>
              </a:rPr>
              <a:t>Kommittent</a:t>
            </a:r>
            <a:r>
              <a:rPr lang="da-DK" sz="2400" dirty="0" smtClean="0">
                <a:cs typeface="Arial" pitchFamily="34" charset="0"/>
              </a:rPr>
              <a:t>: Den, for hvis regning salget eller købet skal ske. Kommittenten ejer de varer som kommissionæren sælger.</a:t>
            </a:r>
          </a:p>
          <a:p>
            <a:pPr marL="263525" indent="-263525">
              <a:buFont typeface="Arial" pitchFamily="34" charset="0"/>
              <a:buChar char="•"/>
            </a:pPr>
            <a:r>
              <a:rPr lang="da-DK" sz="2400" b="1" dirty="0" smtClean="0">
                <a:cs typeface="Arial" pitchFamily="34" charset="0"/>
              </a:rPr>
              <a:t>Kommissionsaftalen: </a:t>
            </a:r>
            <a:r>
              <a:rPr lang="da-DK" sz="2400" dirty="0" smtClean="0">
                <a:cs typeface="Arial" pitchFamily="34" charset="0"/>
              </a:rPr>
              <a:t>Aftalen mellem kommittent og </a:t>
            </a:r>
            <a:r>
              <a:rPr lang="da-DK" sz="2400" dirty="0" smtClean="0">
                <a:cs typeface="Arial" pitchFamily="34" charset="0"/>
              </a:rPr>
              <a:t>kommissionær </a:t>
            </a:r>
            <a:r>
              <a:rPr lang="da-DK" sz="2400" dirty="0" smtClean="0">
                <a:cs typeface="Arial" pitchFamily="34" charset="0"/>
              </a:rPr>
              <a:t>er ikke kendt for omverdenen. </a:t>
            </a:r>
          </a:p>
        </p:txBody>
      </p:sp>
    </p:spTree>
    <p:extLst>
      <p:ext uri="{BB962C8B-B14F-4D97-AF65-F5344CB8AC3E}">
        <p14:creationId xmlns:p14="http://schemas.microsoft.com/office/powerpoint/2010/main" val="40789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0"/>
            <a:ext cx="87820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a-DK" sz="3600" b="1" dirty="0" smtClean="0">
              <a:solidFill>
                <a:srgbClr val="7030A0"/>
              </a:solidFill>
              <a:latin typeface="+mj-lt"/>
              <a:cs typeface="Arial" pitchFamily="34" charset="0"/>
            </a:endParaRPr>
          </a:p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Kommission </a:t>
            </a:r>
            <a:r>
              <a:rPr lang="da-DK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(se fig. 4.6)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1187623" y="1384077"/>
            <a:ext cx="7981907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3525" indent="-263525"/>
            <a:r>
              <a:rPr lang="da-DK" sz="2800" b="1" dirty="0" smtClean="0">
                <a:cs typeface="Arial" pitchFamily="34" charset="0"/>
              </a:rPr>
              <a:t>Aftaleindgåelse:</a:t>
            </a:r>
          </a:p>
          <a:p>
            <a:pPr marL="263525" indent="-263525">
              <a:buFont typeface="Arial" pitchFamily="34" charset="0"/>
              <a:buChar char="•"/>
            </a:pPr>
            <a:r>
              <a:rPr lang="da-DK" sz="2800" dirty="0" smtClean="0">
                <a:cs typeface="Arial" pitchFamily="34" charset="0"/>
              </a:rPr>
              <a:t>De aftaler kommissionæren indgår med tredjemand, på vegne af kommittenten, er som </a:t>
            </a:r>
            <a:r>
              <a:rPr lang="da-DK" sz="2800" b="1" dirty="0" smtClean="0">
                <a:cs typeface="Arial" pitchFamily="34" charset="0"/>
              </a:rPr>
              <a:t>hovedregel</a:t>
            </a:r>
            <a:r>
              <a:rPr lang="da-DK" sz="2800" dirty="0" smtClean="0">
                <a:cs typeface="Arial" pitchFamily="34" charset="0"/>
              </a:rPr>
              <a:t> bindende for kommittenten, også selvom aftalen med tredjemand, er indgået i strid med retningslinjerne i kommissionsaftalen.</a:t>
            </a:r>
          </a:p>
          <a:p>
            <a:pPr marL="720725" lvl="1" indent="-263525">
              <a:buFont typeface="Arial" pitchFamily="34" charset="0"/>
              <a:buChar char="•"/>
            </a:pPr>
            <a:r>
              <a:rPr lang="da-DK" sz="2800" b="1" dirty="0" smtClean="0">
                <a:cs typeface="Arial" pitchFamily="34" charset="0"/>
              </a:rPr>
              <a:t>Undtagelse:</a:t>
            </a:r>
            <a:r>
              <a:rPr lang="da-DK" sz="2800" dirty="0" smtClean="0">
                <a:cs typeface="Arial" pitchFamily="34" charset="0"/>
              </a:rPr>
              <a:t> Hvis tredjemand er i ond tro, kan aftalen mellem kommissionær og tredjemand rammes af ugyldighed, fx en salgs- eller købsaftale.</a:t>
            </a:r>
          </a:p>
        </p:txBody>
      </p:sp>
    </p:spTree>
    <p:extLst>
      <p:ext uri="{BB962C8B-B14F-4D97-AF65-F5344CB8AC3E}">
        <p14:creationId xmlns:p14="http://schemas.microsoft.com/office/powerpoint/2010/main" val="40789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0"/>
            <a:ext cx="878204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2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Kommission</a:t>
            </a:r>
          </a:p>
          <a:p>
            <a:pPr algn="ctr"/>
            <a:r>
              <a:rPr lang="da-DK" sz="28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Forholdet mellem kommittent og kommissionær </a:t>
            </a:r>
            <a:r>
              <a:rPr lang="da-DK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(se fig. 4.6)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1043608" y="1196752"/>
            <a:ext cx="8100392" cy="5355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b="1" dirty="0" smtClean="0">
                <a:cs typeface="Arial" pitchFamily="34" charset="0"/>
              </a:rPr>
              <a:t>Kommissionærens pligter – KMSL §§ 7-26, fx:</a:t>
            </a:r>
          </a:p>
          <a:p>
            <a:pPr marL="263525" indent="-263525">
              <a:buFont typeface="Arial" pitchFamily="34" charset="0"/>
              <a:buChar char="•"/>
            </a:pPr>
            <a:r>
              <a:rPr lang="da-DK" sz="2600" dirty="0" smtClean="0">
                <a:cs typeface="Arial" pitchFamily="34" charset="0"/>
              </a:rPr>
              <a:t>Overholde den indgåede kommissionsaftale.</a:t>
            </a:r>
          </a:p>
          <a:p>
            <a:pPr marL="263525" indent="-263525">
              <a:buFont typeface="Arial" pitchFamily="34" charset="0"/>
              <a:buChar char="•"/>
            </a:pPr>
            <a:r>
              <a:rPr lang="da-DK" sz="2600" dirty="0" smtClean="0">
                <a:cs typeface="Arial" pitchFamily="34" charset="0"/>
              </a:rPr>
              <a:t>Varetage kommittentens interesser.</a:t>
            </a:r>
          </a:p>
          <a:p>
            <a:pPr marL="263525" indent="-263525">
              <a:buFont typeface="Arial" pitchFamily="34" charset="0"/>
              <a:buChar char="•"/>
            </a:pPr>
            <a:r>
              <a:rPr lang="da-DK" sz="2600" dirty="0" smtClean="0">
                <a:cs typeface="Arial" pitchFamily="34" charset="0"/>
              </a:rPr>
              <a:t>Undersøgelsespligt af varer der modtages til salg.</a:t>
            </a:r>
          </a:p>
          <a:p>
            <a:pPr marL="263525" indent="-263525">
              <a:buFont typeface="Arial" pitchFamily="34" charset="0"/>
              <a:buChar char="•"/>
            </a:pPr>
            <a:r>
              <a:rPr lang="da-DK" sz="2600" dirty="0" smtClean="0">
                <a:cs typeface="Arial" pitchFamily="34" charset="0"/>
              </a:rPr>
              <a:t>Adskille kommittentens varer fra egne vare.</a:t>
            </a:r>
          </a:p>
          <a:p>
            <a:pPr marL="263525" indent="-263525">
              <a:buFont typeface="Arial" pitchFamily="34" charset="0"/>
              <a:buChar char="•"/>
            </a:pPr>
            <a:r>
              <a:rPr lang="da-DK" sz="2600" dirty="0" smtClean="0">
                <a:cs typeface="Arial" pitchFamily="34" charset="0"/>
              </a:rPr>
              <a:t>Drage omsorg for kommittentens varer.</a:t>
            </a:r>
          </a:p>
          <a:p>
            <a:pPr marL="263525" indent="-263525">
              <a:buFont typeface="Arial" pitchFamily="34" charset="0"/>
              <a:buChar char="•"/>
            </a:pPr>
            <a:r>
              <a:rPr lang="da-DK" sz="2600" dirty="0" smtClean="0">
                <a:cs typeface="Arial" pitchFamily="34" charset="0"/>
              </a:rPr>
              <a:t>Holde kommittentens varer behørigt brandforsikret.</a:t>
            </a:r>
          </a:p>
          <a:p>
            <a:r>
              <a:rPr lang="da-DK" sz="2800" b="1" dirty="0" smtClean="0">
                <a:cs typeface="Arial" pitchFamily="34" charset="0"/>
              </a:rPr>
              <a:t>Kommissionærens misligholdelse:</a:t>
            </a:r>
          </a:p>
          <a:p>
            <a:pPr marL="263525" indent="-263525">
              <a:buFont typeface="Arial" pitchFamily="34" charset="0"/>
              <a:buChar char="•"/>
            </a:pPr>
            <a:r>
              <a:rPr lang="da-DK" sz="2600" dirty="0" smtClean="0">
                <a:cs typeface="Arial" pitchFamily="34" charset="0"/>
              </a:rPr>
              <a:t>Kommittenten kan forlange erstatning, hvis kommissionæren ikke opfylder sine pligter, og det medfører et økonomisk tab for kommittenten.</a:t>
            </a:r>
          </a:p>
          <a:p>
            <a:pPr marL="263525" indent="-263525">
              <a:buFont typeface="Arial" pitchFamily="34" charset="0"/>
              <a:buChar char="•"/>
            </a:pPr>
            <a:r>
              <a:rPr lang="da-DK" sz="2600" dirty="0" smtClean="0">
                <a:cs typeface="Arial" pitchFamily="34" charset="0"/>
              </a:rPr>
              <a:t>Kommittenten kan ikke rette et evt. krav mod tredjemand.</a:t>
            </a:r>
          </a:p>
        </p:txBody>
      </p:sp>
    </p:spTree>
    <p:extLst>
      <p:ext uri="{BB962C8B-B14F-4D97-AF65-F5344CB8AC3E}">
        <p14:creationId xmlns:p14="http://schemas.microsoft.com/office/powerpoint/2010/main" val="40789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0"/>
            <a:ext cx="87820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a-DK" sz="36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Kap. 4 Fuldmagt og mellemmænd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1115616" y="1340768"/>
            <a:ext cx="8028384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600" dirty="0" smtClean="0"/>
              <a:t>I kapitel 4 gennemgås:</a:t>
            </a:r>
          </a:p>
          <a:p>
            <a:endParaRPr lang="da-DK" sz="3600" dirty="0" smtClean="0"/>
          </a:p>
          <a:p>
            <a:pPr>
              <a:buFont typeface="Arial" pitchFamily="34" charset="0"/>
              <a:buChar char="•"/>
            </a:pPr>
            <a:r>
              <a:rPr lang="da-DK" sz="3200" dirty="0" smtClean="0">
                <a:cs typeface="Arial" pitchFamily="34" charset="0"/>
              </a:rPr>
              <a:t>Fuldmagt</a:t>
            </a:r>
          </a:p>
          <a:p>
            <a:pPr lvl="1">
              <a:buFont typeface="Arial" pitchFamily="34" charset="0"/>
              <a:buChar char="•"/>
            </a:pPr>
            <a:r>
              <a:rPr lang="da-DK" sz="3200" dirty="0" smtClean="0">
                <a:cs typeface="Arial" pitchFamily="34" charset="0"/>
              </a:rPr>
              <a:t>Fuldmagt med særlig tilværelse</a:t>
            </a:r>
          </a:p>
          <a:p>
            <a:pPr lvl="1">
              <a:buFont typeface="Arial" pitchFamily="34" charset="0"/>
              <a:buChar char="•"/>
            </a:pPr>
            <a:r>
              <a:rPr lang="da-DK" sz="3200" dirty="0" smtClean="0">
                <a:cs typeface="Arial" pitchFamily="34" charset="0"/>
              </a:rPr>
              <a:t>Fuldmagt uden særlig tilværelse</a:t>
            </a:r>
          </a:p>
          <a:p>
            <a:pPr>
              <a:buFont typeface="Arial" pitchFamily="34" charset="0"/>
              <a:buChar char="•"/>
            </a:pPr>
            <a:r>
              <a:rPr lang="da-DK" sz="3200" dirty="0" smtClean="0">
                <a:cs typeface="Arial" pitchFamily="34" charset="0"/>
              </a:rPr>
              <a:t>Kommission</a:t>
            </a:r>
          </a:p>
          <a:p>
            <a:pPr>
              <a:buFont typeface="Arial" pitchFamily="34" charset="0"/>
              <a:buChar char="•"/>
            </a:pPr>
            <a:r>
              <a:rPr lang="da-DK" sz="3200" dirty="0" smtClean="0">
                <a:cs typeface="Arial" pitchFamily="34" charset="0"/>
              </a:rPr>
              <a:t>Handelsagenter</a:t>
            </a:r>
            <a:endParaRPr lang="da-DK" sz="3200" b="1" dirty="0" smtClean="0">
              <a:cs typeface="Arial" pitchFamily="34" charset="0"/>
            </a:endParaRPr>
          </a:p>
          <a:p>
            <a:endParaRPr lang="da-DK" sz="2400" b="1" dirty="0" smtClean="0">
              <a:latin typeface="Arial" pitchFamily="34" charset="0"/>
              <a:cs typeface="Arial" pitchFamily="34" charset="0"/>
            </a:endParaRPr>
          </a:p>
          <a:p>
            <a:endParaRPr lang="da-DK" sz="2400" b="1" dirty="0" smtClean="0">
              <a:latin typeface="Arial" pitchFamily="34" charset="0"/>
              <a:cs typeface="Arial" pitchFamily="34" charset="0"/>
            </a:endParaRPr>
          </a:p>
          <a:p>
            <a:endParaRPr lang="da-DK" sz="2400" b="1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89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0"/>
            <a:ext cx="878204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2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Kommission</a:t>
            </a:r>
          </a:p>
          <a:p>
            <a:pPr algn="ctr"/>
            <a:r>
              <a:rPr lang="da-DK" sz="28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Forholdet mellem kommittent og kommissionær </a:t>
            </a:r>
            <a:r>
              <a:rPr lang="da-DK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(se fig. 4.6)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1043608" y="1340767"/>
            <a:ext cx="8100392" cy="5016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200" b="1" dirty="0" smtClean="0">
                <a:cs typeface="Arial" pitchFamily="34" charset="0"/>
              </a:rPr>
              <a:t>Kommissionærens rettigheder </a:t>
            </a:r>
          </a:p>
          <a:p>
            <a:r>
              <a:rPr lang="da-DK" sz="3200" b="1" dirty="0" smtClean="0">
                <a:cs typeface="Arial" pitchFamily="34" charset="0"/>
              </a:rPr>
              <a:t>(KMSL §§ 27-39), fx:</a:t>
            </a:r>
          </a:p>
          <a:p>
            <a:pPr marL="263525" indent="-263525">
              <a:buFont typeface="Arial" pitchFamily="34" charset="0"/>
              <a:buChar char="•"/>
            </a:pPr>
            <a:r>
              <a:rPr lang="da-DK" sz="3200" dirty="0" smtClean="0">
                <a:cs typeface="Arial" pitchFamily="34" charset="0"/>
              </a:rPr>
              <a:t>Kommissionæren har krav på at få refunderet de udgifter han afholder på kommittentens regning.</a:t>
            </a:r>
          </a:p>
          <a:p>
            <a:pPr marL="263525" indent="-263525">
              <a:buFont typeface="Arial" pitchFamily="34" charset="0"/>
              <a:buChar char="•"/>
            </a:pPr>
            <a:r>
              <a:rPr lang="da-DK" sz="3200" dirty="0" smtClean="0">
                <a:cs typeface="Arial" pitchFamily="34" charset="0"/>
              </a:rPr>
              <a:t>Modtage sin opnåede provision fra kommittenten.</a:t>
            </a:r>
          </a:p>
          <a:p>
            <a:pPr marL="263525" indent="-263525">
              <a:buFont typeface="Arial" pitchFamily="34" charset="0"/>
              <a:buChar char="•"/>
            </a:pPr>
            <a:r>
              <a:rPr lang="da-DK" sz="3200" dirty="0" smtClean="0">
                <a:cs typeface="Arial" pitchFamily="34" charset="0"/>
              </a:rPr>
              <a:t>Tilbageholdsret og håndpanteret i kommittentens varer, hvis provision ikke betales.</a:t>
            </a:r>
          </a:p>
        </p:txBody>
      </p:sp>
    </p:spTree>
    <p:extLst>
      <p:ext uri="{BB962C8B-B14F-4D97-AF65-F5344CB8AC3E}">
        <p14:creationId xmlns:p14="http://schemas.microsoft.com/office/powerpoint/2010/main" val="40789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0"/>
            <a:ext cx="878204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2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Kommission</a:t>
            </a:r>
          </a:p>
          <a:p>
            <a:pPr algn="ctr"/>
            <a:r>
              <a:rPr lang="da-DK" sz="28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Forholdet mellem kommittent og tredjemand </a:t>
            </a:r>
            <a:r>
              <a:rPr lang="da-DK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(se fig. 4.6)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971600" y="1322293"/>
            <a:ext cx="81724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200" b="1" dirty="0" smtClean="0">
                <a:cs typeface="Arial" pitchFamily="34" charset="0"/>
              </a:rPr>
              <a:t>Kommittent vs. tredjemand (køber):</a:t>
            </a:r>
          </a:p>
          <a:p>
            <a:pPr marL="263525" indent="-263525">
              <a:buFont typeface="Arial" pitchFamily="34" charset="0"/>
              <a:buChar char="•"/>
            </a:pPr>
            <a:r>
              <a:rPr lang="da-DK" sz="3200" dirty="0" smtClean="0">
                <a:cs typeface="Arial" pitchFamily="34" charset="0"/>
              </a:rPr>
              <a:t>En tredjemand handler direkte med kommissionæren og har ingen kontakt til kommittenten.</a:t>
            </a:r>
          </a:p>
          <a:p>
            <a:pPr marL="263525" indent="-263525">
              <a:buFont typeface="Arial" pitchFamily="34" charset="0"/>
              <a:buChar char="•"/>
            </a:pPr>
            <a:r>
              <a:rPr lang="da-DK" sz="3200" dirty="0" smtClean="0">
                <a:cs typeface="Arial" pitchFamily="34" charset="0"/>
              </a:rPr>
              <a:t>Kommissionæren er den ansvarlige sælger, også </a:t>
            </a:r>
            <a:r>
              <a:rPr lang="da-DK" sz="3200" dirty="0" smtClean="0">
                <a:cs typeface="Arial" pitchFamily="34" charset="0"/>
              </a:rPr>
              <a:t>ift</a:t>
            </a:r>
            <a:r>
              <a:rPr lang="da-DK" sz="3200" dirty="0" smtClean="0">
                <a:cs typeface="Arial" pitchFamily="34" charset="0"/>
              </a:rPr>
              <a:t>. købeloven. Krav der udspringer af fejl og mangler ved det solgte kan ikke rettes mod kommittenten, men skal rettes mod kommissionæren (sælger).</a:t>
            </a:r>
          </a:p>
        </p:txBody>
      </p:sp>
    </p:spTree>
    <p:extLst>
      <p:ext uri="{BB962C8B-B14F-4D97-AF65-F5344CB8AC3E}">
        <p14:creationId xmlns:p14="http://schemas.microsoft.com/office/powerpoint/2010/main" val="40789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0"/>
            <a:ext cx="878204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2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Kommission</a:t>
            </a:r>
          </a:p>
          <a:p>
            <a:pPr algn="ctr"/>
            <a:r>
              <a:rPr lang="da-DK" sz="28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Forholdet mellem kommittent og tredjemand</a:t>
            </a:r>
            <a:endParaRPr lang="da-DK" b="1" dirty="0" smtClean="0">
              <a:solidFill>
                <a:srgbClr val="7030A0"/>
              </a:solidFill>
              <a:latin typeface="+mj-lt"/>
              <a:cs typeface="Arial" pitchFamily="34" charset="0"/>
            </a:endParaRPr>
          </a:p>
        </p:txBody>
      </p:sp>
      <p:sp>
        <p:nvSpPr>
          <p:cNvPr id="3" name="Tekstboks 2"/>
          <p:cNvSpPr txBox="1"/>
          <p:nvPr/>
        </p:nvSpPr>
        <p:spPr>
          <a:xfrm>
            <a:off x="899591" y="1071328"/>
            <a:ext cx="8253257" cy="5386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b="1" dirty="0" smtClean="0">
                <a:cs typeface="Arial" pitchFamily="34" charset="0"/>
              </a:rPr>
              <a:t>Kommittent vs. tredjemand </a:t>
            </a:r>
            <a:r>
              <a:rPr lang="da-DK" sz="2400" b="1" dirty="0" smtClean="0">
                <a:cs typeface="Arial" pitchFamily="34" charset="0"/>
              </a:rPr>
              <a:t>(kommissionærens kreditorer) </a:t>
            </a:r>
            <a:br>
              <a:rPr lang="da-DK" sz="2400" b="1" dirty="0" smtClean="0">
                <a:cs typeface="Arial" pitchFamily="34" charset="0"/>
              </a:rPr>
            </a:br>
            <a:r>
              <a:rPr lang="da-DK" sz="2000" b="1" dirty="0" smtClean="0">
                <a:cs typeface="Arial" pitchFamily="34" charset="0"/>
              </a:rPr>
              <a:t>se fig. 4.7</a:t>
            </a:r>
            <a:r>
              <a:rPr lang="da-DK" sz="2800" b="1" dirty="0" smtClean="0">
                <a:cs typeface="Arial" pitchFamily="34" charset="0"/>
              </a:rPr>
              <a:t>:</a:t>
            </a:r>
          </a:p>
          <a:p>
            <a:pPr marL="263525" indent="-263525"/>
            <a:r>
              <a:rPr lang="da-DK" sz="2400" b="1" dirty="0" smtClean="0">
                <a:cs typeface="Arial" pitchFamily="34" charset="0"/>
              </a:rPr>
              <a:t>Situation</a:t>
            </a:r>
            <a:r>
              <a:rPr lang="da-DK" sz="2400" dirty="0" smtClean="0">
                <a:cs typeface="Arial" pitchFamily="34" charset="0"/>
              </a:rPr>
              <a:t>: Kommissionæren betaler ikke sine regninger:</a:t>
            </a:r>
          </a:p>
          <a:p>
            <a:pPr marL="263525" indent="-263525">
              <a:buFont typeface="Arial" pitchFamily="34" charset="0"/>
              <a:buChar char="•"/>
            </a:pPr>
            <a:r>
              <a:rPr lang="da-DK" sz="2400" dirty="0" smtClean="0">
                <a:cs typeface="Arial" pitchFamily="34" charset="0"/>
              </a:rPr>
              <a:t>Til dækning af gæld, kan kommissionærens kreditorer foretage udlæg i og/eller tvangssælge kommissionærens aktiver, fx varer, bankindestående, tilgodehavende mv.</a:t>
            </a:r>
          </a:p>
          <a:p>
            <a:pPr marL="263525" indent="-263525">
              <a:buFont typeface="Arial" pitchFamily="34" charset="0"/>
              <a:buChar char="•"/>
            </a:pPr>
            <a:r>
              <a:rPr lang="da-DK" sz="2400" dirty="0" smtClean="0">
                <a:cs typeface="Arial" pitchFamily="34" charset="0"/>
              </a:rPr>
              <a:t>Kommittenten har ejendomsret til de varer, som står hos kommissionæren – kommissionærens kreditorer kan derfor ikke foretage udlæg i disse aktiver. </a:t>
            </a:r>
            <a:r>
              <a:rPr lang="da-DK" sz="2400" b="1" dirty="0" smtClean="0">
                <a:cs typeface="Arial" pitchFamily="34" charset="0"/>
              </a:rPr>
              <a:t>Betingelse:</a:t>
            </a:r>
          </a:p>
          <a:p>
            <a:pPr marL="720725" lvl="1" indent="-263525">
              <a:buFont typeface="Arial" pitchFamily="34" charset="0"/>
              <a:buChar char="•"/>
            </a:pPr>
            <a:r>
              <a:rPr lang="da-DK" sz="2400" dirty="0" smtClean="0">
                <a:cs typeface="Arial" pitchFamily="34" charset="0"/>
              </a:rPr>
              <a:t>Varerne skal kunne identificeres/være adskilt fra kommissionærens øvrige/egne varer.</a:t>
            </a:r>
          </a:p>
          <a:p>
            <a:pPr marL="720725" lvl="1" indent="-263525">
              <a:buFont typeface="Arial" pitchFamily="34" charset="0"/>
              <a:buChar char="•"/>
            </a:pPr>
            <a:r>
              <a:rPr lang="da-DK" sz="2400" dirty="0" smtClean="0">
                <a:cs typeface="Arial" pitchFamily="34" charset="0"/>
              </a:rPr>
              <a:t>Penge, fx købesummer, tilhørende kommittenten skal kunne identificeres/være adskilt fra kommissionærens egne penge.</a:t>
            </a:r>
          </a:p>
        </p:txBody>
      </p:sp>
    </p:spTree>
    <p:extLst>
      <p:ext uri="{BB962C8B-B14F-4D97-AF65-F5344CB8AC3E}">
        <p14:creationId xmlns:p14="http://schemas.microsoft.com/office/powerpoint/2010/main" val="40789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0"/>
            <a:ext cx="878204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2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Kommission</a:t>
            </a:r>
          </a:p>
          <a:p>
            <a:pPr algn="ctr"/>
            <a:r>
              <a:rPr lang="da-DK" sz="28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Kommissionsforholdets ophør, KMSL §§ 46-52</a:t>
            </a:r>
            <a:endParaRPr lang="da-DK" b="1" dirty="0" smtClean="0">
              <a:solidFill>
                <a:srgbClr val="7030A0"/>
              </a:solidFill>
              <a:latin typeface="+mj-lt"/>
              <a:cs typeface="Arial" pitchFamily="34" charset="0"/>
            </a:endParaRPr>
          </a:p>
        </p:txBody>
      </p:sp>
      <p:sp>
        <p:nvSpPr>
          <p:cNvPr id="3" name="Tekstboks 2"/>
          <p:cNvSpPr txBox="1"/>
          <p:nvPr/>
        </p:nvSpPr>
        <p:spPr>
          <a:xfrm>
            <a:off x="1187624" y="1340768"/>
            <a:ext cx="7975888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3525" indent="-263525">
              <a:buFont typeface="Arial" pitchFamily="34" charset="0"/>
              <a:buChar char="•"/>
            </a:pPr>
            <a:r>
              <a:rPr lang="da-DK" sz="3200" dirty="0" smtClean="0">
                <a:cs typeface="Arial" pitchFamily="34" charset="0"/>
              </a:rPr>
              <a:t>Kommissionsaftalen kan til enhver tid opsiges med et passende varsel.</a:t>
            </a:r>
          </a:p>
          <a:p>
            <a:pPr marL="263525" indent="-263525">
              <a:buFont typeface="Arial" pitchFamily="34" charset="0"/>
              <a:buChar char="•"/>
            </a:pPr>
            <a:r>
              <a:rPr lang="da-DK" sz="3200" dirty="0" smtClean="0">
                <a:cs typeface="Arial" pitchFamily="34" charset="0"/>
              </a:rPr>
              <a:t>I nogle kommissionsaftaler er der aftalt en kommissionsperiode eller aftalt en specifik. opgave som skal løses, hvorefter aftalen ophører</a:t>
            </a:r>
          </a:p>
          <a:p>
            <a:pPr marL="263525" indent="-263525">
              <a:buFont typeface="Arial" pitchFamily="34" charset="0"/>
              <a:buChar char="•"/>
            </a:pPr>
            <a:r>
              <a:rPr lang="da-DK" sz="3200" dirty="0" smtClean="0">
                <a:cs typeface="Arial" pitchFamily="34" charset="0"/>
              </a:rPr>
              <a:t>Opsigelse i utide kan medføre </a:t>
            </a:r>
            <a:r>
              <a:rPr lang="da-DK" sz="3200" dirty="0" err="1" smtClean="0">
                <a:cs typeface="Arial" pitchFamily="34" charset="0"/>
              </a:rPr>
              <a:t>erstatnings-pligt</a:t>
            </a:r>
            <a:r>
              <a:rPr lang="da-DK" sz="3200" dirty="0" smtClean="0">
                <a:cs typeface="Arial" pitchFamily="34" charset="0"/>
              </a:rPr>
              <a:t> </a:t>
            </a:r>
            <a:r>
              <a:rPr lang="da-DK" sz="3200" dirty="0" smtClean="0">
                <a:cs typeface="Arial" pitchFamily="34" charset="0"/>
              </a:rPr>
              <a:t>for tab.</a:t>
            </a:r>
          </a:p>
        </p:txBody>
      </p:sp>
    </p:spTree>
    <p:extLst>
      <p:ext uri="{BB962C8B-B14F-4D97-AF65-F5344CB8AC3E}">
        <p14:creationId xmlns:p14="http://schemas.microsoft.com/office/powerpoint/2010/main" val="40789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0"/>
            <a:ext cx="878204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a-DK" sz="3200" b="1" dirty="0" smtClean="0">
              <a:solidFill>
                <a:srgbClr val="7030A0"/>
              </a:solidFill>
              <a:latin typeface="+mj-lt"/>
              <a:cs typeface="Arial" pitchFamily="34" charset="0"/>
            </a:endParaRPr>
          </a:p>
          <a:p>
            <a:pPr algn="ctr"/>
            <a:r>
              <a:rPr lang="da-DK" sz="32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3. Handelsagenter </a:t>
            </a:r>
            <a:r>
              <a:rPr lang="da-DK" sz="20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(se fig. 4.8)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971600" y="1340768"/>
            <a:ext cx="81724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3525" indent="-263525">
              <a:buFont typeface="Arial" pitchFamily="34" charset="0"/>
              <a:buChar char="•"/>
            </a:pPr>
            <a:r>
              <a:rPr lang="da-DK" sz="2800" dirty="0" smtClean="0">
                <a:cs typeface="Arial" pitchFamily="34" charset="0"/>
              </a:rPr>
              <a:t>Handelsagentloven</a:t>
            </a:r>
          </a:p>
          <a:p>
            <a:pPr marL="263525" indent="-263525">
              <a:buFont typeface="Arial" pitchFamily="34" charset="0"/>
              <a:buChar char="•"/>
            </a:pPr>
            <a:r>
              <a:rPr lang="da-DK" sz="2800" dirty="0" smtClean="0">
                <a:cs typeface="Arial" pitchFamily="34" charset="0"/>
              </a:rPr>
              <a:t>En handelsagent er en selvstændig erhvervsdrivende, der mod betaling har påtaget sig at sælge og/eller købe varer for agenturgiver, ved at indhente tilbud(ordrer) fra tredjemand.</a:t>
            </a:r>
          </a:p>
          <a:p>
            <a:pPr marL="263525" indent="-263525">
              <a:buFont typeface="Arial" pitchFamily="34" charset="0"/>
              <a:buChar char="•"/>
            </a:pPr>
            <a:r>
              <a:rPr lang="da-DK" sz="2800" dirty="0" smtClean="0">
                <a:cs typeface="Arial" pitchFamily="34" charset="0"/>
              </a:rPr>
              <a:t>Aflønning sker som provision.</a:t>
            </a:r>
          </a:p>
          <a:p>
            <a:pPr marL="263525" indent="-263525">
              <a:buFont typeface="Arial" pitchFamily="34" charset="0"/>
              <a:buChar char="•"/>
            </a:pPr>
            <a:r>
              <a:rPr lang="da-DK" sz="2800" dirty="0" smtClean="0">
                <a:cs typeface="Arial" pitchFamily="34" charset="0"/>
              </a:rPr>
              <a:t>Handelsagenten handler i </a:t>
            </a:r>
            <a:r>
              <a:rPr lang="da-DK" sz="2800" b="1" dirty="0" smtClean="0">
                <a:cs typeface="Arial" pitchFamily="34" charset="0"/>
              </a:rPr>
              <a:t>agenturgivers navn </a:t>
            </a:r>
            <a:r>
              <a:rPr lang="da-DK" sz="2800" dirty="0" smtClean="0">
                <a:cs typeface="Arial" pitchFamily="34" charset="0"/>
              </a:rPr>
              <a:t>og for </a:t>
            </a:r>
            <a:r>
              <a:rPr lang="da-DK" sz="2800" b="1" dirty="0" smtClean="0">
                <a:cs typeface="Arial" pitchFamily="34" charset="0"/>
              </a:rPr>
              <a:t>agenturgivers regning</a:t>
            </a:r>
            <a:r>
              <a:rPr lang="da-DK" sz="2800" dirty="0" smtClean="0">
                <a:cs typeface="Arial" pitchFamily="34" charset="0"/>
              </a:rPr>
              <a:t>, modsat kommissionæren der handler i eget navn. </a:t>
            </a:r>
          </a:p>
        </p:txBody>
      </p:sp>
    </p:spTree>
    <p:extLst>
      <p:ext uri="{BB962C8B-B14F-4D97-AF65-F5344CB8AC3E}">
        <p14:creationId xmlns:p14="http://schemas.microsoft.com/office/powerpoint/2010/main" val="40789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0"/>
            <a:ext cx="878204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2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Handelsagenter</a:t>
            </a:r>
          </a:p>
          <a:p>
            <a:pPr algn="ctr"/>
            <a:r>
              <a:rPr lang="da-DK" sz="32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Aftaleindgåelse  </a:t>
            </a:r>
            <a:r>
              <a:rPr lang="da-DK" sz="20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(se fig. 4.8)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995398" y="1268760"/>
            <a:ext cx="8172400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3525" indent="-263525">
              <a:buFont typeface="Arial" pitchFamily="34" charset="0"/>
              <a:buChar char="•"/>
            </a:pPr>
            <a:r>
              <a:rPr lang="da-DK" sz="2800" b="1" dirty="0" smtClean="0">
                <a:cs typeface="Arial" pitchFamily="34" charset="0"/>
              </a:rPr>
              <a:t>Tilbud og accept: </a:t>
            </a:r>
            <a:r>
              <a:rPr lang="da-DK" sz="2800" dirty="0" smtClean="0">
                <a:cs typeface="Arial" pitchFamily="34" charset="0"/>
              </a:rPr>
              <a:t>Agenten sender de indhentede tilbud til agenturgiver, der skal acceptere eller afvise tilbuddet direkte overfor tredjemand. </a:t>
            </a:r>
          </a:p>
          <a:p>
            <a:pPr marL="263525" indent="-263525">
              <a:buFont typeface="Arial" pitchFamily="34" charset="0"/>
              <a:buChar char="•"/>
            </a:pPr>
            <a:r>
              <a:rPr lang="da-DK" sz="2800" dirty="0" smtClean="0">
                <a:cs typeface="Arial" pitchFamily="34" charset="0"/>
              </a:rPr>
              <a:t>Hvis agenturgiver ikke vil acceptere et tilbud, skal tredjemand have besked fra agenturgiver uden ugrundet ophold, ellers er </a:t>
            </a:r>
            <a:r>
              <a:rPr lang="da-DK" sz="2800" dirty="0" smtClean="0">
                <a:cs typeface="Arial" pitchFamily="34" charset="0"/>
              </a:rPr>
              <a:t>agenturgiver </a:t>
            </a:r>
            <a:r>
              <a:rPr lang="da-DK" sz="2800" dirty="0" smtClean="0">
                <a:cs typeface="Arial" pitchFamily="34" charset="0"/>
              </a:rPr>
              <a:t>bundet, og aftalen skal opfyldes, jf. HAL § 17.</a:t>
            </a:r>
          </a:p>
          <a:p>
            <a:pPr marL="263525" indent="-263525">
              <a:buFont typeface="Arial" pitchFamily="34" charset="0"/>
              <a:buChar char="•"/>
            </a:pPr>
            <a:r>
              <a:rPr lang="da-DK" sz="2800" b="1" dirty="0" smtClean="0">
                <a:cs typeface="Arial" pitchFamily="34" charset="0"/>
              </a:rPr>
              <a:t>Tilbagekaldelse:</a:t>
            </a:r>
            <a:r>
              <a:rPr lang="da-DK" sz="2800" dirty="0" smtClean="0">
                <a:cs typeface="Arial" pitchFamily="34" charset="0"/>
              </a:rPr>
              <a:t> Tredjemand kan tilbagekalde sit tilbud inden eller senest samtidig med at tilbuddet kommer til agenturgivers kundskab, jf. HAL § 18.</a:t>
            </a:r>
          </a:p>
          <a:p>
            <a:pPr marL="263525" indent="-263525"/>
            <a:endParaRPr lang="da-DK" sz="2800" dirty="0" smtClean="0">
              <a:cs typeface="Arial" pitchFamily="34" charset="0"/>
            </a:endParaRPr>
          </a:p>
          <a:p>
            <a:endParaRPr lang="da-DK" sz="3200" dirty="0" smtClean="0">
              <a:latin typeface="Arial" pitchFamily="34" charset="0"/>
              <a:cs typeface="Arial" pitchFamily="34" charset="0"/>
            </a:endParaRPr>
          </a:p>
          <a:p>
            <a:endParaRPr lang="da-DK" sz="2400" b="1" dirty="0" smtClean="0">
              <a:latin typeface="Arial" pitchFamily="34" charset="0"/>
              <a:cs typeface="Arial" pitchFamily="34" charset="0"/>
            </a:endParaRPr>
          </a:p>
          <a:p>
            <a:endParaRPr lang="da-DK" sz="2400" b="1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89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0"/>
            <a:ext cx="878204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2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Handelsagenter</a:t>
            </a:r>
          </a:p>
          <a:p>
            <a:pPr algn="ctr"/>
            <a:r>
              <a:rPr lang="da-DK" sz="32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Forholdet mellem agenturgiver og agenten</a:t>
            </a:r>
            <a:endParaRPr lang="da-DK" sz="2000" b="1" dirty="0" smtClean="0">
              <a:solidFill>
                <a:srgbClr val="7030A0"/>
              </a:solidFill>
              <a:latin typeface="+mj-lt"/>
              <a:cs typeface="Arial" pitchFamily="34" charset="0"/>
            </a:endParaRPr>
          </a:p>
        </p:txBody>
      </p:sp>
      <p:sp>
        <p:nvSpPr>
          <p:cNvPr id="3" name="Tekstboks 2"/>
          <p:cNvSpPr txBox="1"/>
          <p:nvPr/>
        </p:nvSpPr>
        <p:spPr>
          <a:xfrm>
            <a:off x="971600" y="1340767"/>
            <a:ext cx="8172400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3525" indent="-263525"/>
            <a:r>
              <a:rPr lang="da-DK" sz="3200" b="1" dirty="0" smtClean="0">
                <a:cs typeface="Arial" pitchFamily="34" charset="0"/>
              </a:rPr>
              <a:t>Agenturgivers pligter</a:t>
            </a:r>
            <a:r>
              <a:rPr lang="da-DK" sz="2800" b="1" dirty="0" smtClean="0">
                <a:cs typeface="Arial" pitchFamily="34" charset="0"/>
              </a:rPr>
              <a:t>:</a:t>
            </a:r>
          </a:p>
          <a:p>
            <a:pPr marL="263525" indent="-263525">
              <a:buFont typeface="Arial" pitchFamily="34" charset="0"/>
              <a:buChar char="•"/>
            </a:pPr>
            <a:r>
              <a:rPr lang="da-DK" sz="2800" dirty="0" smtClean="0">
                <a:cs typeface="Arial" pitchFamily="34" charset="0"/>
              </a:rPr>
              <a:t>Handle loyalt og redeligt.</a:t>
            </a:r>
          </a:p>
          <a:p>
            <a:pPr marL="263525" indent="-263525">
              <a:buFont typeface="Arial" pitchFamily="34" charset="0"/>
              <a:buChar char="•"/>
            </a:pPr>
            <a:r>
              <a:rPr lang="da-DK" sz="2800" dirty="0" smtClean="0">
                <a:cs typeface="Arial" pitchFamily="34" charset="0"/>
              </a:rPr>
              <a:t>Stille nødvendige materialer og oplysninger til rådighed, så agenten kan udføre arbejdet og løse opgaven.</a:t>
            </a:r>
          </a:p>
          <a:p>
            <a:pPr marL="263525" indent="-263525">
              <a:buFont typeface="Arial" pitchFamily="34" charset="0"/>
              <a:buChar char="•"/>
            </a:pPr>
            <a:r>
              <a:rPr lang="da-DK" sz="2800" dirty="0" smtClean="0">
                <a:cs typeface="Arial" pitchFamily="34" charset="0"/>
              </a:rPr>
              <a:t>Underrette agenten om accept eller afslag på de tilbud agenten sender til agenturgiver, og underrette om aftaler som ikke gennemføres.</a:t>
            </a:r>
          </a:p>
          <a:p>
            <a:pPr marL="263525" indent="-263525">
              <a:buFont typeface="Arial" pitchFamily="34" charset="0"/>
              <a:buChar char="•"/>
            </a:pPr>
            <a:r>
              <a:rPr lang="da-DK" sz="2800" dirty="0" smtClean="0">
                <a:cs typeface="Arial" pitchFamily="34" charset="0"/>
              </a:rPr>
              <a:t>Sende provisionsberegning til agenten hvert kvartal.</a:t>
            </a:r>
          </a:p>
          <a:p>
            <a:endParaRPr lang="da-DK" sz="2800" b="1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89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0"/>
            <a:ext cx="878204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2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Handelsagenter</a:t>
            </a:r>
          </a:p>
          <a:p>
            <a:pPr algn="ctr"/>
            <a:r>
              <a:rPr lang="da-DK" sz="32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Forholdet mellem agenturgiver og agenten</a:t>
            </a:r>
            <a:endParaRPr lang="da-DK" sz="2000" b="1" dirty="0" smtClean="0">
              <a:solidFill>
                <a:srgbClr val="7030A0"/>
              </a:solidFill>
              <a:latin typeface="+mj-lt"/>
              <a:cs typeface="Arial" pitchFamily="34" charset="0"/>
            </a:endParaRPr>
          </a:p>
        </p:txBody>
      </p:sp>
      <p:sp>
        <p:nvSpPr>
          <p:cNvPr id="3" name="Tekstboks 2"/>
          <p:cNvSpPr txBox="1"/>
          <p:nvPr/>
        </p:nvSpPr>
        <p:spPr>
          <a:xfrm>
            <a:off x="1043608" y="1340768"/>
            <a:ext cx="8026666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3525" indent="-263525"/>
            <a:r>
              <a:rPr lang="da-DK" sz="3200" b="1" dirty="0" smtClean="0">
                <a:cs typeface="Arial" pitchFamily="34" charset="0"/>
              </a:rPr>
              <a:t>Handelsagentens pligter</a:t>
            </a:r>
            <a:r>
              <a:rPr lang="da-DK" sz="2800" b="1" dirty="0" smtClean="0">
                <a:cs typeface="Arial" pitchFamily="34" charset="0"/>
              </a:rPr>
              <a:t>:</a:t>
            </a:r>
          </a:p>
          <a:p>
            <a:pPr marL="263525" indent="-263525">
              <a:buFont typeface="Arial" pitchFamily="34" charset="0"/>
              <a:buChar char="•"/>
            </a:pPr>
            <a:r>
              <a:rPr lang="da-DK" sz="3200" dirty="0" smtClean="0">
                <a:cs typeface="Arial" pitchFamily="34" charset="0"/>
              </a:rPr>
              <a:t>Handle loyalt og redeligt.</a:t>
            </a:r>
          </a:p>
          <a:p>
            <a:pPr marL="263525" indent="-263525">
              <a:buFont typeface="Arial" pitchFamily="34" charset="0"/>
              <a:buChar char="•"/>
            </a:pPr>
            <a:r>
              <a:rPr lang="da-DK" sz="3200" dirty="0" smtClean="0">
                <a:cs typeface="Arial" pitchFamily="34" charset="0"/>
              </a:rPr>
              <a:t>Pligt til at varetage agenturgivers interesser. Agenten kan have flere varer i agentur, og salg af et konkurrerende produkt kræver agenturgivers samtykke.</a:t>
            </a:r>
          </a:p>
          <a:p>
            <a:pPr marL="263525" indent="-263525">
              <a:buFont typeface="Arial" pitchFamily="34" charset="0"/>
              <a:buChar char="•"/>
            </a:pPr>
            <a:endParaRPr lang="da-DK" sz="3200" dirty="0" smtClean="0">
              <a:cs typeface="Arial" pitchFamily="34" charset="0"/>
            </a:endParaRPr>
          </a:p>
          <a:p>
            <a:endParaRPr lang="da-DK" sz="2400" b="1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89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0"/>
            <a:ext cx="878204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200" b="1" smtClean="0">
                <a:solidFill>
                  <a:srgbClr val="7030A0"/>
                </a:solidFill>
                <a:latin typeface="+mj-lt"/>
                <a:cs typeface="Arial" pitchFamily="34" charset="0"/>
              </a:rPr>
              <a:t>Handelsagenter</a:t>
            </a:r>
            <a:endParaRPr lang="da-DK" sz="3200" b="1" dirty="0" smtClean="0">
              <a:solidFill>
                <a:srgbClr val="7030A0"/>
              </a:solidFill>
              <a:latin typeface="+mj-lt"/>
              <a:cs typeface="Arial" pitchFamily="34" charset="0"/>
            </a:endParaRPr>
          </a:p>
          <a:p>
            <a:pPr algn="ctr"/>
            <a:r>
              <a:rPr lang="da-DK" sz="32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Forholdet mellem agenturgiver og agenten</a:t>
            </a:r>
            <a:endParaRPr lang="da-DK" sz="2000" b="1" dirty="0" smtClean="0">
              <a:solidFill>
                <a:srgbClr val="7030A0"/>
              </a:solidFill>
              <a:latin typeface="+mj-lt"/>
              <a:cs typeface="Arial" pitchFamily="34" charset="0"/>
            </a:endParaRPr>
          </a:p>
        </p:txBody>
      </p:sp>
      <p:sp>
        <p:nvSpPr>
          <p:cNvPr id="3" name="Tekstboks 2"/>
          <p:cNvSpPr txBox="1"/>
          <p:nvPr/>
        </p:nvSpPr>
        <p:spPr>
          <a:xfrm>
            <a:off x="971600" y="1340768"/>
            <a:ext cx="81724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3525" indent="-263525"/>
            <a:r>
              <a:rPr lang="da-DK" sz="3000" b="1" dirty="0" smtClean="0">
                <a:cs typeface="Arial" pitchFamily="34" charset="0"/>
              </a:rPr>
              <a:t>Handelsagenten kan ikke uden særlig bemyndigelse:</a:t>
            </a:r>
          </a:p>
          <a:p>
            <a:pPr marL="263525" indent="-263525">
              <a:buFont typeface="Arial" pitchFamily="34" charset="0"/>
              <a:buChar char="•"/>
            </a:pPr>
            <a:r>
              <a:rPr lang="da-DK" sz="2800" dirty="0" smtClean="0">
                <a:cs typeface="Arial" pitchFamily="34" charset="0"/>
              </a:rPr>
              <a:t>Indgå bindende aftaler med tredjemand – gør han det alligevel, og agenturgiver ikke vil være bundet, skal agenturgiver sørge for at give tredjemand besked uden ugrundet ophold. Gør agenturgiver ikke dette, bliver han bundet.</a:t>
            </a:r>
          </a:p>
          <a:p>
            <a:pPr marL="263525" indent="-263525">
              <a:buFont typeface="Arial" pitchFamily="34" charset="0"/>
              <a:buChar char="•"/>
            </a:pPr>
            <a:r>
              <a:rPr lang="da-DK" sz="2800" dirty="0" smtClean="0">
                <a:cs typeface="Arial" pitchFamily="34" charset="0"/>
              </a:rPr>
              <a:t>Modtage betaling, give henstand, afslag eller kredit.</a:t>
            </a:r>
          </a:p>
          <a:p>
            <a:pPr marL="263525" indent="-263525">
              <a:buFont typeface="Arial" pitchFamily="34" charset="0"/>
              <a:buChar char="•"/>
            </a:pPr>
            <a:r>
              <a:rPr lang="da-DK" sz="2800" dirty="0" smtClean="0">
                <a:cs typeface="Arial" pitchFamily="34" charset="0"/>
              </a:rPr>
              <a:t>Træffe afgørelse i en reklamation fra tredjemand, fx om mangler, forsinkelse mv., men agenten kan modtage reklamationen med samme virkning, som hvis den var modtaget af agenturgiver.</a:t>
            </a:r>
          </a:p>
          <a:p>
            <a:endParaRPr lang="da-DK" sz="2400" b="1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89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0"/>
            <a:ext cx="87820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a-DK" sz="36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Fuldmagtsforhold og aftaleindgåelse </a:t>
            </a:r>
            <a:r>
              <a:rPr lang="da-DK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(se fig. 4.2) 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1115616" y="1340768"/>
            <a:ext cx="7632848" cy="630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200" b="1" dirty="0" smtClean="0">
                <a:cs typeface="Arial" pitchFamily="34" charset="0"/>
              </a:rPr>
              <a:t>Fuldmagt: </a:t>
            </a:r>
            <a:r>
              <a:rPr lang="da-DK" sz="3200" dirty="0" smtClean="0">
                <a:cs typeface="Arial" pitchFamily="34" charset="0"/>
              </a:rPr>
              <a:t>Aftaleloven afsnit II, §§ 10-27</a:t>
            </a:r>
          </a:p>
          <a:p>
            <a:endParaRPr lang="da-DK" sz="3200" b="1" dirty="0" smtClean="0">
              <a:cs typeface="Arial" pitchFamily="34" charset="0"/>
            </a:endParaRPr>
          </a:p>
          <a:p>
            <a:r>
              <a:rPr lang="da-DK" sz="3200" b="1" dirty="0" smtClean="0">
                <a:cs typeface="Arial" pitchFamily="34" charset="0"/>
              </a:rPr>
              <a:t>HR: </a:t>
            </a:r>
            <a:r>
              <a:rPr lang="da-DK" sz="3200" dirty="0" smtClean="0">
                <a:cs typeface="Arial" pitchFamily="34" charset="0"/>
              </a:rPr>
              <a:t>Fuldmagtsgiver bliver bundet af de aftaler, som fuldmægtigen indgår på fuldmagtsgivers vegne, jf. AFTL § 10, stk. 1. </a:t>
            </a:r>
            <a:endParaRPr lang="da-DK" dirty="0" smtClean="0">
              <a:cs typeface="Arial" pitchFamily="34" charset="0"/>
            </a:endParaRPr>
          </a:p>
          <a:p>
            <a:endParaRPr lang="da-DK" dirty="0" smtClean="0">
              <a:cs typeface="Arial" pitchFamily="34" charset="0"/>
            </a:endParaRPr>
          </a:p>
          <a:p>
            <a:endParaRPr lang="da-DK" dirty="0" smtClean="0">
              <a:cs typeface="Arial" pitchFamily="34" charset="0"/>
            </a:endParaRPr>
          </a:p>
          <a:p>
            <a:r>
              <a:rPr lang="da-DK" sz="2800" dirty="0" smtClean="0">
                <a:cs typeface="Arial" pitchFamily="34" charset="0"/>
              </a:rPr>
              <a:t>Når du (fuldmagtsgiver) giver en anden (fuldmægtig) fuldmagt til at handle på dine vegne, bliver du som hovedregel bundet af den aftale din fuldmægtig indgår med tredjemand.</a:t>
            </a:r>
            <a:endParaRPr lang="da-DK" sz="2400" b="1" dirty="0" smtClean="0">
              <a:latin typeface="Arial" pitchFamily="34" charset="0"/>
              <a:cs typeface="Arial" pitchFamily="34" charset="0"/>
            </a:endParaRPr>
          </a:p>
          <a:p>
            <a:endParaRPr lang="da-DK" sz="2400" b="1" dirty="0" smtClean="0">
              <a:latin typeface="Arial" pitchFamily="34" charset="0"/>
              <a:cs typeface="Arial" pitchFamily="34" charset="0"/>
            </a:endParaRPr>
          </a:p>
          <a:p>
            <a:endParaRPr lang="da-DK" sz="2400" b="1" dirty="0" smtClean="0">
              <a:latin typeface="Arial" pitchFamily="34" charset="0"/>
              <a:cs typeface="Arial" pitchFamily="34" charset="0"/>
            </a:endParaRPr>
          </a:p>
          <a:p>
            <a:endParaRPr lang="da-DK" sz="2400" b="1" dirty="0" smtClean="0">
              <a:latin typeface="Arial" pitchFamily="34" charset="0"/>
              <a:cs typeface="Arial" pitchFamily="34" charset="0"/>
            </a:endParaRPr>
          </a:p>
          <a:p>
            <a:endParaRPr lang="da-DK" sz="2400" b="1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89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0"/>
            <a:ext cx="87820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a-DK" sz="36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Fuldmagt og mellemmænd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957872" y="1196752"/>
            <a:ext cx="8208912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200" dirty="0" smtClean="0">
                <a:cs typeface="Arial" pitchFamily="34" charset="0"/>
              </a:rPr>
              <a:t>En aftale kan i nogle tilfælde rammes af ugyldighed, hvis der er handlet i strid med en fuldmagt.</a:t>
            </a:r>
          </a:p>
          <a:p>
            <a:endParaRPr lang="da-DK" b="1" dirty="0" smtClean="0">
              <a:cs typeface="Arial" pitchFamily="34" charset="0"/>
            </a:endParaRPr>
          </a:p>
          <a:p>
            <a:r>
              <a:rPr lang="da-DK" sz="3000" b="1" dirty="0" smtClean="0">
                <a:cs typeface="Arial" pitchFamily="34" charset="0"/>
              </a:rPr>
              <a:t>I fuldmagt sondres mellem bemyndigelse og legitimation:</a:t>
            </a:r>
          </a:p>
          <a:p>
            <a:pPr marL="263525" indent="-263525">
              <a:buFont typeface="Arial" pitchFamily="34" charset="0"/>
              <a:buChar char="•"/>
            </a:pPr>
            <a:r>
              <a:rPr lang="da-DK" sz="3000" b="1" dirty="0" smtClean="0">
                <a:cs typeface="Arial" pitchFamily="34" charset="0"/>
              </a:rPr>
              <a:t>Bemyndigelse/beføjelse: </a:t>
            </a:r>
            <a:r>
              <a:rPr lang="da-DK" sz="3000" dirty="0" smtClean="0">
                <a:cs typeface="Arial" pitchFamily="34" charset="0"/>
              </a:rPr>
              <a:t>Den interne instruks mellem fuldmagtsgiver og fuldmægtig. Indholdet af denne instruks er som </a:t>
            </a:r>
            <a:r>
              <a:rPr lang="da-DK" sz="3000" dirty="0" smtClean="0">
                <a:cs typeface="Arial" pitchFamily="34" charset="0"/>
              </a:rPr>
              <a:t>udgangspunkt ikke </a:t>
            </a:r>
            <a:r>
              <a:rPr lang="da-DK" sz="3000" dirty="0" smtClean="0">
                <a:cs typeface="Arial" pitchFamily="34" charset="0"/>
              </a:rPr>
              <a:t>kendt for omverdenen.</a:t>
            </a:r>
          </a:p>
          <a:p>
            <a:pPr marL="263525" indent="-263525">
              <a:buFont typeface="Arial" pitchFamily="34" charset="0"/>
              <a:buChar char="•"/>
            </a:pPr>
            <a:r>
              <a:rPr lang="da-DK" sz="3000" b="1" dirty="0" smtClean="0">
                <a:cs typeface="Arial" pitchFamily="34" charset="0"/>
              </a:rPr>
              <a:t>Legitimation</a:t>
            </a:r>
            <a:r>
              <a:rPr lang="da-DK" sz="3000" b="1" dirty="0" smtClean="0">
                <a:cs typeface="Arial" pitchFamily="34" charset="0"/>
              </a:rPr>
              <a:t>:</a:t>
            </a:r>
            <a:r>
              <a:rPr lang="da-DK" sz="3000" dirty="0" smtClean="0">
                <a:cs typeface="Arial" pitchFamily="34" charset="0"/>
              </a:rPr>
              <a:t> Den ydre fuldmagt </a:t>
            </a:r>
            <a:r>
              <a:rPr lang="da-DK" sz="3000" dirty="0" smtClean="0">
                <a:cs typeface="Arial" pitchFamily="34" charset="0"/>
              </a:rPr>
              <a:t>er </a:t>
            </a:r>
            <a:r>
              <a:rPr lang="da-DK" sz="3000" dirty="0" smtClean="0">
                <a:cs typeface="Arial" pitchFamily="34" charset="0"/>
              </a:rPr>
              <a:t>synlig og kendt for omverdenen.</a:t>
            </a:r>
            <a:endParaRPr lang="da-DK" sz="3600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89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0"/>
            <a:ext cx="87820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Fuldmagt og mellemmænd</a:t>
            </a:r>
          </a:p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2 fuldmagtsformer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1043608" y="1340768"/>
            <a:ext cx="8119086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da-DK" sz="3600" b="1" dirty="0" smtClean="0">
                <a:cs typeface="Arial" pitchFamily="34" charset="0"/>
              </a:rPr>
              <a:t>Fuldmagt med særlig tilværelse:</a:t>
            </a:r>
          </a:p>
          <a:p>
            <a:pPr marL="720725" lvl="1" indent="-263525">
              <a:buFont typeface="Arial" pitchFamily="34" charset="0"/>
              <a:buChar char="•"/>
            </a:pPr>
            <a:r>
              <a:rPr lang="da-DK" sz="2800" dirty="0" smtClean="0">
                <a:cs typeface="Arial" pitchFamily="34" charset="0"/>
              </a:rPr>
              <a:t>Stillingsfuldmagt, jf. AFTL § 10, stk. 2</a:t>
            </a:r>
          </a:p>
          <a:p>
            <a:pPr marL="720725" lvl="1" indent="-263525">
              <a:buFont typeface="Arial" pitchFamily="34" charset="0"/>
              <a:buChar char="•"/>
            </a:pPr>
            <a:r>
              <a:rPr lang="da-DK" sz="2800" dirty="0" smtClean="0">
                <a:cs typeface="Arial" pitchFamily="34" charset="0"/>
              </a:rPr>
              <a:t>Specialfuldmagt, jf. § AFTL § 13</a:t>
            </a:r>
          </a:p>
          <a:p>
            <a:pPr marL="720725" lvl="1" indent="-263525">
              <a:buFont typeface="Arial" pitchFamily="34" charset="0"/>
              <a:buChar char="•"/>
            </a:pPr>
            <a:r>
              <a:rPr lang="da-DK" sz="2800" dirty="0" smtClean="0">
                <a:cs typeface="Arial" pitchFamily="34" charset="0"/>
              </a:rPr>
              <a:t>Offentlig bekendtgjort fuldmagt, jf. AFTL § 14, stk. 1</a:t>
            </a:r>
          </a:p>
          <a:p>
            <a:pPr marL="720725" lvl="1" indent="-263525">
              <a:buFont typeface="Arial" pitchFamily="34" charset="0"/>
              <a:buChar char="•"/>
            </a:pPr>
            <a:r>
              <a:rPr lang="da-DK" sz="2800" dirty="0" smtClean="0">
                <a:cs typeface="Arial" pitchFamily="34" charset="0"/>
              </a:rPr>
              <a:t>Skriftlig fuldmagt/forevisningsfuldmagt, AFTL § 16, stk. 1</a:t>
            </a:r>
          </a:p>
          <a:p>
            <a:pPr>
              <a:buFont typeface="Arial" pitchFamily="34" charset="0"/>
              <a:buChar char="•"/>
            </a:pPr>
            <a:r>
              <a:rPr lang="da-DK" sz="3600" b="1" dirty="0" smtClean="0">
                <a:cs typeface="Arial" pitchFamily="34" charset="0"/>
              </a:rPr>
              <a:t>Fuldmagt uden særlig tilværelse</a:t>
            </a:r>
          </a:p>
          <a:p>
            <a:pPr marL="811213" lvl="1" indent="-354013">
              <a:buFont typeface="Arial" pitchFamily="34" charset="0"/>
              <a:buChar char="•"/>
            </a:pPr>
            <a:r>
              <a:rPr lang="da-DK" sz="2800" dirty="0" smtClean="0">
                <a:cs typeface="Arial" pitchFamily="34" charset="0"/>
              </a:rPr>
              <a:t>Kaldes også § 18-fuldmagt</a:t>
            </a:r>
          </a:p>
        </p:txBody>
      </p:sp>
    </p:spTree>
    <p:extLst>
      <p:ext uri="{BB962C8B-B14F-4D97-AF65-F5344CB8AC3E}">
        <p14:creationId xmlns:p14="http://schemas.microsoft.com/office/powerpoint/2010/main" val="40789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0"/>
            <a:ext cx="8782049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2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1.1 Fuldmagt med særlig tilværelse</a:t>
            </a:r>
          </a:p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Stillingsfuldmagt, AFTL § 10, stk. 2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971600" y="1334650"/>
            <a:ext cx="8172400" cy="4893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3525" lvl="1" indent="-263525">
              <a:buFont typeface="Arial" pitchFamily="34" charset="0"/>
              <a:buChar char="•"/>
            </a:pPr>
            <a:r>
              <a:rPr lang="da-DK" sz="2600" dirty="0" smtClean="0">
                <a:cs typeface="Arial" pitchFamily="34" charset="0"/>
              </a:rPr>
              <a:t>En ansat, har via sin stilling, fuldmagt til at handle på vegne af fuldmagtsgiver (arbejdsgiver).</a:t>
            </a:r>
          </a:p>
          <a:p>
            <a:pPr marL="263525" lvl="1" indent="-263525">
              <a:buFont typeface="Arial" pitchFamily="34" charset="0"/>
              <a:buChar char="•"/>
            </a:pPr>
            <a:r>
              <a:rPr lang="da-DK" sz="2600" dirty="0" smtClean="0">
                <a:cs typeface="Arial" pitchFamily="34" charset="0"/>
              </a:rPr>
              <a:t>Fuldmægtigen (den ansatte) har udadtil fuldmagt til at handle inden for stillingens grænser, dvs. den ansatte kan indgå de aftaler med tredjemand, som er sædvanlige for stillingen.</a:t>
            </a:r>
          </a:p>
          <a:p>
            <a:pPr marL="720725" lvl="2" indent="-263525">
              <a:buFont typeface="Arial" pitchFamily="34" charset="0"/>
              <a:buChar char="•"/>
            </a:pPr>
            <a:r>
              <a:rPr lang="da-DK" sz="2600" dirty="0" smtClean="0">
                <a:cs typeface="Arial" pitchFamily="34" charset="0"/>
              </a:rPr>
              <a:t>En salgsekspedient kan i sagens natur indgå aftaler om salg af varer fra butikken, men kan ikke indgå aftaler med et reklamebureau om ny markedsføringskampagne, medmindre hun har fået en udvidet bemyndigelse/særlig tilladelse fra fuldmagtsgiver.</a:t>
            </a:r>
            <a:endParaRPr lang="da-DK" sz="2400" b="1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89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0"/>
            <a:ext cx="87820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1.1 Fuldmagt med særlig tilværelse</a:t>
            </a:r>
          </a:p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Stillingsfuldmagt (fortsat)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971599" y="1340767"/>
            <a:ext cx="8177861" cy="5262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da-DK" sz="2800" b="1" dirty="0" smtClean="0">
                <a:cs typeface="Arial" pitchFamily="34" charset="0"/>
              </a:rPr>
              <a:t>Situation: </a:t>
            </a:r>
            <a:r>
              <a:rPr lang="da-DK" sz="2800" dirty="0" smtClean="0">
                <a:cs typeface="Arial" pitchFamily="34" charset="0"/>
              </a:rPr>
              <a:t>Fuldmægtigen indgår en aftale med tredjemand, der overskrider bemyndigelsen (den interne instruks fra fuldmagtsgiver).</a:t>
            </a:r>
          </a:p>
          <a:p>
            <a:pPr marL="263525" lvl="1" indent="-263525">
              <a:buFont typeface="Arial" pitchFamily="34" charset="0"/>
              <a:buChar char="•"/>
            </a:pPr>
            <a:r>
              <a:rPr lang="da-DK" sz="2800" dirty="0" smtClean="0">
                <a:cs typeface="Arial" pitchFamily="34" charset="0"/>
              </a:rPr>
              <a:t>Fuldmagtsgiver er bundet af de aftaler fuldmægtigen indgår med tredjemand i strid med den interne instruks, hvis tredjemand var i god tro, jf. AFTL § 11, stk. 1.</a:t>
            </a:r>
          </a:p>
          <a:p>
            <a:pPr marL="0" lvl="1"/>
            <a:endParaRPr lang="da-DK" sz="2800" dirty="0" smtClean="0">
              <a:cs typeface="Arial" pitchFamily="34" charset="0"/>
            </a:endParaRPr>
          </a:p>
          <a:p>
            <a:pPr marL="0" lvl="1"/>
            <a:r>
              <a:rPr lang="da-DK" sz="2800" b="1" dirty="0" smtClean="0">
                <a:cs typeface="Arial" pitchFamily="34" charset="0"/>
              </a:rPr>
              <a:t>God tro</a:t>
            </a:r>
            <a:r>
              <a:rPr lang="da-DK" sz="2800" dirty="0" smtClean="0">
                <a:cs typeface="Arial" pitchFamily="34" charset="0"/>
              </a:rPr>
              <a:t>: Hvis det vurderes at tredjemand ikke indså eller burde have indset, at fuldmægtigen indgik en aftale der lå uden for sine beføjelser (den interne instruks).</a:t>
            </a:r>
          </a:p>
        </p:txBody>
      </p:sp>
    </p:spTree>
    <p:extLst>
      <p:ext uri="{BB962C8B-B14F-4D97-AF65-F5344CB8AC3E}">
        <p14:creationId xmlns:p14="http://schemas.microsoft.com/office/powerpoint/2010/main" val="40789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0"/>
            <a:ext cx="87820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1.1 Fuldmagt med særlig tilværelse</a:t>
            </a:r>
          </a:p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Stillingsfuldmagt (fortsat)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1187624" y="1196752"/>
            <a:ext cx="7776864" cy="55092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da-DK" sz="2800" b="1" dirty="0" smtClean="0">
                <a:cs typeface="Arial" pitchFamily="34" charset="0"/>
              </a:rPr>
              <a:t>Situation: </a:t>
            </a:r>
            <a:r>
              <a:rPr lang="da-DK" sz="2800" dirty="0" smtClean="0">
                <a:cs typeface="Arial" pitchFamily="34" charset="0"/>
              </a:rPr>
              <a:t>Fuldmægtigen indgår en aftale med tredjemand, der ligger uden for legitimationen (</a:t>
            </a:r>
            <a:r>
              <a:rPr lang="da-DK" sz="2800" dirty="0" smtClean="0">
                <a:cs typeface="Arial" pitchFamily="34" charset="0"/>
              </a:rPr>
              <a:t>stillingsfuldmagtens </a:t>
            </a:r>
            <a:r>
              <a:rPr lang="da-DK" sz="2800" dirty="0" smtClean="0">
                <a:cs typeface="Arial" pitchFamily="34" charset="0"/>
              </a:rPr>
              <a:t>sædvanlige grænser).</a:t>
            </a:r>
          </a:p>
          <a:p>
            <a:pPr marL="263525" lvl="1" indent="-263525">
              <a:buFont typeface="Arial" pitchFamily="34" charset="0"/>
              <a:buChar char="•"/>
            </a:pPr>
            <a:r>
              <a:rPr lang="da-DK" sz="2800" dirty="0" smtClean="0">
                <a:cs typeface="Arial" pitchFamily="34" charset="0"/>
              </a:rPr>
              <a:t>Fuldmagtsgiver er ikke bundet af de aftaler fuldmægtigen indgår med tredjemand, hvis de ligger uden for stillingens grænser, uanset tredjemands gode tro. </a:t>
            </a:r>
          </a:p>
          <a:p>
            <a:pPr marL="0" lvl="1"/>
            <a:endParaRPr lang="da-DK" sz="1600" dirty="0" smtClean="0">
              <a:cs typeface="Arial" pitchFamily="34" charset="0"/>
            </a:endParaRPr>
          </a:p>
          <a:p>
            <a:pPr marL="0" lvl="1"/>
            <a:r>
              <a:rPr lang="da-DK" sz="2800" b="1" dirty="0" smtClean="0">
                <a:cs typeface="Arial" pitchFamily="34" charset="0"/>
              </a:rPr>
              <a:t>Erstatning:</a:t>
            </a:r>
            <a:r>
              <a:rPr lang="da-DK" sz="2800" dirty="0" smtClean="0">
                <a:cs typeface="Arial" pitchFamily="34" charset="0"/>
              </a:rPr>
              <a:t> Hvis fuldmagtsgiver lider et økonomisk tab, fordi fuldmægtigen har handlet groft uagtsom eller forsætligt, kan fuldmægtigen i sjældne grove tilfælde blive erstatningsansvarlig overfor arbejdsgiveren.</a:t>
            </a:r>
            <a:endParaRPr lang="da-DK" sz="2400" b="1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89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0"/>
            <a:ext cx="87820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1.1 Fuldmagt med særlig tilværelse</a:t>
            </a:r>
          </a:p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Stillingsfuldmagt (fortsat)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1043607" y="1340768"/>
            <a:ext cx="8111373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da-DK" sz="2800" b="1" dirty="0" smtClean="0">
                <a:cs typeface="Arial" pitchFamily="34" charset="0"/>
              </a:rPr>
              <a:t>Ophør: </a:t>
            </a:r>
          </a:p>
          <a:p>
            <a:pPr marL="263525" lvl="1" indent="-263525">
              <a:buFont typeface="Arial" pitchFamily="34" charset="0"/>
              <a:buChar char="•"/>
            </a:pPr>
            <a:r>
              <a:rPr lang="da-DK" sz="2800" dirty="0" smtClean="0">
                <a:cs typeface="Arial" pitchFamily="34" charset="0"/>
              </a:rPr>
              <a:t>En stillingsfuldmagt ophører og tilbagekaldes ved at fuldmægtigen fjernes fra stillingen, fx opsiges eller bortvises.</a:t>
            </a:r>
          </a:p>
          <a:p>
            <a:pPr marL="263525" lvl="1" indent="-263525">
              <a:buFont typeface="Arial" pitchFamily="34" charset="0"/>
              <a:buChar char="•"/>
            </a:pPr>
            <a:r>
              <a:rPr lang="da-DK" sz="2800" dirty="0" smtClean="0">
                <a:cs typeface="Arial" pitchFamily="34" charset="0"/>
              </a:rPr>
              <a:t>Arbejdsgiveren bliver bundet af de aftaler den opsagte indgår med tredjemand i </a:t>
            </a:r>
            <a:r>
              <a:rPr lang="da-DK" sz="2800" dirty="0" smtClean="0">
                <a:cs typeface="Arial" pitchFamily="34" charset="0"/>
              </a:rPr>
              <a:t>opsigelses-perioden</a:t>
            </a:r>
            <a:r>
              <a:rPr lang="da-DK" sz="2800" dirty="0" smtClean="0">
                <a:cs typeface="Arial" pitchFamily="34" charset="0"/>
              </a:rPr>
              <a:t>.</a:t>
            </a:r>
          </a:p>
          <a:p>
            <a:pPr marL="263525" lvl="1" indent="-263525">
              <a:buFont typeface="Arial" pitchFamily="34" charset="0"/>
              <a:buChar char="•"/>
            </a:pPr>
            <a:r>
              <a:rPr lang="da-DK" sz="2800" dirty="0" smtClean="0">
                <a:cs typeface="Arial" pitchFamily="34" charset="0"/>
              </a:rPr>
              <a:t>I en opsigelsesperiode bør fuldmagtsgiver tage stilling til om fuldmægtigen stadig skal have fuldmagt til at indgå de samme aftaler udadtil, eller der skal laves en ændring frem til fratrædelsestidspunktet.</a:t>
            </a:r>
          </a:p>
        </p:txBody>
      </p:sp>
    </p:spTree>
    <p:extLst>
      <p:ext uri="{BB962C8B-B14F-4D97-AF65-F5344CB8AC3E}">
        <p14:creationId xmlns:p14="http://schemas.microsoft.com/office/powerpoint/2010/main" val="40789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556</TotalTime>
  <Words>1875</Words>
  <Application>Microsoft Macintosh PowerPoint</Application>
  <PresentationFormat>Skærmshow (4:3)</PresentationFormat>
  <Paragraphs>185</Paragraphs>
  <Slides>28</Slides>
  <Notes>28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28</vt:i4>
      </vt:variant>
    </vt:vector>
  </HeadingPairs>
  <TitlesOfParts>
    <vt:vector size="32" baseType="lpstr">
      <vt:lpstr>Calibri</vt:lpstr>
      <vt:lpstr>Verdana</vt:lpstr>
      <vt:lpstr>Arial</vt:lpstr>
      <vt:lpstr>Kontortema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Dorte</dc:creator>
  <cp:lastModifiedBy>Microsoft Office-bruger</cp:lastModifiedBy>
  <cp:revision>40</cp:revision>
  <dcterms:created xsi:type="dcterms:W3CDTF">2011-03-28T11:51:52Z</dcterms:created>
  <dcterms:modified xsi:type="dcterms:W3CDTF">2016-02-24T16:11:42Z</dcterms:modified>
</cp:coreProperties>
</file>