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6" r:id="rId16"/>
    <p:sldId id="270" r:id="rId17"/>
    <p:sldId id="271" r:id="rId18"/>
    <p:sldId id="272" r:id="rId19"/>
    <p:sldId id="273" r:id="rId20"/>
    <p:sldId id="287" r:id="rId21"/>
    <p:sldId id="288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 txBox="1">
            <a:spLocks noGrp="1"/>
          </p:cNvSpPr>
          <p:nvPr>
            <p:ph type="body" idx="4294967295"/>
          </p:nvPr>
        </p:nvSpPr>
        <p:spPr>
          <a:xfrm>
            <a:off x="899592" y="116632"/>
            <a:ext cx="8136903" cy="6264696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endParaRPr lang="da-DK" sz="36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marL="0" lvl="0" indent="0" algn="ctr">
              <a:spcBef>
                <a:spcPts val="0"/>
              </a:spcBef>
              <a:buSzTx/>
              <a:buNone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Kapitel 25</a:t>
            </a:r>
          </a:p>
          <a:p>
            <a:pPr marL="0" lvl="0" indent="0" algn="ctr">
              <a:spcBef>
                <a:spcPts val="0"/>
              </a:spcBef>
              <a:buSzTx/>
              <a:buNone/>
            </a:pP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Familie- og arveret</a:t>
            </a:r>
            <a:endParaRPr lang="da-DK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+mn-ea"/>
              <a:cs typeface="+mn-cs"/>
            </a:endParaRPr>
          </a:p>
          <a:p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843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To særejeformer, jf. ÆL § 12</a:t>
            </a:r>
          </a:p>
          <a:p>
            <a:pPr lvl="1"/>
            <a:r>
              <a:rPr lang="da-DK" sz="2200" dirty="0"/>
              <a:t>Skilsmissesæreje</a:t>
            </a:r>
          </a:p>
          <a:p>
            <a:pPr lvl="1"/>
            <a:r>
              <a:rPr lang="da-DK" sz="2200" dirty="0"/>
              <a:t>Fuldstændigt særeje</a:t>
            </a:r>
          </a:p>
          <a:p>
            <a:r>
              <a:rPr lang="da-DK" dirty="0"/>
              <a:t>Kan kombineres til kombinationssæreje</a:t>
            </a:r>
          </a:p>
          <a:p>
            <a:r>
              <a:rPr lang="da-DK" dirty="0"/>
              <a:t>Særeje kan omfatte hele eller dele af formuen</a:t>
            </a:r>
          </a:p>
          <a:p>
            <a:r>
              <a:rPr lang="da-DK" dirty="0"/>
              <a:t>Særeje stiftes ved:</a:t>
            </a:r>
          </a:p>
          <a:p>
            <a:pPr lvl="1"/>
            <a:r>
              <a:rPr lang="da-DK" sz="2200" dirty="0"/>
              <a:t>Ægtepagt, jf. ÆL § 12 og § 20</a:t>
            </a:r>
          </a:p>
          <a:p>
            <a:pPr lvl="1"/>
            <a:r>
              <a:rPr lang="da-DK" sz="2200" dirty="0"/>
              <a:t>Gave, jf. ÆL § 23</a:t>
            </a:r>
          </a:p>
          <a:p>
            <a:pPr lvl="1"/>
            <a:r>
              <a:rPr lang="da-DK" sz="2200" dirty="0"/>
              <a:t>Testamente, jf. ÆL § 23</a:t>
            </a:r>
          </a:p>
          <a:p>
            <a:pPr lvl="1"/>
            <a:r>
              <a:rPr lang="da-DK" sz="2200" dirty="0"/>
              <a:t>Begunstigelse i forsikring, jf. FAL § 103, stk. 2</a:t>
            </a:r>
          </a:p>
          <a:p>
            <a:pPr lvl="1"/>
            <a:r>
              <a:rPr lang="da-DK" sz="2200" dirty="0"/>
              <a:t>Begunstigelse i pension, jf. POL § 3, stk. 2</a:t>
            </a: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126466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9532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Surrogater og indtægter fra særeje er særeje, hvis ikke andet er bestemt</a:t>
            </a:r>
          </a:p>
          <a:p>
            <a:r>
              <a:rPr lang="da-DK" sz="2400" dirty="0"/>
              <a:t>Særeje bestemt i ægtepagt kan ændres til delingsformue med ny ægtepagt</a:t>
            </a:r>
          </a:p>
          <a:p>
            <a:r>
              <a:rPr lang="da-DK" sz="2400" b="1" dirty="0"/>
              <a:t>Skilsmissesæreje:</a:t>
            </a:r>
            <a:r>
              <a:rPr lang="da-DK" sz="2400" dirty="0"/>
              <a:t> Skal ikke deles i tilfælde af separation eller skilsmisse men indgår i delingsformuen i tilfælde af en ægtefælles død</a:t>
            </a:r>
          </a:p>
          <a:p>
            <a:r>
              <a:rPr lang="da-DK" sz="2400" b="1" dirty="0"/>
              <a:t>Fuldstændigt særeje:</a:t>
            </a:r>
            <a:r>
              <a:rPr lang="da-DK" sz="2400" dirty="0"/>
              <a:t> Skal ikke deles hverken i tilfælde af separation, skilsmisse eller død</a:t>
            </a:r>
          </a:p>
          <a:p>
            <a:r>
              <a:rPr lang="da-DK" sz="2400" b="1" dirty="0"/>
              <a:t>Kombinationssæreje fx:</a:t>
            </a:r>
          </a:p>
          <a:p>
            <a:pPr lvl="1"/>
            <a:r>
              <a:rPr lang="da-DK" sz="2200" dirty="0"/>
              <a:t>Skilsmissesæreje i tilfælde af separation/skilsmisse eller for førstafdøde ægtefælle</a:t>
            </a:r>
          </a:p>
          <a:p>
            <a:pPr lvl="1"/>
            <a:r>
              <a:rPr lang="da-DK" sz="2200" dirty="0"/>
              <a:t>Fuldstændigt særeje for længstlevende ægtefælle</a:t>
            </a: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99991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Formuedeling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Ægtefællernes andel af delingsformuen kaldes bodel</a:t>
            </a:r>
          </a:p>
          <a:p>
            <a:r>
              <a:rPr lang="da-DK" dirty="0"/>
              <a:t>Hvis ægtefællens bodel er positiv, skal den deles lige i tilfælde af separation eller skilsmisse, jf. ÆL § 5</a:t>
            </a:r>
          </a:p>
          <a:p>
            <a:r>
              <a:rPr lang="da-DK" dirty="0"/>
              <a:t>I tilfælde af separation/skilsmisse, er skæringstidspunktet udgangen af det døgn, hvor der er indgivet begæring om separation/skilsmisse</a:t>
            </a:r>
          </a:p>
          <a:p>
            <a:r>
              <a:rPr lang="da-DK" dirty="0"/>
              <a:t>Ægtefællerne kan aftale en skæv deling af delingsformuen</a:t>
            </a:r>
          </a:p>
          <a:p>
            <a:r>
              <a:rPr lang="da-DK" b="1" dirty="0"/>
              <a:t>HR: </a:t>
            </a:r>
            <a:r>
              <a:rPr lang="da-DK" dirty="0"/>
              <a:t>Alle aktiver indgår i delingsformuen </a:t>
            </a:r>
            <a:r>
              <a:rPr lang="da-DK" sz="1800" dirty="0"/>
              <a:t>(Se fig. 25.1)</a:t>
            </a:r>
            <a:endParaRPr lang="da-DK" dirty="0"/>
          </a:p>
          <a:p>
            <a:pPr lvl="1"/>
            <a:r>
              <a:rPr lang="da-DK" b="1" dirty="0"/>
              <a:t>U1: </a:t>
            </a:r>
            <a:r>
              <a:rPr lang="da-DK" dirty="0"/>
              <a:t>Særejeaktiver</a:t>
            </a:r>
          </a:p>
          <a:p>
            <a:pPr lvl="1"/>
            <a:r>
              <a:rPr lang="da-DK" b="1" dirty="0"/>
              <a:t>U2:</a:t>
            </a:r>
            <a:r>
              <a:rPr lang="da-DK" dirty="0"/>
              <a:t> Personlige rettigheder mm., jf. ÆL §§ 31, 36 og 37</a:t>
            </a:r>
          </a:p>
          <a:p>
            <a:pPr lvl="1"/>
            <a:r>
              <a:rPr lang="da-DK" b="1" dirty="0"/>
              <a:t>U3: </a:t>
            </a:r>
            <a:r>
              <a:rPr lang="da-DK" dirty="0"/>
              <a:t>Pensionsordninger, jf. ÆL §§ 34 og 35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Regulerings-, misbrugs- eller kompensationskrav, jf. ÆL Kap 11-13</a:t>
            </a:r>
          </a:p>
          <a:p>
            <a:pPr lvl="1"/>
            <a:r>
              <a:rPr lang="da-DK" b="1" dirty="0"/>
              <a:t>U5: </a:t>
            </a:r>
            <a:r>
              <a:rPr lang="da-DK" dirty="0"/>
              <a:t>Gæld, hvis ægtefællerne har aftalt, at gælden ikke skal indgå i opgørelsen, jf. ÆL § 29</a:t>
            </a:r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727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4.2 Ingen deling af særeje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Fuldstændigt særeje deles ikke </a:t>
            </a:r>
          </a:p>
          <a:p>
            <a:r>
              <a:rPr lang="da-DK" dirty="0"/>
              <a:t>Skilsmissesæreje deles i tilfælde af død men ikke i tilfælde af skilsmisse </a:t>
            </a:r>
            <a:r>
              <a:rPr lang="da-DK" sz="1800" dirty="0"/>
              <a:t>(Se fig. 25.3 og 25.4)</a:t>
            </a:r>
            <a:endParaRPr lang="da-DK" dirty="0"/>
          </a:p>
          <a:p>
            <a:r>
              <a:rPr lang="da-DK" dirty="0"/>
              <a:t>Kombineres de to særejeformer kan ægtefællerne fx sørge for at længstlevende ægtefælle bliver stillet bedst muligt </a:t>
            </a:r>
            <a:r>
              <a:rPr lang="da-DK" sz="1800" dirty="0"/>
              <a:t>(Se fig. 25.5 og 25.6)</a:t>
            </a:r>
            <a:endParaRPr lang="da-DK" dirty="0"/>
          </a:p>
          <a:p>
            <a:r>
              <a:rPr lang="da-DK" dirty="0"/>
              <a:t>Bliver en ægtefælle stillet urimeligt ringe på grund af den anden ægtefælles særeje, kan ægtefællen få ret til et beløb af den formuende ægtefælle, jf. ÆL § 42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081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4.3 Gæld i formuedelingen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HR: Gæld følger aktivet, jf. ÆL § 29</a:t>
            </a:r>
          </a:p>
          <a:p>
            <a:r>
              <a:rPr lang="da-DK" dirty="0"/>
              <a:t>U: Ægtefæller kan i ægtepagt aftale, hvilken gæld, der skal indgå i delingsformuen, jf. ÆL § 18</a:t>
            </a:r>
            <a:br>
              <a:rPr lang="da-DK" dirty="0"/>
            </a:br>
            <a:r>
              <a:rPr lang="da-DK" dirty="0"/>
              <a:t>- ægtefællen skal beholde tilstrækkelige midler til at dække sine forpligtelser, jf. ÆL § 30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912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4.4 Personlige rettigheder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Uoverdragelige rettigheder skal ikke deles, jf. ÆL §§ 31, 36 og 37</a:t>
            </a:r>
          </a:p>
          <a:p>
            <a:r>
              <a:rPr lang="da-DK" dirty="0"/>
              <a:t>Kan fx være:</a:t>
            </a:r>
          </a:p>
          <a:p>
            <a:pPr lvl="1"/>
            <a:r>
              <a:rPr lang="da-DK" dirty="0"/>
              <a:t>Rettighederne til en bog, der ikke er udgivet</a:t>
            </a:r>
          </a:p>
          <a:p>
            <a:pPr lvl="1"/>
            <a:r>
              <a:rPr lang="da-DK" dirty="0"/>
              <a:t>Erstatning for personskade</a:t>
            </a:r>
          </a:p>
          <a:p>
            <a:pPr lvl="1"/>
            <a:r>
              <a:rPr lang="da-DK" dirty="0"/>
              <a:t>Aktiver til personligt brug (hvis de ikke repræsenterer en stor værdi i forhold til ægtefællernes formue i øvrigt)</a:t>
            </a:r>
          </a:p>
          <a:p>
            <a:pPr lvl="2"/>
            <a:r>
              <a:rPr lang="da-DK" dirty="0"/>
              <a:t>Rullestol</a:t>
            </a:r>
          </a:p>
          <a:p>
            <a:pPr lvl="2"/>
            <a:r>
              <a:rPr lang="da-DK" dirty="0"/>
              <a:t>Bøger til uddannelse</a:t>
            </a:r>
          </a:p>
          <a:p>
            <a:pPr lvl="2"/>
            <a:r>
              <a:rPr lang="da-DK" dirty="0"/>
              <a:t>Smykker</a:t>
            </a:r>
          </a:p>
          <a:p>
            <a:r>
              <a:rPr lang="da-DK" dirty="0"/>
              <a:t>Husk børns ejendele ikke indgår i ægtefællernes bodeling</a:t>
            </a:r>
          </a:p>
          <a:p>
            <a:pPr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6464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Pensioner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Skal boet deles i tilfælde af død, kan længstlevende ægtefælle udtage sine pensioner forlods, jf. ÆL § 52</a:t>
            </a:r>
          </a:p>
          <a:p>
            <a:r>
              <a:rPr lang="da-DK" dirty="0"/>
              <a:t>Deling i tilfælde af separation/skilsmisse:</a:t>
            </a:r>
          </a:p>
          <a:p>
            <a:pPr lvl="1"/>
            <a:r>
              <a:rPr lang="da-DK" b="1" dirty="0"/>
              <a:t>HR: </a:t>
            </a:r>
            <a:r>
              <a:rPr lang="da-DK" dirty="0"/>
              <a:t>Ægtefæller kan forlods udtage rimelige pensionsordninger, jf. ÆL § 34</a:t>
            </a:r>
          </a:p>
          <a:p>
            <a:pPr lvl="2"/>
            <a:r>
              <a:rPr lang="da-DK" dirty="0"/>
              <a:t>Alle sædvanlige arbejdsmarkedspensioner er rimelige</a:t>
            </a:r>
          </a:p>
          <a:p>
            <a:pPr lvl="2"/>
            <a:r>
              <a:rPr lang="da-DK" dirty="0"/>
              <a:t>Pensioner, som svarer til sædvanlig arbejdsmarkedspension er rimelig</a:t>
            </a:r>
          </a:p>
          <a:p>
            <a:pPr lvl="2"/>
            <a:r>
              <a:rPr lang="da-DK" dirty="0"/>
              <a:t>”Rimelig” vurderes i forhold til økonomien på indbetalingstidspunktet, og tidspunkt for indbetaling i forhold til bodelingen</a:t>
            </a:r>
          </a:p>
          <a:p>
            <a:pPr lvl="2"/>
            <a:endParaRPr lang="da-DK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731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4.5 Pensioner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783061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Pensioner kan udtages forlods af ægtefællerne, hvis ægteskabet har været af kortere varighed, jf. ÆL § 35</a:t>
            </a:r>
          </a:p>
          <a:p>
            <a:r>
              <a:rPr lang="da-DK" dirty="0"/>
              <a:t>Udtages pensionerne af ægtefællen, skal der evt. betales </a:t>
            </a:r>
            <a:r>
              <a:rPr lang="da-DK" b="1" dirty="0"/>
              <a:t>fællesskabskompensation</a:t>
            </a:r>
            <a:r>
              <a:rPr lang="da-DK" dirty="0"/>
              <a:t>, til den ægtefælle der fx har været  på børneorlov og derfor har en mindre pension, jf. ÆL § 44</a:t>
            </a:r>
          </a:p>
          <a:p>
            <a:r>
              <a:rPr lang="da-DK" dirty="0"/>
              <a:t>Er der stor forskel på pensionerne, kan den ene ægtefælle bliver pålagt at betale </a:t>
            </a:r>
            <a:r>
              <a:rPr lang="da-DK" b="1" dirty="0"/>
              <a:t>rimelighedskompensation</a:t>
            </a:r>
            <a:r>
              <a:rPr lang="da-DK" dirty="0"/>
              <a:t>, men kun hvis ægteskabet har varet i mere end 15 år, jf. ÆL § 45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3854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4.7 Skævdeling og kompensation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Delingsformuen skal deles lige (hvis formuen er positiv), jf. ÆL § 5</a:t>
            </a:r>
            <a:endParaRPr lang="da-DK" b="1" dirty="0"/>
          </a:p>
          <a:p>
            <a:r>
              <a:rPr lang="da-DK" b="1" dirty="0"/>
              <a:t>U1:</a:t>
            </a:r>
            <a:r>
              <a:rPr lang="da-DK" dirty="0"/>
              <a:t> Har ægteskabet været kortvarigt, kan formuen deles ved at hver ægtefælle udtager, hvad de har indbragt i ægteskabet, jf. ÆL § 33</a:t>
            </a:r>
          </a:p>
          <a:p>
            <a:r>
              <a:rPr lang="da-DK" b="1" dirty="0"/>
              <a:t>U1:</a:t>
            </a:r>
            <a:r>
              <a:rPr lang="da-DK" dirty="0"/>
              <a:t> Skifteretten kan fastsætte særejekompensation, hvis </a:t>
            </a:r>
          </a:p>
          <a:p>
            <a:pPr lvl="1"/>
            <a:r>
              <a:rPr lang="da-DK" dirty="0"/>
              <a:t>Ægtefællen uden særeje har bidraget til at øge formuen, jf. ÆL § 41, eller</a:t>
            </a:r>
          </a:p>
          <a:p>
            <a:pPr lvl="1"/>
            <a:r>
              <a:rPr lang="da-DK" dirty="0"/>
              <a:t>den ene ægtefælle efter skilsmissen bliver stillet urimeligt ringe, jf. ÆL § 42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171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4.8 Regulerings- og misbrugskrav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Delingsformuen skal deles lige (hvis formuen er positiv), jf. ÆL § 5</a:t>
            </a:r>
            <a:endParaRPr lang="da-DK" b="1" dirty="0"/>
          </a:p>
          <a:p>
            <a:r>
              <a:rPr lang="da-DK" b="1" dirty="0"/>
              <a:t>U1:</a:t>
            </a:r>
            <a:r>
              <a:rPr lang="da-DK" dirty="0"/>
              <a:t> Har den ene ægtefælle misbrugt delingsformuen, kan den anden ægtefælle have et misbrugskrav, jf. ÆL § 40</a:t>
            </a:r>
          </a:p>
          <a:p>
            <a:r>
              <a:rPr lang="da-DK" b="1" dirty="0"/>
              <a:t>U2:</a:t>
            </a:r>
            <a:r>
              <a:rPr lang="da-DK" dirty="0"/>
              <a:t> Har en ægtefælle overført midler fra delingsformuen til sit særeje, kan den anden ægtefælle have et reguleringskrav, jf. ÆL § 38</a:t>
            </a:r>
          </a:p>
          <a:p>
            <a:r>
              <a:rPr lang="da-DK" b="1" dirty="0"/>
              <a:t>U3: </a:t>
            </a:r>
            <a:r>
              <a:rPr lang="da-DK" dirty="0"/>
              <a:t> Har en ægtefælle overført midler fra sit særeje til delingsformuen kan denne ægtefælle have et reguleringskrav, jf. ÆL § 39</a:t>
            </a:r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5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Familie- og arveret kapitel 25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1022920" y="1711349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da-DK" sz="2800" b="1" dirty="0"/>
              <a:t>I kapitel 25 gennemgås</a:t>
            </a:r>
            <a:r>
              <a:rPr lang="da-DK" sz="2800" dirty="0"/>
              <a:t>:</a:t>
            </a:r>
          </a:p>
          <a:p>
            <a:r>
              <a:rPr lang="da-DK" sz="2800" dirty="0"/>
              <a:t>Ægtefællernes rådighed under ægteskabet</a:t>
            </a:r>
          </a:p>
          <a:p>
            <a:r>
              <a:rPr lang="da-DK" sz="2800" dirty="0"/>
              <a:t>Formueordninger i ægteskabet</a:t>
            </a:r>
          </a:p>
          <a:p>
            <a:r>
              <a:rPr lang="da-DK" sz="2800" dirty="0"/>
              <a:t>Formuedeling</a:t>
            </a:r>
          </a:p>
          <a:p>
            <a:r>
              <a:rPr lang="da-DK" sz="2800" dirty="0"/>
              <a:t>Arveklasser</a:t>
            </a:r>
          </a:p>
          <a:p>
            <a:r>
              <a:rPr lang="da-DK" sz="2800" dirty="0"/>
              <a:t>Ægtefællers arveret</a:t>
            </a:r>
          </a:p>
          <a:p>
            <a:r>
              <a:rPr lang="da-DK" sz="2800" dirty="0"/>
              <a:t>Testamente</a:t>
            </a:r>
          </a:p>
        </p:txBody>
      </p:sp>
    </p:spTree>
    <p:extLst>
      <p:ext uri="{BB962C8B-B14F-4D97-AF65-F5344CB8AC3E}">
        <p14:creationId xmlns:p14="http://schemas.microsoft.com/office/powerpoint/2010/main" val="3917782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4.9 Formuedeling ved en ægtefælles død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Delingsformuen skal deles lige, jf. ÆL § 51</a:t>
            </a:r>
            <a:endParaRPr lang="da-DK" b="1" dirty="0"/>
          </a:p>
          <a:p>
            <a:pPr lvl="1"/>
            <a:r>
              <a:rPr lang="da-DK" b="1" dirty="0"/>
              <a:t>U1: </a:t>
            </a:r>
            <a:r>
              <a:rPr lang="da-DK" dirty="0"/>
              <a:t>Særejeaktiver</a:t>
            </a:r>
          </a:p>
          <a:p>
            <a:pPr lvl="1"/>
            <a:r>
              <a:rPr lang="da-DK" b="1" dirty="0"/>
              <a:t>U2:</a:t>
            </a:r>
            <a:r>
              <a:rPr lang="da-DK" dirty="0"/>
              <a:t> Personlige rettigheder mm., jf. ÆL §37</a:t>
            </a:r>
          </a:p>
          <a:p>
            <a:pPr lvl="1"/>
            <a:r>
              <a:rPr lang="da-DK" b="1" dirty="0"/>
              <a:t>U3: </a:t>
            </a:r>
            <a:r>
              <a:rPr lang="da-DK" dirty="0"/>
              <a:t>Pensionsordninger, jf. ÆL § 52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Førstafdøde ægtefælles pensioner, som tilfalder en begunstiget</a:t>
            </a:r>
          </a:p>
          <a:p>
            <a:pPr lvl="1"/>
            <a:r>
              <a:rPr lang="da-DK" b="1" dirty="0"/>
              <a:t>U4: </a:t>
            </a:r>
            <a:r>
              <a:rPr lang="da-DK" dirty="0"/>
              <a:t>Regulerings-, misbrugs- eller kompensationskrav, jf. ÆL § 53</a:t>
            </a:r>
          </a:p>
          <a:p>
            <a:pPr lvl="1"/>
            <a:endParaRPr lang="da-DK" b="1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578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Arven</a:t>
            </a: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50912" y="15573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Legal arv = arv efter loven, hvis arvelader ikke har oprettet testamente</a:t>
            </a:r>
          </a:p>
          <a:p>
            <a:r>
              <a:rPr lang="da-DK" dirty="0"/>
              <a:t>Arven fordeles til arveklasse 1, 2 eller 3</a:t>
            </a:r>
            <a:br>
              <a:rPr lang="da-DK" dirty="0"/>
            </a:br>
            <a:r>
              <a:rPr lang="da-DK" dirty="0"/>
              <a:t>Er der ingen arvinger i arveklasse 1 går man videre til arveklasse 2, og er der ingen arvinger i arveklasse 2, arver arveklasse 3.</a:t>
            </a:r>
          </a:p>
          <a:p>
            <a:r>
              <a:rPr lang="da-DK" dirty="0"/>
              <a:t>Ægtefælle har også legal arveret</a:t>
            </a:r>
          </a:p>
          <a:p>
            <a:r>
              <a:rPr lang="da-DK" dirty="0"/>
              <a:t>Arvelader kan selv få indflydelse på fordeling af arven ved at oprette testamente</a:t>
            </a:r>
          </a:p>
          <a:p>
            <a:r>
              <a:rPr lang="da-DK" dirty="0"/>
              <a:t>Er der ingen arvinger efter arvelov eller testamente tilfalder arven statskassen, jf. AL § 94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0665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1 er livsarvinger, som er børn, børnebørn, oldebørn osv., jf. AL § 1 </a:t>
            </a:r>
            <a:r>
              <a:rPr lang="da-DK" sz="1800" dirty="0"/>
              <a:t>(Se fig. 25.7)</a:t>
            </a:r>
            <a:endParaRPr lang="da-DK" dirty="0"/>
          </a:p>
          <a:p>
            <a:r>
              <a:rPr lang="da-DK" dirty="0"/>
              <a:t>Børnene arver lige</a:t>
            </a:r>
          </a:p>
          <a:p>
            <a:r>
              <a:rPr lang="da-DK" dirty="0"/>
              <a:t>Er et af børnene døde, træder dette barns livsarvinger i stedet og arver lige</a:t>
            </a:r>
          </a:p>
          <a:p>
            <a:r>
              <a:rPr lang="da-DK" dirty="0"/>
              <a:t>¼ af arven er tvangsarv, jf. AL § 5 </a:t>
            </a:r>
            <a:r>
              <a:rPr lang="da-DK" sz="1800" dirty="0"/>
              <a:t>(Se fig. 25.8)</a:t>
            </a:r>
            <a:endParaRPr lang="da-DK" dirty="0"/>
          </a:p>
          <a:p>
            <a:r>
              <a:rPr lang="da-DK" dirty="0"/>
              <a:t>Børns arv kan begrænses til 1 mio. kr., jf. AL § 5, stk. 2</a:t>
            </a:r>
            <a:br>
              <a:rPr lang="da-DK" dirty="0"/>
            </a:br>
            <a:r>
              <a:rPr lang="da-DK" dirty="0"/>
              <a:t>(1.240.000 kr. i 2017)</a:t>
            </a:r>
            <a:endParaRPr lang="da-DK" sz="1800" dirty="0"/>
          </a:p>
          <a:p>
            <a:pPr>
              <a:buFont typeface="Arial" charset="0"/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7011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2 er arveladers forældre, jf. AL § 2 </a:t>
            </a:r>
            <a:r>
              <a:rPr lang="da-DK" sz="1800" dirty="0"/>
              <a:t>(Se fig. 25.9)</a:t>
            </a:r>
            <a:endParaRPr lang="da-DK" dirty="0"/>
          </a:p>
          <a:p>
            <a:r>
              <a:rPr lang="da-DK" dirty="0"/>
              <a:t>Forældrene arver lige</a:t>
            </a:r>
          </a:p>
          <a:p>
            <a:r>
              <a:rPr lang="da-DK" dirty="0"/>
              <a:t>Er en af forældrene død, træder dennes børn (arveladers søskende) i stedet og arver lige</a:t>
            </a:r>
          </a:p>
          <a:p>
            <a:r>
              <a:rPr lang="da-DK" dirty="0"/>
              <a:t>Der bliver på denne måde forskel på hel- og halvsøskende</a:t>
            </a:r>
          </a:p>
          <a:p>
            <a:r>
              <a:rPr lang="da-DK" dirty="0"/>
              <a:t>Arveklasse 2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550997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Arveklasser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Arveklasse 3 er arveladers bedsteforældre, jf. AL § 3 </a:t>
            </a:r>
            <a:r>
              <a:rPr lang="da-DK" sz="1800" dirty="0"/>
              <a:t>(Se fig. 25.10)</a:t>
            </a:r>
            <a:endParaRPr lang="da-DK" dirty="0"/>
          </a:p>
          <a:p>
            <a:r>
              <a:rPr lang="da-DK" dirty="0"/>
              <a:t>Arven fordeles med halvdelen til moderens forældre og halvdelen til faderens forældre</a:t>
            </a:r>
          </a:p>
          <a:p>
            <a:r>
              <a:rPr lang="da-DK" dirty="0"/>
              <a:t>Er en af bedsteforældrene døde, træder dennes børn (arveladers faster, moster osv.) i stedet og arver lige</a:t>
            </a:r>
          </a:p>
          <a:p>
            <a:r>
              <a:rPr lang="da-DK" dirty="0"/>
              <a:t>Bedsteforældre børnebørn (fætre og kusiner) arver ikke</a:t>
            </a:r>
          </a:p>
          <a:p>
            <a:r>
              <a:rPr lang="da-DK" dirty="0"/>
              <a:t>Arveklasse 3 er ikke tvangsarvinger</a:t>
            </a:r>
          </a:p>
        </p:txBody>
      </p:sp>
    </p:spTree>
    <p:extLst>
      <p:ext uri="{BB962C8B-B14F-4D97-AF65-F5344CB8AC3E}">
        <p14:creationId xmlns:p14="http://schemas.microsoft.com/office/powerpoint/2010/main" val="2001447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 txBox="1">
            <a:spLocks/>
          </p:cNvSpPr>
          <p:nvPr/>
        </p:nvSpPr>
        <p:spPr>
          <a:xfrm>
            <a:off x="950912" y="14531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/>
              <a:t>Ægtefællen arver ½, hvis arvelader har børn, jf. AL § 9, stk. 1, ellers det hele jf. § 9, stk. 2 </a:t>
            </a:r>
          </a:p>
          <a:p>
            <a:r>
              <a:rPr lang="da-DK" sz="2600" dirty="0"/>
              <a:t>¼ af arven er tvangsarv jf. § 10 </a:t>
            </a:r>
            <a:r>
              <a:rPr lang="da-DK" sz="1900" dirty="0"/>
              <a:t>(Se fig. 25.12)</a:t>
            </a:r>
          </a:p>
          <a:p>
            <a:r>
              <a:rPr lang="da-DK" sz="2600" dirty="0"/>
              <a:t>Mulighed for at sidde i uskiftet bo</a:t>
            </a:r>
          </a:p>
          <a:p>
            <a:r>
              <a:rPr lang="da-DK" sz="2600" dirty="0"/>
              <a:t>Suppleringsarv § 11, stk. 2 op til 740.000 kr. (2017) – inklusive:</a:t>
            </a:r>
          </a:p>
          <a:p>
            <a:pPr lvl="1"/>
            <a:r>
              <a:rPr lang="da-DK" sz="2200" dirty="0" err="1"/>
              <a:t>Boslod</a:t>
            </a:r>
            <a:r>
              <a:rPr lang="da-DK" sz="2200" dirty="0"/>
              <a:t> og særeje for længstlevende ægtefælle</a:t>
            </a:r>
          </a:p>
          <a:p>
            <a:pPr lvl="1"/>
            <a:r>
              <a:rPr lang="da-DK" sz="2200" dirty="0"/>
              <a:t>Arvelod for længstlevende ægtefælle</a:t>
            </a:r>
          </a:p>
          <a:p>
            <a:pPr lvl="1"/>
            <a:r>
              <a:rPr lang="da-DK" sz="2200" dirty="0"/>
              <a:t>Forsørgertabserstatning, livsforsikring, pension efter førstafdøde ægtefælle</a:t>
            </a:r>
          </a:p>
          <a:p>
            <a:pPr lvl="1"/>
            <a:r>
              <a:rPr lang="da-DK" sz="2200" dirty="0"/>
              <a:t>Ægtefællepension og ægtefælleydelse</a:t>
            </a:r>
          </a:p>
          <a:p>
            <a:pPr lvl="1"/>
            <a:r>
              <a:rPr lang="da-DK" sz="2200" dirty="0"/>
              <a:t>Ved længstlevende ægtefælles død, skal arven (som udgangspunkt) fordeles mellem begge ægtefællers arvinger, jf. AL § 16, stk. 2 </a:t>
            </a:r>
            <a:r>
              <a:rPr lang="da-DK" sz="1700" dirty="0"/>
              <a:t>(Se fig. 25.13)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968438" y="1813136"/>
            <a:ext cx="2004887" cy="1224137"/>
          </a:xfrm>
          <a:prstGeom prst="cloudCallout">
            <a:avLst>
              <a:gd name="adj1" fmla="val -119486"/>
              <a:gd name="adj2" fmla="val 2064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5.2 Ægtefællers arveret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31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5.3 Uskiftet bo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Vælger ægtefællen at sidde i uskiftet bo, får ægtefællen rådighed over alle aktiver og overtager afdødes gældsforpligtelser, jf. AL §§ 24 og 25</a:t>
            </a:r>
          </a:p>
          <a:p>
            <a:r>
              <a:rPr lang="da-DK" dirty="0"/>
              <a:t>Kan kun sidde i uskiftet bo med delingsformue – særejet skal skiftes, jf. AL § 17</a:t>
            </a:r>
          </a:p>
          <a:p>
            <a:r>
              <a:rPr lang="da-DK" dirty="0"/>
              <a:t>Særbørn skal give samtykke til uskiftet bo, jf. AL § 18 </a:t>
            </a:r>
          </a:p>
          <a:p>
            <a:r>
              <a:rPr lang="da-DK" dirty="0"/>
              <a:t>Hvis længstlevende misbruger det uskiftede bos midler, kan børnene kræve skifte, jf. AL § 29</a:t>
            </a:r>
          </a:p>
          <a:p>
            <a:r>
              <a:rPr lang="da-DK" dirty="0"/>
              <a:t>Når længstlevende dør, skal arven fordeles til begge ægtefællers livsarvinger, men der regnes ikke arv til ægtefællen, jf. AL § 28</a:t>
            </a:r>
          </a:p>
        </p:txBody>
      </p:sp>
    </p:spTree>
    <p:extLst>
      <p:ext uri="{BB962C8B-B14F-4D97-AF65-F5344CB8AC3E}">
        <p14:creationId xmlns:p14="http://schemas.microsoft.com/office/powerpoint/2010/main" val="2600071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Testamenter giver arvelader mulighed for at få indflydelse på, hvem der skal arve, og hvad de skal arve</a:t>
            </a:r>
          </a:p>
          <a:p>
            <a:r>
              <a:rPr lang="da-DK"/>
              <a:t>Testationskompetence:</a:t>
            </a:r>
          </a:p>
          <a:p>
            <a:pPr lvl="1"/>
            <a:r>
              <a:rPr lang="da-DK" b="1"/>
              <a:t>HR: </a:t>
            </a:r>
            <a:r>
              <a:rPr lang="da-DK"/>
              <a:t>Arvelader kan ved testamente råde over hele sin formue</a:t>
            </a:r>
          </a:p>
          <a:p>
            <a:pPr lvl="1"/>
            <a:r>
              <a:rPr lang="da-DK" b="1"/>
              <a:t>U: </a:t>
            </a:r>
            <a:r>
              <a:rPr lang="da-DK"/>
              <a:t>Hvis arvelader er gift og/eller har børn, er testationskompetencen begrænset af tvangsarven, jf. AL § 50</a:t>
            </a:r>
          </a:p>
          <a:p>
            <a:r>
              <a:rPr lang="da-DK"/>
              <a:t>Tvangsarven er som udgangspunkt ¼ af arveladers formue</a:t>
            </a:r>
          </a:p>
          <a:p>
            <a:r>
              <a:rPr lang="da-DK"/>
              <a:t>Suppleringsarv er også tvangsarv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9352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Gyldigt testamente kræver:</a:t>
            </a:r>
          </a:p>
          <a:p>
            <a:pPr lvl="1"/>
            <a:r>
              <a:rPr lang="da-DK"/>
              <a:t>At testator er fyldt 18 år (15 år for midler den umyndige selv kan råde over)</a:t>
            </a:r>
          </a:p>
          <a:p>
            <a:pPr lvl="1"/>
            <a:r>
              <a:rPr lang="da-DK"/>
              <a:t>At testator kan handle fornuftsmæssigt</a:t>
            </a:r>
          </a:p>
          <a:p>
            <a:pPr lvl="1"/>
            <a:r>
              <a:rPr lang="da-DK"/>
              <a:t>At testamentet opfylder kravene til:</a:t>
            </a:r>
          </a:p>
          <a:p>
            <a:pPr lvl="2"/>
            <a:r>
              <a:rPr lang="da-DK"/>
              <a:t>Notartestamente</a:t>
            </a:r>
          </a:p>
          <a:p>
            <a:pPr lvl="2"/>
            <a:r>
              <a:rPr lang="da-DK"/>
              <a:t>Vidnetestamente</a:t>
            </a:r>
          </a:p>
          <a:p>
            <a:pPr lvl="2"/>
            <a:r>
              <a:rPr lang="da-DK"/>
              <a:t>Nødtestamente</a:t>
            </a:r>
          </a:p>
          <a:p>
            <a:pPr lvl="1"/>
            <a:endParaRPr lang="da-DK"/>
          </a:p>
          <a:p>
            <a:endParaRPr lang="da-DK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486399" y="4149725"/>
            <a:ext cx="2736850" cy="1584325"/>
          </a:xfrm>
          <a:prstGeom prst="cloudCallout">
            <a:avLst>
              <a:gd name="adj1" fmla="val -77958"/>
              <a:gd name="adj2" fmla="val -32866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2603827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22920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011807" y="1268413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200" b="1" dirty="0"/>
              <a:t>Notartestamente:</a:t>
            </a:r>
          </a:p>
          <a:p>
            <a:pPr lvl="1"/>
            <a:r>
              <a:rPr lang="da-DK" sz="2200" dirty="0"/>
              <a:t>Notaren (i Byretten) påtegner testamentet og kontrollerer testators identitet, fornuft, mv.</a:t>
            </a:r>
          </a:p>
          <a:p>
            <a:pPr lvl="1"/>
            <a:r>
              <a:rPr lang="da-DK" sz="2200" dirty="0"/>
              <a:t>Registrerer testamentet i Centralregistret for testamenter</a:t>
            </a:r>
          </a:p>
          <a:p>
            <a:pPr lvl="1"/>
            <a:r>
              <a:rPr lang="da-DK" sz="2200" dirty="0"/>
              <a:t>Notartestamentet er svært at anfægte</a:t>
            </a:r>
          </a:p>
          <a:p>
            <a:r>
              <a:rPr lang="da-DK" sz="2200" b="1" dirty="0"/>
              <a:t>Vidnetestamente:</a:t>
            </a:r>
          </a:p>
          <a:p>
            <a:pPr lvl="1"/>
            <a:r>
              <a:rPr lang="da-DK" sz="2200" dirty="0"/>
              <a:t>To vitterlighedsvidner, som ikke selv må være begunstiget i testamentet</a:t>
            </a:r>
          </a:p>
          <a:p>
            <a:pPr lvl="1"/>
            <a:r>
              <a:rPr lang="da-DK" sz="2200" dirty="0"/>
              <a:t>Vidnerne kontrollerer testators underskrift, fornuft mv.</a:t>
            </a:r>
          </a:p>
          <a:p>
            <a:r>
              <a:rPr lang="da-DK" sz="2200" b="1" dirty="0"/>
              <a:t>Nødtestamente:</a:t>
            </a:r>
          </a:p>
          <a:p>
            <a:pPr lvl="1"/>
            <a:r>
              <a:rPr lang="da-DK" sz="2200" dirty="0"/>
              <a:t>Kræver en nødsituation</a:t>
            </a:r>
          </a:p>
          <a:p>
            <a:pPr lvl="1"/>
            <a:r>
              <a:rPr lang="da-DK" sz="2200" dirty="0"/>
              <a:t>Ingen formkrav</a:t>
            </a:r>
          </a:p>
          <a:p>
            <a:pPr lvl="1"/>
            <a:r>
              <a:rPr lang="da-DK" sz="2200" dirty="0"/>
              <a:t>Bortfalder efter tre måneder</a:t>
            </a:r>
          </a:p>
        </p:txBody>
      </p:sp>
    </p:spTree>
    <p:extLst>
      <p:ext uri="{BB962C8B-B14F-4D97-AF65-F5344CB8AC3E}">
        <p14:creationId xmlns:p14="http://schemas.microsoft.com/office/powerpoint/2010/main" val="225415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684337" y="3333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Familieret </a:t>
            </a:r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Ægtefællernes rådighed under ægteskabet</a:t>
            </a:r>
            <a:br>
              <a:rPr lang="da-DK" sz="2800" b="1" dirty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da-DK" sz="2800" dirty="0">
              <a:solidFill>
                <a:schemeClr val="accent1"/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50912" y="1988840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600" dirty="0"/>
              <a:t>Lov om ægtefællers økonomiske forhold (ÆL)– gælder for ægtefæller – ikke for ugifte samlevende</a:t>
            </a:r>
          </a:p>
          <a:p>
            <a:r>
              <a:rPr lang="da-DK" sz="2600" dirty="0"/>
              <a:t>Under ægteskabet er ægtefællerne to selvstændige personer med hver sin økonomi</a:t>
            </a:r>
          </a:p>
          <a:p>
            <a:r>
              <a:rPr lang="da-DK" sz="2600" dirty="0"/>
              <a:t>Ægtefællerne har </a:t>
            </a:r>
            <a:r>
              <a:rPr lang="da-DK" sz="2600" dirty="0" err="1"/>
              <a:t>særråden</a:t>
            </a:r>
            <a:r>
              <a:rPr lang="da-DK" sz="2600" dirty="0"/>
              <a:t> og </a:t>
            </a:r>
            <a:r>
              <a:rPr lang="da-DK" sz="2600" dirty="0" err="1"/>
              <a:t>særhæften</a:t>
            </a:r>
            <a:endParaRPr lang="da-DK" sz="2600" dirty="0"/>
          </a:p>
          <a:p>
            <a:endParaRPr lang="da-DK" sz="2600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859338" y="4581128"/>
            <a:ext cx="2520950" cy="1655762"/>
          </a:xfrm>
          <a:prstGeom prst="cloudCallout">
            <a:avLst>
              <a:gd name="adj1" fmla="val -72231"/>
              <a:gd name="adj2" fmla="val -6975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da-DK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Se mere næste side</a:t>
            </a:r>
          </a:p>
        </p:txBody>
      </p:sp>
    </p:spTree>
    <p:extLst>
      <p:ext uri="{BB962C8B-B14F-4D97-AF65-F5344CB8AC3E}">
        <p14:creationId xmlns:p14="http://schemas.microsoft.com/office/powerpoint/2010/main" val="3890990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Udvidet samlevertestamente:</a:t>
            </a:r>
          </a:p>
          <a:p>
            <a:pPr lvl="1"/>
            <a:r>
              <a:rPr lang="da-DK" dirty="0"/>
              <a:t>Samlevende har ingen legal arveret, kræver oprettelse af testamente</a:t>
            </a:r>
          </a:p>
          <a:p>
            <a:pPr lvl="1"/>
            <a:r>
              <a:rPr lang="da-DK" dirty="0"/>
              <a:t>Samleverne kan arve hinanden – maksimalt 7/8 af formuen i konkurrence med børn (se fig. 25.15)</a:t>
            </a:r>
          </a:p>
          <a:p>
            <a:pPr lvl="1"/>
            <a:r>
              <a:rPr lang="da-DK" dirty="0"/>
              <a:t>Samleveren kan udtage suppleringsarv</a:t>
            </a:r>
          </a:p>
          <a:p>
            <a:pPr lvl="1"/>
            <a:r>
              <a:rPr lang="da-DK" dirty="0"/>
              <a:t>Der kan udloddes svogerskabsarv efter længstlevende samlever</a:t>
            </a:r>
          </a:p>
          <a:p>
            <a:pPr lvl="1"/>
            <a:r>
              <a:rPr lang="da-DK" dirty="0"/>
              <a:t>Samlevende kan ikke sidde i uskiftet bo</a:t>
            </a:r>
          </a:p>
          <a:p>
            <a:pPr lvl="1"/>
            <a:r>
              <a:rPr lang="da-DK" dirty="0"/>
              <a:t>Udvidet samlevertestamente skal ændres ved nyt testamente</a:t>
            </a:r>
          </a:p>
          <a:p>
            <a:pPr lvl="1"/>
            <a:r>
              <a:rPr lang="da-DK" dirty="0"/>
              <a:t>Udvidet samlevertestamente bortfalder ved indgåelse af ægteskab</a:t>
            </a:r>
          </a:p>
        </p:txBody>
      </p:sp>
    </p:spTree>
    <p:extLst>
      <p:ext uri="{BB962C8B-B14F-4D97-AF65-F5344CB8AC3E}">
        <p14:creationId xmlns:p14="http://schemas.microsoft.com/office/powerpoint/2010/main" val="2275259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233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Betingelser for at oprette udvidet samlevertestamente:</a:t>
            </a:r>
          </a:p>
          <a:p>
            <a:pPr lvl="1"/>
            <a:r>
              <a:rPr lang="da-DK" dirty="0"/>
              <a:t>De to parter skal have mulighed for at indgå ægteskab </a:t>
            </a:r>
          </a:p>
          <a:p>
            <a:pPr lvl="1"/>
            <a:r>
              <a:rPr lang="da-DK" dirty="0"/>
              <a:t>Parterne må ikke have oprettet udvidet samlevertestamente til fordel for en anden</a:t>
            </a:r>
          </a:p>
          <a:p>
            <a:pPr lvl="1"/>
            <a:r>
              <a:rPr lang="da-DK" dirty="0"/>
              <a:t>Parterne skal have samme bopæl på tidspunktet for dødsfaldet</a:t>
            </a:r>
          </a:p>
          <a:p>
            <a:pPr lvl="1"/>
            <a:r>
              <a:rPr lang="da-DK" dirty="0"/>
              <a:t>Parterne skal enten vente, have eller have haft et fælles barn alternativt have boet sammen i to år</a:t>
            </a:r>
          </a:p>
        </p:txBody>
      </p:sp>
    </p:spTree>
    <p:extLst>
      <p:ext uri="{BB962C8B-B14F-4D97-AF65-F5344CB8AC3E}">
        <p14:creationId xmlns:p14="http://schemas.microsoft.com/office/powerpoint/2010/main" val="1147385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Testamente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  <a:p>
            <a:r>
              <a:rPr lang="da-DK" dirty="0"/>
              <a:t>Hvis et testamente skal ændres eller tilbagekaldes, skal ændringen overholde formkravene til testamenter, jf. AL § 67</a:t>
            </a:r>
          </a:p>
          <a:p>
            <a:r>
              <a:rPr lang="da-DK" dirty="0"/>
              <a:t>Et uigenkaldeligt testamente indskrænker testators testationskompetence – arvelader har ikke mulighed for at ændre testamentet</a:t>
            </a:r>
          </a:p>
          <a:p>
            <a:r>
              <a:rPr lang="da-DK" dirty="0"/>
              <a:t>Hvis forudsætningerne for at oprette et uigenkaldeligt testamente brister eller var urigtige, kan testamentet være ugyldigt, jf. AL § 77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050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</a:t>
            </a:r>
            <a:r>
              <a:rPr lang="da-DK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Særråden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50912" y="170080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Ægtefællen kan selv råde over egne aktiver, jf. ÆL § 1</a:t>
            </a:r>
          </a:p>
          <a:p>
            <a:r>
              <a:rPr lang="da-DK" sz="2400" dirty="0"/>
              <a:t>Ægtefællerne må ikke uden at have fået lov disponere over hinandens aktiver fx hæve på hinandens konti, sælge konens cykel mm.</a:t>
            </a:r>
          </a:p>
          <a:p>
            <a:r>
              <a:rPr lang="da-DK" sz="2400" dirty="0"/>
              <a:t>Den frie rådighed er begrænset af </a:t>
            </a:r>
          </a:p>
          <a:p>
            <a:pPr lvl="1"/>
            <a:r>
              <a:rPr lang="da-DK" sz="2200" dirty="0"/>
              <a:t>gensidig forsørgelsespligt, jf. ÆL § 4</a:t>
            </a:r>
          </a:p>
          <a:p>
            <a:pPr lvl="1"/>
            <a:r>
              <a:rPr lang="da-DK" sz="2200" dirty="0"/>
              <a:t>Ikke uforsvarlig </a:t>
            </a:r>
            <a:r>
              <a:rPr lang="da-DK" sz="2200" dirty="0" err="1"/>
              <a:t>råden</a:t>
            </a:r>
            <a:r>
              <a:rPr lang="da-DK" sz="2200" dirty="0"/>
              <a:t> af delingsformuen, jf. ÆL §1, stk. 2</a:t>
            </a:r>
            <a:br>
              <a:rPr lang="da-DK" sz="2200" dirty="0"/>
            </a:br>
            <a:r>
              <a:rPr lang="da-DK" sz="2200" dirty="0"/>
              <a:t>Kan medføre misbrugskrav, jf. ÆL § 40</a:t>
            </a:r>
          </a:p>
          <a:p>
            <a:pPr lvl="1"/>
            <a:r>
              <a:rPr lang="da-DK" sz="2200" dirty="0"/>
              <a:t>Beskyttelse af familiens helårsbolig (herunder fx andelsbolig), jf. ÆL § 6</a:t>
            </a:r>
          </a:p>
          <a:p>
            <a:pPr lvl="1"/>
            <a:r>
              <a:rPr lang="da-DK" sz="2200" dirty="0"/>
              <a:t>Lejebolig er også beskyttet, jf. LL § 81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119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4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Dispositioner med virkning for ægtefællen</a:t>
            </a:r>
            <a:endParaRPr lang="da-DK" sz="4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800" dirty="0"/>
              <a:t>Ægtefæller kan indgå retshandler med hinanden, jf. ÆL § 2</a:t>
            </a:r>
          </a:p>
          <a:p>
            <a:r>
              <a:rPr lang="da-DK" sz="2800" dirty="0"/>
              <a:t>Ægtefællerne kan give hinanden fuldmagt efter aftalelovens regler</a:t>
            </a:r>
          </a:p>
          <a:p>
            <a:r>
              <a:rPr lang="da-DK" sz="2800" dirty="0"/>
              <a:t>Ægtefællen kan blive bundet af den anden ægtefælles retshandler ved passivitet</a:t>
            </a:r>
          </a:p>
          <a:p>
            <a:r>
              <a:rPr lang="da-DK" sz="2800" dirty="0"/>
              <a:t>Hvis den ene ægtefælle sælger den anden ægtefælles løsøre, er handlen bindende for ejerægtefællen, hvis løsøret anvendes i sælgerægtefællens erhvervsvirksomhed, jf. ÆL § 11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5391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</a:t>
            </a:r>
            <a:r>
              <a:rPr lang="da-DK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Særhæften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 txBox="1">
            <a:spLocks/>
          </p:cNvSpPr>
          <p:nvPr/>
        </p:nvSpPr>
        <p:spPr>
          <a:xfrm>
            <a:off x="939799" y="170080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b="1" dirty="0"/>
              <a:t>HR: </a:t>
            </a:r>
            <a:r>
              <a:rPr lang="da-DK" dirty="0"/>
              <a:t>En ægtefælle hæfter for egen gæld med sin egen formue, jf. ÆL § 3, og ægtefællen kan ikke ensidigt forpligte den anden ægtefælle</a:t>
            </a:r>
          </a:p>
          <a:p>
            <a:r>
              <a:rPr lang="da-DK" b="1" dirty="0"/>
              <a:t>U1: </a:t>
            </a:r>
            <a:r>
              <a:rPr lang="da-DK" dirty="0"/>
              <a:t>Ægtefællerne kan hæfte for den anden ægtefælles gæld, hvis de har accepteret at hæfte solidarisk eller har kautioneret for den anden ægtefælle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19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Gaver mellem ægtefæller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b="1" dirty="0"/>
              <a:t>HR: </a:t>
            </a:r>
            <a:r>
              <a:rPr lang="da-DK" sz="2400" dirty="0"/>
              <a:t>Ægtefæller kan frit give hinanden gaver, jf. ÆL § 2, stk. 1</a:t>
            </a:r>
          </a:p>
          <a:p>
            <a:r>
              <a:rPr lang="da-DK" sz="2400" b="1" dirty="0"/>
              <a:t>U: </a:t>
            </a:r>
            <a:r>
              <a:rPr lang="da-DK" sz="2400" dirty="0"/>
              <a:t>Ægtefæller kan ikke forære fremtidige erhvervelser til hinanden, ÆL § 2, stk. 3</a:t>
            </a:r>
            <a:endParaRPr lang="da-DK" sz="2000" dirty="0"/>
          </a:p>
          <a:p>
            <a:r>
              <a:rPr lang="da-DK" sz="2400" dirty="0"/>
              <a:t>U: Gaver mellem ægtefæller kan omstødes, jf. KL § 64, hvis:</a:t>
            </a:r>
            <a:endParaRPr lang="da-DK" sz="2000" dirty="0"/>
          </a:p>
          <a:p>
            <a:pPr lvl="1"/>
            <a:r>
              <a:rPr lang="da-DK" sz="2000" dirty="0"/>
              <a:t>Giverægtefællen erklæres konkurs, og</a:t>
            </a:r>
          </a:p>
          <a:p>
            <a:pPr lvl="1"/>
            <a:r>
              <a:rPr lang="da-DK" sz="2000" dirty="0"/>
              <a:t>Gaven stod i åbenbart misforhold til giverens økonomiske forhold, og</a:t>
            </a:r>
          </a:p>
          <a:p>
            <a:pPr lvl="1"/>
            <a:r>
              <a:rPr lang="da-DK" sz="2000" dirty="0"/>
              <a:t>Gavemodtager ikke kan dokumentere, at giverægtefællen ikke var insolvent da gaven blev givet og giverægtefællen utvivlsomt havde tilstrækkelige midler til at dække sine forpligtelser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59721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Formueordninger i ægteskabet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85578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I forbindelse med ægteskabets indgåelse stiftes formuefællesskab (delingsformue), jf. ÆL § 5</a:t>
            </a:r>
          </a:p>
          <a:p>
            <a:r>
              <a:rPr lang="da-DK" dirty="0"/>
              <a:t>Hvis ægtefællerne opretter ægtepagt kan ægtefællerne vælge mellem følgende formueordninger:</a:t>
            </a:r>
          </a:p>
          <a:p>
            <a:pPr lvl="1"/>
            <a:r>
              <a:rPr lang="da-DK" dirty="0"/>
              <a:t>Formuefællesskab</a:t>
            </a:r>
          </a:p>
          <a:p>
            <a:pPr lvl="1"/>
            <a:r>
              <a:rPr lang="da-DK" dirty="0"/>
              <a:t>Fuldstændigt særeje</a:t>
            </a:r>
          </a:p>
          <a:p>
            <a:pPr lvl="1"/>
            <a:r>
              <a:rPr lang="da-DK" dirty="0"/>
              <a:t>Skilsmissesæreje</a:t>
            </a:r>
          </a:p>
          <a:p>
            <a:pPr lvl="1"/>
            <a:r>
              <a:rPr lang="da-DK" dirty="0"/>
              <a:t>Kombinationssæreje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7741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3333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Formuefællesskab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939799" y="16287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/>
              <a:t>Formuefællesskab kaldes delingsformue, fordi formuen skal deles i forbindelse med ægteskabets ophør</a:t>
            </a:r>
          </a:p>
          <a:p>
            <a:r>
              <a:rPr lang="da-DK" sz="2400" dirty="0"/>
              <a:t>Formuefællesskab er ikke det samme som sameje</a:t>
            </a:r>
          </a:p>
          <a:p>
            <a:r>
              <a:rPr lang="da-DK" sz="2400" dirty="0"/>
              <a:t>Formuefællesskab stiftes i forbindelse med ægteskabets indgåelse</a:t>
            </a:r>
          </a:p>
          <a:p>
            <a:r>
              <a:rPr lang="da-DK" sz="2400" dirty="0" err="1"/>
              <a:t>Surrogation</a:t>
            </a:r>
            <a:r>
              <a:rPr lang="da-DK" sz="2400" dirty="0"/>
              <a:t>: Hvis et aktiv fra delingsformuen erstattes, er det nye aktiv omfattet af delingsformuen</a:t>
            </a:r>
          </a:p>
          <a:p>
            <a:r>
              <a:rPr lang="da-DK" sz="2400" dirty="0"/>
              <a:t>Indtægter, fx renter eller udbytte er også omfattet</a:t>
            </a:r>
          </a:p>
          <a:p>
            <a:r>
              <a:rPr lang="da-DK" sz="2400" dirty="0"/>
              <a:t>Personlige rettigheder er ikke en del af delingsformuen</a:t>
            </a:r>
          </a:p>
          <a:p>
            <a:r>
              <a:rPr lang="da-DK" sz="2400" dirty="0"/>
              <a:t>Formuefællesskab ophører i forbindelse med separation, skilsmisse eller dødsfald</a:t>
            </a:r>
          </a:p>
          <a:p>
            <a:endParaRPr lang="da-DK" sz="24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72261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2162</Words>
  <Application>Microsoft Office PowerPoint</Application>
  <PresentationFormat>Skærmshow (4:3)</PresentationFormat>
  <Paragraphs>231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32</vt:i4>
      </vt:variant>
    </vt:vector>
  </HeadingPairs>
  <TitlesOfParts>
    <vt:vector size="37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25</cp:revision>
  <dcterms:created xsi:type="dcterms:W3CDTF">2015-07-14T11:20:10Z</dcterms:created>
  <dcterms:modified xsi:type="dcterms:W3CDTF">2017-08-06T07:37:05Z</dcterms:modified>
</cp:coreProperties>
</file>