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60" r:id="rId3"/>
    <p:sldId id="306" r:id="rId4"/>
    <p:sldId id="307" r:id="rId5"/>
    <p:sldId id="312" r:id="rId6"/>
    <p:sldId id="308" r:id="rId7"/>
    <p:sldId id="315" r:id="rId8"/>
    <p:sldId id="309" r:id="rId9"/>
    <p:sldId id="317" r:id="rId10"/>
    <p:sldId id="313" r:id="rId11"/>
    <p:sldId id="318" r:id="rId12"/>
    <p:sldId id="316"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10" r:id="rId28"/>
    <p:sldId id="333" r:id="rId29"/>
    <p:sldId id="334" r:id="rId30"/>
    <p:sldId id="335" r:id="rId3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98" autoAdjust="0"/>
    <p:restoredTop sz="94732" autoAdjust="0"/>
  </p:normalViewPr>
  <p:slideViewPr>
    <p:cSldViewPr>
      <p:cViewPr>
        <p:scale>
          <a:sx n="82" d="100"/>
          <a:sy n="82" d="100"/>
        </p:scale>
        <p:origin x="2072" y="3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05/03/16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310599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37762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2942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27405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35647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47750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41607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87143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13967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88028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79476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9123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99465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192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044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23203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81476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327623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789011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919649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52024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363005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701533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4870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992564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24266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28435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55112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38244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81139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41124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05/03/16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05/03/16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05/03/16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05/03/16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07443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05/03/16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05/03/16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323439"/>
          </a:xfrm>
          <a:prstGeom prst="rect">
            <a:avLst/>
          </a:prstGeom>
          <a:noFill/>
        </p:spPr>
        <p:txBody>
          <a:bodyPr wrap="square" rtlCol="0">
            <a:spAutoFit/>
          </a:bodyPr>
          <a:lstStyle/>
          <a:p>
            <a:pPr algn="ctr"/>
            <a:r>
              <a:rPr lang="da-DK" sz="4000" b="1" dirty="0" smtClean="0">
                <a:solidFill>
                  <a:srgbClr val="7030A0"/>
                </a:solidFill>
                <a:latin typeface="+mj-lt"/>
                <a:cs typeface="Arial" pitchFamily="34" charset="0"/>
              </a:rPr>
              <a:t>Kapitel 9</a:t>
            </a:r>
          </a:p>
          <a:p>
            <a:pPr algn="ctr"/>
            <a:r>
              <a:rPr lang="da-DK" sz="4000" b="1" dirty="0" smtClean="0">
                <a:solidFill>
                  <a:srgbClr val="7030A0"/>
                </a:solidFill>
                <a:latin typeface="+mj-lt"/>
                <a:cs typeface="Arial" pitchFamily="34" charset="0"/>
              </a:rPr>
              <a:t>Markedsføring</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cs typeface="Arial" pitchFamily="34" charset="0"/>
              </a:rPr>
              <a:t>Adfærd på markedet</a:t>
            </a:r>
          </a:p>
          <a:p>
            <a:pPr algn="ctr"/>
            <a:r>
              <a:rPr lang="da-DK" sz="3600" b="1" dirty="0" smtClean="0">
                <a:solidFill>
                  <a:srgbClr val="7030A0"/>
                </a:solidFill>
                <a:cs typeface="Arial" pitchFamily="34" charset="0"/>
              </a:rPr>
              <a:t>§ 3 Vildledning og utilbørlig markedsføring</a:t>
            </a:r>
            <a:endParaRPr lang="da-DK" sz="3600" b="1" dirty="0" smtClean="0">
              <a:solidFill>
                <a:srgbClr val="7030A0"/>
              </a:solidFill>
              <a:latin typeface="+mj-lt"/>
              <a:cs typeface="Arial" pitchFamily="34" charset="0"/>
            </a:endParaRPr>
          </a:p>
        </p:txBody>
      </p:sp>
      <p:sp>
        <p:nvSpPr>
          <p:cNvPr id="3" name="Tekstboks 2"/>
          <p:cNvSpPr txBox="1"/>
          <p:nvPr/>
        </p:nvSpPr>
        <p:spPr>
          <a:xfrm>
            <a:off x="971600" y="1124744"/>
            <a:ext cx="8172400" cy="3600986"/>
          </a:xfrm>
          <a:prstGeom prst="rect">
            <a:avLst/>
          </a:prstGeom>
          <a:noFill/>
        </p:spPr>
        <p:txBody>
          <a:bodyPr wrap="square" rtlCol="0">
            <a:spAutoFit/>
          </a:bodyPr>
          <a:lstStyle/>
          <a:p>
            <a:endParaRPr lang="da-DK" sz="2800" b="1" dirty="0" smtClean="0"/>
          </a:p>
          <a:p>
            <a:r>
              <a:rPr lang="da-DK" sz="2800" b="1" dirty="0" smtClean="0"/>
              <a:t>Aggressiv markedsføring</a:t>
            </a:r>
            <a:r>
              <a:rPr lang="da-DK" sz="2800" dirty="0" smtClean="0"/>
              <a:t> er ikke tilladt, </a:t>
            </a:r>
            <a:r>
              <a:rPr lang="da-DK" sz="2800" dirty="0" err="1" smtClean="0"/>
              <a:t>jf</a:t>
            </a:r>
            <a:r>
              <a:rPr lang="da-DK" sz="2800" dirty="0" smtClean="0"/>
              <a:t> MFL § 3, stk. 2. </a:t>
            </a:r>
          </a:p>
          <a:p>
            <a:pPr marL="538163" indent="-363538">
              <a:buFont typeface="Arial" pitchFamily="34" charset="0"/>
              <a:buChar char="•"/>
            </a:pPr>
            <a:r>
              <a:rPr lang="da-DK" sz="2800" dirty="0" smtClean="0"/>
              <a:t>Udsætter forbrugeren for utilbørlig påvirkning</a:t>
            </a:r>
          </a:p>
          <a:p>
            <a:pPr marL="538163" indent="-363538">
              <a:buFont typeface="Arial" pitchFamily="34" charset="0"/>
              <a:buChar char="•"/>
            </a:pPr>
            <a:r>
              <a:rPr lang="da-DK" sz="2800" dirty="0" smtClean="0"/>
              <a:t>Fx indgår momenter af chikane, tvang, fysisk vold, brug af et truende eller utilbørligt sprog eller adfærd, udnyttelse af en uheldig situation mv.</a:t>
            </a:r>
          </a:p>
          <a:p>
            <a:pPr marL="363538" indent="-363538">
              <a:buFont typeface="Arial" pitchFamily="34" charset="0"/>
              <a:buChar char="•"/>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cs typeface="Arial" pitchFamily="34" charset="0"/>
              </a:rPr>
              <a:t>Adfærd på markedet</a:t>
            </a:r>
          </a:p>
          <a:p>
            <a:pPr algn="ctr"/>
            <a:r>
              <a:rPr lang="da-DK" sz="3600" b="1" dirty="0" smtClean="0">
                <a:solidFill>
                  <a:srgbClr val="7030A0"/>
                </a:solidFill>
                <a:cs typeface="Arial" pitchFamily="34" charset="0"/>
              </a:rPr>
              <a:t>§ 3 Vildledning og utilbørlig markedsføring</a:t>
            </a:r>
            <a:endParaRPr lang="da-DK" sz="3600" b="1" dirty="0" smtClean="0">
              <a:solidFill>
                <a:srgbClr val="7030A0"/>
              </a:solidFill>
              <a:latin typeface="+mj-lt"/>
              <a:cs typeface="Arial" pitchFamily="34" charset="0"/>
            </a:endParaRPr>
          </a:p>
        </p:txBody>
      </p:sp>
      <p:sp>
        <p:nvSpPr>
          <p:cNvPr id="3" name="Tekstboks 2"/>
          <p:cNvSpPr txBox="1"/>
          <p:nvPr/>
        </p:nvSpPr>
        <p:spPr>
          <a:xfrm>
            <a:off x="971600" y="1124744"/>
            <a:ext cx="8172400" cy="5201424"/>
          </a:xfrm>
          <a:prstGeom prst="rect">
            <a:avLst/>
          </a:prstGeom>
          <a:noFill/>
        </p:spPr>
        <p:txBody>
          <a:bodyPr wrap="square" rtlCol="0">
            <a:spAutoFit/>
          </a:bodyPr>
          <a:lstStyle/>
          <a:p>
            <a:r>
              <a:rPr lang="da-DK" sz="2800" dirty="0" smtClean="0"/>
              <a:t>Den erhvervsdrivende er forpligtet til at </a:t>
            </a:r>
            <a:r>
              <a:rPr lang="da-DK" sz="2800" b="1" dirty="0" smtClean="0"/>
              <a:t>dokumentere rigtigheden af faktuelle oplysninger</a:t>
            </a:r>
            <a:r>
              <a:rPr lang="da-DK" sz="2800" dirty="0" smtClean="0"/>
              <a:t> om det produkt der markedsføres, jf. MFL § 3, stk. 3.</a:t>
            </a:r>
          </a:p>
          <a:p>
            <a:endParaRPr lang="da-DK" sz="1000" dirty="0" smtClean="0"/>
          </a:p>
          <a:p>
            <a:r>
              <a:rPr lang="da-DK" sz="2800" b="1" dirty="0" smtClean="0"/>
              <a:t>Anprisninger og </a:t>
            </a:r>
            <a:r>
              <a:rPr lang="da-DK" sz="2800" b="1" dirty="0" err="1" smtClean="0"/>
              <a:t>salgsgas</a:t>
            </a:r>
            <a:r>
              <a:rPr lang="da-DK" sz="2800" b="1" dirty="0" smtClean="0"/>
              <a:t> - </a:t>
            </a:r>
            <a:r>
              <a:rPr lang="da-DK" sz="2800" dirty="0" smtClean="0"/>
              <a:t>tilladt og skal ikke dokumenteres </a:t>
            </a:r>
          </a:p>
          <a:p>
            <a:pPr marL="538163" indent="-363538">
              <a:buFont typeface="Arial" pitchFamily="34" charset="0"/>
              <a:buChar char="•"/>
            </a:pPr>
            <a:r>
              <a:rPr lang="da-DK" sz="2600" dirty="0" smtClean="0"/>
              <a:t>Et udtryk, som skamroser et produkt på en sådan måde, at forbrugeren godt kan gennemskue, at udsagnet ikke er dokumenterbart, fx ”Danmarks kønneste campingplads” eller ”byens bedste frisør.”</a:t>
            </a:r>
          </a:p>
          <a:p>
            <a:pPr marL="538163" indent="-363538">
              <a:buFont typeface="Arial" pitchFamily="34" charset="0"/>
              <a:buChar char="•"/>
            </a:pPr>
            <a:r>
              <a:rPr lang="da-DK" sz="2600" dirty="0" smtClean="0"/>
              <a:t>”Vi udbyder Danmarks sikreste internetforbindelse” eller ”Hvert 4. forhold starter på </a:t>
            </a:r>
            <a:r>
              <a:rPr lang="da-DK" sz="2600" dirty="0" err="1" smtClean="0"/>
              <a:t>netdating.dk</a:t>
            </a:r>
            <a:r>
              <a:rPr lang="da-DK" sz="2600" dirty="0" smtClean="0"/>
              <a:t>” - skal kunne dokumenteres.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a:t>
            </a:r>
          </a:p>
          <a:p>
            <a:pPr algn="ctr"/>
            <a:r>
              <a:rPr lang="da-DK" sz="3600" b="1" dirty="0" smtClean="0">
                <a:solidFill>
                  <a:srgbClr val="7030A0"/>
                </a:solidFill>
                <a:latin typeface="+mj-lt"/>
                <a:cs typeface="Arial" pitchFamily="34" charset="0"/>
              </a:rPr>
              <a:t>§ 3 Vildledning og utilbørlig markedsføring </a:t>
            </a:r>
          </a:p>
        </p:txBody>
      </p:sp>
      <p:sp>
        <p:nvSpPr>
          <p:cNvPr id="3" name="Tekstboks 2"/>
          <p:cNvSpPr txBox="1"/>
          <p:nvPr/>
        </p:nvSpPr>
        <p:spPr>
          <a:xfrm>
            <a:off x="971600" y="1124744"/>
            <a:ext cx="8172400" cy="5262979"/>
          </a:xfrm>
          <a:prstGeom prst="rect">
            <a:avLst/>
          </a:prstGeom>
          <a:noFill/>
        </p:spPr>
        <p:txBody>
          <a:bodyPr wrap="square" rtlCol="0">
            <a:spAutoFit/>
          </a:bodyPr>
          <a:lstStyle/>
          <a:p>
            <a:pPr marL="363538" indent="-363538"/>
            <a:r>
              <a:rPr lang="da-DK" sz="2800" b="1" dirty="0" smtClean="0"/>
              <a:t>FOB: Retningslinjer om prismarkedsføring:</a:t>
            </a:r>
          </a:p>
          <a:p>
            <a:pPr marL="538163" indent="-363538">
              <a:buFont typeface="Arial" pitchFamily="34" charset="0"/>
              <a:buChar char="•"/>
            </a:pPr>
            <a:r>
              <a:rPr lang="da-DK" sz="2800" dirty="0" smtClean="0"/>
              <a:t>Brug af udtryk som normalpris/tilbudspris, før/nu, slagtilbud, gratis, chokpris, tilbud, ophørsudsalg, brugte varer, udstillingsmodeller, 2. sortering mv. </a:t>
            </a:r>
          </a:p>
          <a:p>
            <a:pPr marL="538163" indent="-363538">
              <a:buFont typeface="Arial" pitchFamily="34" charset="0"/>
              <a:buChar char="•"/>
            </a:pPr>
            <a:r>
              <a:rPr lang="da-DK" sz="2800" dirty="0" smtClean="0"/>
              <a:t>Brug af kundeklubber, bonusprogrammer, loyalitetsprogrammer mv.</a:t>
            </a:r>
          </a:p>
          <a:p>
            <a:pPr marL="363538" indent="-363538"/>
            <a:r>
              <a:rPr lang="da-DK" sz="2800" b="1" dirty="0" smtClean="0"/>
              <a:t>FOB: Vejledning om brug af budskaber om miljø, klima og etik</a:t>
            </a:r>
            <a:r>
              <a:rPr lang="da-DK" sz="2800" dirty="0" smtClean="0"/>
              <a:t> i markedsføring, </a:t>
            </a:r>
          </a:p>
          <a:p>
            <a:pPr marL="538163" indent="-363538">
              <a:buFont typeface="Arial" pitchFamily="34" charset="0"/>
              <a:buChar char="•"/>
            </a:pPr>
            <a:r>
              <a:rPr lang="da-DK" sz="2800" dirty="0" smtClean="0"/>
              <a:t>Fx om varens påvirkning af miljøet, lavere CO2 udslip osv., </a:t>
            </a:r>
          </a:p>
          <a:p>
            <a:pPr marL="538163" indent="-363538">
              <a:buFont typeface="Arial" pitchFamily="34" charset="0"/>
              <a:buChar char="•"/>
            </a:pPr>
            <a:r>
              <a:rPr lang="da-DK" sz="2800" dirty="0" smtClean="0"/>
              <a:t>må ikke være vildledende og skal kunne dokumenteres.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a:t>
            </a:r>
          </a:p>
          <a:p>
            <a:pPr algn="ctr"/>
            <a:r>
              <a:rPr lang="da-DK" sz="3600" b="1" dirty="0" smtClean="0">
                <a:solidFill>
                  <a:srgbClr val="7030A0"/>
                </a:solidFill>
                <a:latin typeface="+mj-lt"/>
                <a:cs typeface="Arial" pitchFamily="34" charset="0"/>
              </a:rPr>
              <a:t>§ 4 Reklameidentifikation</a:t>
            </a:r>
          </a:p>
        </p:txBody>
      </p:sp>
      <p:sp>
        <p:nvSpPr>
          <p:cNvPr id="3" name="Tekstboks 2"/>
          <p:cNvSpPr txBox="1"/>
          <p:nvPr/>
        </p:nvSpPr>
        <p:spPr>
          <a:xfrm>
            <a:off x="1043608" y="1124744"/>
            <a:ext cx="8100392" cy="5324535"/>
          </a:xfrm>
          <a:prstGeom prst="rect">
            <a:avLst/>
          </a:prstGeom>
          <a:noFill/>
        </p:spPr>
        <p:txBody>
          <a:bodyPr wrap="square" rtlCol="0">
            <a:spAutoFit/>
          </a:bodyPr>
          <a:lstStyle/>
          <a:p>
            <a:r>
              <a:rPr lang="da-DK" sz="3200" b="1" dirty="0" smtClean="0"/>
              <a:t>Forbud mod skjult reklame:</a:t>
            </a:r>
          </a:p>
          <a:p>
            <a:pPr marL="538163" indent="-363538">
              <a:buFont typeface="Arial" pitchFamily="34" charset="0"/>
              <a:buChar char="•"/>
            </a:pPr>
            <a:r>
              <a:rPr lang="da-DK" sz="2800" dirty="0" smtClean="0"/>
              <a:t>En reklame skal kunne identificeres som en reklame, uanset form og uanset i hvilket medium den bringes. </a:t>
            </a:r>
          </a:p>
          <a:p>
            <a:pPr marL="538163" indent="-363538">
              <a:buFont typeface="Arial" pitchFamily="34" charset="0"/>
              <a:buChar char="•"/>
            </a:pPr>
            <a:r>
              <a:rPr lang="da-DK" sz="2800" dirty="0" smtClean="0"/>
              <a:t>Ikke skjule reklamen i sit budskab, for at påvirke eller manipulere modtagerne til at købe. </a:t>
            </a:r>
          </a:p>
          <a:p>
            <a:pPr marL="538163" indent="-363538">
              <a:buFont typeface="Arial" pitchFamily="34" charset="0"/>
              <a:buChar char="•"/>
            </a:pPr>
            <a:r>
              <a:rPr lang="da-DK" sz="2800" dirty="0" smtClean="0"/>
              <a:t>Forbuddet gælder i alle typer medier, såsom de skrevne og trykte medier, </a:t>
            </a:r>
            <a:r>
              <a:rPr lang="da-DK" sz="2800" dirty="0" err="1" smtClean="0"/>
              <a:t>tv-</a:t>
            </a:r>
            <a:r>
              <a:rPr lang="da-DK" sz="2800" dirty="0" smtClean="0"/>
              <a:t> og radioprogrammer, film, sponsorering, internettet, kunstværker, duftmarkedsføring mv.</a:t>
            </a:r>
          </a:p>
          <a:p>
            <a:pPr marL="538163" indent="-363538">
              <a:buFont typeface="Arial" pitchFamily="34" charset="0"/>
              <a:buChar char="•"/>
            </a:pPr>
            <a:r>
              <a:rPr lang="da-DK" sz="2800" dirty="0" smtClean="0"/>
              <a:t>Se eksempler i Forbrugerombudsmandens vejledning fra juli 2006.</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a:t>
            </a:r>
          </a:p>
          <a:p>
            <a:pPr algn="ctr"/>
            <a:r>
              <a:rPr lang="da-DK" sz="3600" b="1" dirty="0" smtClean="0">
                <a:solidFill>
                  <a:srgbClr val="7030A0"/>
                </a:solidFill>
                <a:latin typeface="+mj-lt"/>
                <a:cs typeface="Arial" pitchFamily="34" charset="0"/>
              </a:rPr>
              <a:t>§ 5 Sammenlignende reklame</a:t>
            </a:r>
          </a:p>
        </p:txBody>
      </p:sp>
      <p:sp>
        <p:nvSpPr>
          <p:cNvPr id="3" name="Tekstboks 2"/>
          <p:cNvSpPr txBox="1"/>
          <p:nvPr/>
        </p:nvSpPr>
        <p:spPr>
          <a:xfrm>
            <a:off x="1043608" y="1268760"/>
            <a:ext cx="8100392" cy="4832093"/>
          </a:xfrm>
          <a:prstGeom prst="rect">
            <a:avLst/>
          </a:prstGeom>
          <a:noFill/>
        </p:spPr>
        <p:txBody>
          <a:bodyPr wrap="square" rtlCol="0">
            <a:spAutoFit/>
          </a:bodyPr>
          <a:lstStyle/>
          <a:p>
            <a:r>
              <a:rPr lang="da-DK" sz="2800" b="1" dirty="0" smtClean="0"/>
              <a:t>Definition:</a:t>
            </a:r>
            <a:r>
              <a:rPr lang="da-DK" sz="2800" dirty="0" smtClean="0"/>
              <a:t> En reklame som direkte eller indirekte henviser til en konkurrent eller til varer og tjenesteydelser, som udbydes af en konkurrent. </a:t>
            </a:r>
          </a:p>
          <a:p>
            <a:endParaRPr lang="da-DK" sz="2800" dirty="0" smtClean="0"/>
          </a:p>
          <a:p>
            <a:pPr marL="538163" indent="-363538">
              <a:buFont typeface="Arial" pitchFamily="34" charset="0"/>
              <a:buChar char="•"/>
            </a:pPr>
            <a:r>
              <a:rPr lang="da-DK" sz="2800" dirty="0" smtClean="0"/>
              <a:t>Budskabet være </a:t>
            </a:r>
            <a:r>
              <a:rPr lang="da-DK" sz="2800" b="1" dirty="0" smtClean="0"/>
              <a:t>korrekt og relevant</a:t>
            </a:r>
            <a:r>
              <a:rPr lang="da-DK" sz="2800" dirty="0" smtClean="0"/>
              <a:t>, og det skal ske loyalt for at være lovligt.</a:t>
            </a:r>
          </a:p>
          <a:p>
            <a:pPr marL="538163" indent="-363538">
              <a:buFont typeface="Arial" pitchFamily="34" charset="0"/>
              <a:buChar char="•"/>
            </a:pPr>
            <a:r>
              <a:rPr lang="da-DK" sz="2800" b="1" dirty="0" smtClean="0"/>
              <a:t>Ikke kritisere, latterliggøre</a:t>
            </a:r>
            <a:r>
              <a:rPr lang="da-DK" sz="2800" dirty="0" smtClean="0"/>
              <a:t> eller omtale konkurrentens produkter på en nedsættende måde. </a:t>
            </a:r>
          </a:p>
          <a:p>
            <a:pPr marL="538163" indent="-363538">
              <a:buFont typeface="Arial" pitchFamily="34" charset="0"/>
              <a:buChar char="•"/>
            </a:pPr>
            <a:r>
              <a:rPr lang="da-DK" sz="2800" b="1" dirty="0" smtClean="0"/>
              <a:t>Betingelserne</a:t>
            </a:r>
            <a:r>
              <a:rPr lang="da-DK" sz="2800" dirty="0" smtClean="0"/>
              <a:t> for en lovlig, sammenlignende reklame  - se MFL § 5, stk. 2, nr. 1-8.</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a:t>
            </a:r>
          </a:p>
          <a:p>
            <a:pPr algn="ctr"/>
            <a:r>
              <a:rPr lang="da-DK" sz="3200" b="1" dirty="0" smtClean="0">
                <a:solidFill>
                  <a:srgbClr val="7030A0"/>
                </a:solidFill>
                <a:latin typeface="+mj-lt"/>
                <a:cs typeface="Arial" pitchFamily="34" charset="0"/>
              </a:rPr>
              <a:t>§ 6 Uanmodet henvendelse – forbud mod </a:t>
            </a:r>
            <a:r>
              <a:rPr lang="da-DK" sz="3200" b="1" dirty="0" err="1" smtClean="0">
                <a:solidFill>
                  <a:srgbClr val="7030A0"/>
                </a:solidFill>
                <a:latin typeface="+mj-lt"/>
                <a:cs typeface="Arial" pitchFamily="34" charset="0"/>
              </a:rPr>
              <a:t>spam</a:t>
            </a:r>
            <a:endParaRPr lang="da-DK" sz="3200" b="1" dirty="0" smtClean="0">
              <a:solidFill>
                <a:srgbClr val="7030A0"/>
              </a:solidFill>
              <a:latin typeface="+mj-lt"/>
              <a:cs typeface="Arial" pitchFamily="34" charset="0"/>
            </a:endParaRPr>
          </a:p>
        </p:txBody>
      </p:sp>
      <p:sp>
        <p:nvSpPr>
          <p:cNvPr id="3" name="Tekstboks 2"/>
          <p:cNvSpPr txBox="1"/>
          <p:nvPr/>
        </p:nvSpPr>
        <p:spPr>
          <a:xfrm>
            <a:off x="971600" y="1268760"/>
            <a:ext cx="8172400" cy="5201424"/>
          </a:xfrm>
          <a:prstGeom prst="rect">
            <a:avLst/>
          </a:prstGeom>
          <a:noFill/>
        </p:spPr>
        <p:txBody>
          <a:bodyPr wrap="square" rtlCol="0">
            <a:spAutoFit/>
          </a:bodyPr>
          <a:lstStyle/>
          <a:p>
            <a:r>
              <a:rPr lang="da-DK" sz="2600" b="1" dirty="0" smtClean="0"/>
              <a:t>Hovedreglen</a:t>
            </a:r>
            <a:r>
              <a:rPr lang="da-DK" sz="2600" dirty="0" smtClean="0"/>
              <a:t>: Den erhvervsdrivende må </a:t>
            </a:r>
            <a:r>
              <a:rPr lang="da-DK" sz="2600" b="1" dirty="0" smtClean="0"/>
              <a:t>ikke sende </a:t>
            </a:r>
            <a:r>
              <a:rPr lang="da-DK" sz="2600" dirty="0" smtClean="0"/>
              <a:t>reklamer, tilbud og øvrigt markedsføringsmateriale til forbrugere eller private og offentlige virksomheder via fjernkommunikation, dvs. ved brug af </a:t>
            </a:r>
            <a:r>
              <a:rPr lang="da-DK" sz="2600" b="1" dirty="0" smtClean="0"/>
              <a:t>e-mail, sms, mms, fax og automatisk opkaldesystem med indtalt reklame</a:t>
            </a:r>
            <a:r>
              <a:rPr lang="da-DK" sz="2600" dirty="0" smtClean="0"/>
              <a:t>. </a:t>
            </a:r>
          </a:p>
          <a:p>
            <a:endParaRPr lang="da-DK" sz="1000" dirty="0" smtClean="0"/>
          </a:p>
          <a:p>
            <a:pPr marL="538163" indent="-363538">
              <a:buFont typeface="Arial" pitchFamily="34" charset="0"/>
              <a:buChar char="•"/>
            </a:pPr>
            <a:r>
              <a:rPr lang="da-DK" sz="2400" b="1" dirty="0" smtClean="0"/>
              <a:t>Undtagelse 1:</a:t>
            </a:r>
            <a:r>
              <a:rPr lang="da-DK" sz="2400" dirty="0" smtClean="0"/>
              <a:t> Hvis modtageren af reklamen forudgående har accepteret eller anmodet om at få reklamen tilsendt på den måde.</a:t>
            </a:r>
          </a:p>
          <a:p>
            <a:pPr marL="538163" indent="-363538">
              <a:buFont typeface="Arial" pitchFamily="34" charset="0"/>
              <a:buChar char="•"/>
            </a:pPr>
            <a:r>
              <a:rPr lang="da-DK" sz="2400" b="1" dirty="0" smtClean="0"/>
              <a:t>Undtagelse 2</a:t>
            </a:r>
            <a:r>
              <a:rPr lang="da-DK" sz="2400" dirty="0" smtClean="0"/>
              <a:t>: Hvis kunden tidligere har købt varer eller tjenesteydelser hos virksomheden, og kunden har givet sin e-mailadresse eller mobiltelefonnummer, og har accepteret at modtage nyhedsbreve og tilbud. MEN kunden skal have mulighed for at frabede sig yderligere henvendelser.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a:t>
            </a:r>
          </a:p>
          <a:p>
            <a:pPr algn="ctr"/>
            <a:r>
              <a:rPr lang="da-DK" sz="3200" b="1" dirty="0" smtClean="0">
                <a:solidFill>
                  <a:srgbClr val="7030A0"/>
                </a:solidFill>
                <a:latin typeface="+mj-lt"/>
                <a:cs typeface="Arial" pitchFamily="34" charset="0"/>
              </a:rPr>
              <a:t>§ 6 Uanmodet henvendelse – forbud mod </a:t>
            </a:r>
            <a:r>
              <a:rPr lang="da-DK" sz="3200" b="1" dirty="0" err="1" smtClean="0">
                <a:solidFill>
                  <a:srgbClr val="7030A0"/>
                </a:solidFill>
                <a:latin typeface="+mj-lt"/>
                <a:cs typeface="Arial" pitchFamily="34" charset="0"/>
              </a:rPr>
              <a:t>spam</a:t>
            </a:r>
            <a:endParaRPr lang="da-DK" sz="3200" b="1" dirty="0" smtClean="0">
              <a:solidFill>
                <a:srgbClr val="7030A0"/>
              </a:solidFill>
              <a:latin typeface="+mj-lt"/>
              <a:cs typeface="Arial" pitchFamily="34" charset="0"/>
            </a:endParaRPr>
          </a:p>
        </p:txBody>
      </p:sp>
      <p:sp>
        <p:nvSpPr>
          <p:cNvPr id="3" name="Tekstboks 2"/>
          <p:cNvSpPr txBox="1"/>
          <p:nvPr/>
        </p:nvSpPr>
        <p:spPr>
          <a:xfrm>
            <a:off x="899592" y="1268760"/>
            <a:ext cx="8244408" cy="5262979"/>
          </a:xfrm>
          <a:prstGeom prst="rect">
            <a:avLst/>
          </a:prstGeom>
          <a:noFill/>
        </p:spPr>
        <p:txBody>
          <a:bodyPr wrap="square" rtlCol="0">
            <a:spAutoFit/>
          </a:bodyPr>
          <a:lstStyle/>
          <a:p>
            <a:pPr marL="538163" indent="-363538">
              <a:buFont typeface="Arial" pitchFamily="34" charset="0"/>
              <a:buChar char="•"/>
            </a:pPr>
            <a:r>
              <a:rPr lang="da-DK" sz="2800" b="1" dirty="0" smtClean="0"/>
              <a:t>Adresseløse</a:t>
            </a:r>
            <a:r>
              <a:rPr lang="da-DK" sz="2800" dirty="0" smtClean="0"/>
              <a:t> husstandsomdelte reklamer kan lovligt sendes.</a:t>
            </a:r>
          </a:p>
          <a:p>
            <a:pPr marL="538163" indent="-363538">
              <a:buFont typeface="Arial" pitchFamily="34" charset="0"/>
              <a:buChar char="•"/>
            </a:pPr>
            <a:r>
              <a:rPr lang="da-DK" sz="2800" b="1" dirty="0" smtClean="0"/>
              <a:t>Ved direkte markedsføring/adresseret reklame </a:t>
            </a:r>
            <a:r>
              <a:rPr lang="da-DK" sz="2800" dirty="0" smtClean="0"/>
              <a:t>til en person eller virksomhed, skal virksomheden sikre sig, at der ikke sendes materiale til personer, der er på Robinson-listen. </a:t>
            </a:r>
          </a:p>
          <a:p>
            <a:pPr marL="538163" indent="-363538">
              <a:buFont typeface="Arial" pitchFamily="34" charset="0"/>
              <a:buChar char="•"/>
            </a:pPr>
            <a:r>
              <a:rPr lang="da-DK" sz="2800" b="1" dirty="0" smtClean="0"/>
              <a:t>Robinson-listen</a:t>
            </a:r>
            <a:r>
              <a:rPr lang="da-DK" sz="2800" dirty="0" smtClean="0"/>
              <a:t>: Virksomheden må ikke rette direkte henvendelse til forbrugeren der er registreret på Robinson-listen, jf. MFL § 6, stk. 3, </a:t>
            </a:r>
          </a:p>
          <a:p>
            <a:pPr marL="901700" indent="-363538">
              <a:buFont typeface="Arial" pitchFamily="34" charset="0"/>
              <a:buChar char="•"/>
            </a:pPr>
            <a:r>
              <a:rPr lang="da-DK" sz="2800" dirty="0" smtClean="0"/>
              <a:t>Undtagelse: Hvis forbrugeren selv har anmodet om henvendelsen, jf. MFL § 6, stk. 4.</a:t>
            </a:r>
          </a:p>
          <a:p>
            <a:pPr marL="538163" indent="-363538">
              <a:buFont typeface="Arial" pitchFamily="34" charset="0"/>
              <a:buChar char="•"/>
            </a:pPr>
            <a:r>
              <a:rPr lang="da-DK" sz="2800" dirty="0" smtClean="0"/>
              <a:t>Sammenhold med forbrugeraftalelov § 6</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a:t>
            </a:r>
          </a:p>
          <a:p>
            <a:pPr algn="ctr"/>
            <a:r>
              <a:rPr lang="da-DK" sz="3200" b="1" dirty="0" smtClean="0">
                <a:solidFill>
                  <a:srgbClr val="7030A0"/>
                </a:solidFill>
                <a:latin typeface="+mj-lt"/>
                <a:cs typeface="Arial" pitchFamily="34" charset="0"/>
              </a:rPr>
              <a:t>§ 7 Vejledning</a:t>
            </a:r>
          </a:p>
        </p:txBody>
      </p:sp>
      <p:sp>
        <p:nvSpPr>
          <p:cNvPr id="3" name="Tekstboks 2"/>
          <p:cNvSpPr txBox="1"/>
          <p:nvPr/>
        </p:nvSpPr>
        <p:spPr>
          <a:xfrm>
            <a:off x="1043608" y="1268760"/>
            <a:ext cx="8100392" cy="5386090"/>
          </a:xfrm>
          <a:prstGeom prst="rect">
            <a:avLst/>
          </a:prstGeom>
          <a:noFill/>
        </p:spPr>
        <p:txBody>
          <a:bodyPr wrap="square" rtlCol="0">
            <a:spAutoFit/>
          </a:bodyPr>
          <a:lstStyle/>
          <a:p>
            <a:r>
              <a:rPr lang="da-DK" sz="2800" b="1" dirty="0" smtClean="0"/>
              <a:t>Køberen skal modtage de nødvendige informationer</a:t>
            </a:r>
            <a:r>
              <a:rPr lang="da-DK" sz="2800" dirty="0" smtClean="0"/>
              <a:t>, fx om varens anvendelse, brugsegenskaber, holdbarhed, farlighed og vedligeholdelse. </a:t>
            </a:r>
          </a:p>
          <a:p>
            <a:pPr marL="538163" indent="-363538">
              <a:buFont typeface="Arial" pitchFamily="34" charset="0"/>
              <a:buChar char="•"/>
            </a:pPr>
            <a:r>
              <a:rPr lang="da-DK" sz="2600" dirty="0" smtClean="0"/>
              <a:t>Jo mere kompliceret produktet er, desto større krav er der til sælgers oplysnings- og vejledningspligt.</a:t>
            </a:r>
          </a:p>
          <a:p>
            <a:pPr marL="538163" indent="-363538">
              <a:buFont typeface="Arial" pitchFamily="34" charset="0"/>
              <a:buChar char="•"/>
            </a:pPr>
            <a:r>
              <a:rPr lang="da-DK" sz="2600" dirty="0" smtClean="0"/>
              <a:t>Brugsanvisning kan gives både skriftligt og elektronisk. </a:t>
            </a:r>
          </a:p>
          <a:p>
            <a:pPr marL="538163" indent="-363538">
              <a:buFont typeface="Arial" pitchFamily="34" charset="0"/>
              <a:buChar char="•"/>
            </a:pPr>
            <a:r>
              <a:rPr lang="da-DK" sz="2600" dirty="0" smtClean="0"/>
              <a:t>Sproget skal være dansk eller et andet forståeligt skandinavisk sprog </a:t>
            </a:r>
          </a:p>
          <a:p>
            <a:pPr marL="995363" lvl="1" indent="-363538">
              <a:buFont typeface="Arial" pitchFamily="34" charset="0"/>
              <a:buChar char="•"/>
            </a:pPr>
            <a:r>
              <a:rPr lang="da-DK" sz="2600" dirty="0" smtClean="0"/>
              <a:t>Undtagelse: Ved salg af </a:t>
            </a:r>
            <a:r>
              <a:rPr lang="da-DK" sz="2600" dirty="0" err="1" smtClean="0"/>
              <a:t>IT-software</a:t>
            </a:r>
            <a:r>
              <a:rPr lang="da-DK" sz="2600" dirty="0" smtClean="0"/>
              <a:t> accepteres det, at sproget er på samme sprog som programmet.</a:t>
            </a:r>
          </a:p>
          <a:p>
            <a:pPr marL="538163" indent="-363538">
              <a:buFont typeface="Arial" pitchFamily="34" charset="0"/>
              <a:buChar char="•"/>
            </a:pPr>
            <a:r>
              <a:rPr lang="da-DK" sz="2600" dirty="0" smtClean="0"/>
              <a:t>Hvis særligt farligt produkt, eller et produkt der er forbundet med risiko ved forkert brug, anbefales det, at advarsler anføres tydeligt på dansk.</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 - Forbrugerbeskyttelse</a:t>
            </a:r>
          </a:p>
          <a:p>
            <a:pPr algn="ctr"/>
            <a:r>
              <a:rPr lang="da-DK" sz="3200" b="1" dirty="0" smtClean="0">
                <a:solidFill>
                  <a:srgbClr val="7030A0"/>
                </a:solidFill>
                <a:latin typeface="+mj-lt"/>
                <a:cs typeface="Arial" pitchFamily="34" charset="0"/>
              </a:rPr>
              <a:t>§ 8 Markedsføring rettet mod børn og unge </a:t>
            </a:r>
          </a:p>
        </p:txBody>
      </p:sp>
      <p:sp>
        <p:nvSpPr>
          <p:cNvPr id="3" name="Tekstboks 2"/>
          <p:cNvSpPr txBox="1"/>
          <p:nvPr/>
        </p:nvSpPr>
        <p:spPr>
          <a:xfrm>
            <a:off x="971600" y="1268760"/>
            <a:ext cx="8172400" cy="5093702"/>
          </a:xfrm>
          <a:prstGeom prst="rect">
            <a:avLst/>
          </a:prstGeom>
          <a:noFill/>
        </p:spPr>
        <p:txBody>
          <a:bodyPr wrap="square" rtlCol="0">
            <a:spAutoFit/>
          </a:bodyPr>
          <a:lstStyle/>
          <a:p>
            <a:pPr marL="268288" indent="-268288">
              <a:buFont typeface="Arial" pitchFamily="34" charset="0"/>
              <a:buChar char="•"/>
            </a:pPr>
            <a:r>
              <a:rPr lang="da-DK" sz="2500" b="1" dirty="0" smtClean="0"/>
              <a:t>Særlig hensyntagen</a:t>
            </a:r>
            <a:r>
              <a:rPr lang="da-DK" sz="2500" dirty="0" smtClean="0"/>
              <a:t> til børn og unges naturlige godtroenhed, manglende erfaring og kritiske sans, som bevirker, at de er lette at påvirke og nemme at præge, jf. MFL § 8, stk. 1.</a:t>
            </a:r>
          </a:p>
          <a:p>
            <a:pPr marL="268288" indent="-268288">
              <a:buFont typeface="Arial" pitchFamily="34" charset="0"/>
              <a:buChar char="•"/>
            </a:pPr>
            <a:r>
              <a:rPr lang="da-DK" sz="2500" dirty="0" smtClean="0"/>
              <a:t>Ikke udnytte den særlige </a:t>
            </a:r>
            <a:r>
              <a:rPr lang="da-DK" sz="2500" b="1" dirty="0" smtClean="0"/>
              <a:t>godtroenhed og mangel på erfaring</a:t>
            </a:r>
            <a:r>
              <a:rPr lang="da-DK" sz="2500" dirty="0" smtClean="0"/>
              <a:t>, der karakteriserer målgruppen børn og unge. Har ikke det samme skeptiske eller analytiske filter som voksne.</a:t>
            </a:r>
          </a:p>
          <a:p>
            <a:pPr marL="268288" indent="-268288">
              <a:buFont typeface="Arial" pitchFamily="34" charset="0"/>
              <a:buChar char="•"/>
            </a:pPr>
            <a:r>
              <a:rPr lang="da-DK" sz="2500" dirty="0" smtClean="0"/>
              <a:t>Ikke direkte eller indirekte opfordre til </a:t>
            </a:r>
            <a:r>
              <a:rPr lang="da-DK" sz="2500" b="1" dirty="0" smtClean="0"/>
              <a:t>vold, anvendelse af rusmidler, herunder alkohol</a:t>
            </a:r>
            <a:r>
              <a:rPr lang="da-DK" sz="2500" dirty="0" smtClean="0"/>
              <a:t>, eller anden farlig eller hensynsløs adfærd, eller på utilbørlig måde benytte sig af vold, frygt eller overtro som virkemidler, jf. MFL § 8, stk. 2. </a:t>
            </a:r>
          </a:p>
          <a:p>
            <a:pPr marL="268288" indent="-268288">
              <a:buFont typeface="Arial" pitchFamily="34" charset="0"/>
              <a:buChar char="•"/>
            </a:pPr>
            <a:r>
              <a:rPr lang="da-DK" sz="2500" dirty="0" smtClean="0"/>
              <a:t> Forbrugerombudsmandens vejledning om børn, unge og markedsføring, juli </a:t>
            </a:r>
            <a:r>
              <a:rPr lang="da-DK" sz="2500" dirty="0" smtClean="0"/>
              <a:t>2014.</a:t>
            </a:r>
            <a:endParaRPr lang="da-DK" sz="25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 - Forbrugerbeskyttelse</a:t>
            </a:r>
          </a:p>
          <a:p>
            <a:pPr algn="ctr"/>
            <a:r>
              <a:rPr lang="da-DK" sz="3200" b="1" dirty="0" smtClean="0">
                <a:solidFill>
                  <a:srgbClr val="7030A0"/>
                </a:solidFill>
                <a:latin typeface="+mj-lt"/>
                <a:cs typeface="Arial" pitchFamily="34" charset="0"/>
              </a:rPr>
              <a:t>§ 9 Salgsfremmende foranstaltninger </a:t>
            </a:r>
          </a:p>
        </p:txBody>
      </p:sp>
      <p:sp>
        <p:nvSpPr>
          <p:cNvPr id="3" name="Tekstboks 2"/>
          <p:cNvSpPr txBox="1"/>
          <p:nvPr/>
        </p:nvSpPr>
        <p:spPr>
          <a:xfrm>
            <a:off x="1043608" y="1196752"/>
            <a:ext cx="8100392" cy="5078313"/>
          </a:xfrm>
          <a:prstGeom prst="rect">
            <a:avLst/>
          </a:prstGeom>
          <a:noFill/>
        </p:spPr>
        <p:txBody>
          <a:bodyPr wrap="square" rtlCol="0">
            <a:spAutoFit/>
          </a:bodyPr>
          <a:lstStyle/>
          <a:p>
            <a:pPr marL="268288" indent="-268288">
              <a:buFont typeface="Arial" pitchFamily="34" charset="0"/>
              <a:buChar char="•"/>
            </a:pPr>
            <a:r>
              <a:rPr lang="da-DK" sz="2700" dirty="0" smtClean="0"/>
              <a:t>Handler om prismarkedsføring, brug af tilgift, rabat-mærker, rabat- og bonussystemer, præmiekonkurrencer mv.</a:t>
            </a:r>
          </a:p>
          <a:p>
            <a:pPr marL="268288" indent="-268288">
              <a:buFont typeface="Arial" pitchFamily="34" charset="0"/>
              <a:buChar char="•"/>
            </a:pPr>
            <a:r>
              <a:rPr lang="da-DK" sz="2700" dirty="0" smtClean="0"/>
              <a:t>Tilbudsbetingelserne skal være klare og let tilgængelige for forbrugeren, og værdien af eventuelle tillægsydelser skal være klart oplyst, jf. MFL § 9, stk. 1.</a:t>
            </a:r>
          </a:p>
          <a:p>
            <a:pPr marL="268288" indent="-268288">
              <a:buFont typeface="Arial" pitchFamily="34" charset="0"/>
              <a:buChar char="•"/>
            </a:pPr>
            <a:r>
              <a:rPr lang="da-DK" sz="2700" dirty="0" smtClean="0"/>
              <a:t>Hvis en virksomhed har rimelig grund til at antage, at der vil være så stor efterspørgsel på en vare, og han ikke vil kunne imødekomme alle købere, skal den erhvervsdrivende tage et klart forbehold i markedsføringen, jf. MFL § 9, stk. 2. fx ved at skrive </a:t>
            </a:r>
            <a:r>
              <a:rPr lang="da-DK" sz="2700" b="1" dirty="0" smtClean="0"/>
              <a:t>”begrænset antal”</a:t>
            </a:r>
            <a:r>
              <a:rPr lang="da-DK" sz="2700" dirty="0" smtClean="0"/>
              <a:t> i sit markedsføringsmateriale.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 Markedsføring</a:t>
            </a:r>
          </a:p>
        </p:txBody>
      </p:sp>
      <p:sp>
        <p:nvSpPr>
          <p:cNvPr id="3" name="Tekstboks 2"/>
          <p:cNvSpPr txBox="1"/>
          <p:nvPr/>
        </p:nvSpPr>
        <p:spPr>
          <a:xfrm>
            <a:off x="971600" y="1196752"/>
            <a:ext cx="8172400" cy="5170646"/>
          </a:xfrm>
          <a:prstGeom prst="rect">
            <a:avLst/>
          </a:prstGeom>
          <a:noFill/>
        </p:spPr>
        <p:txBody>
          <a:bodyPr wrap="square" rtlCol="0">
            <a:spAutoFit/>
          </a:bodyPr>
          <a:lstStyle/>
          <a:p>
            <a:r>
              <a:rPr lang="da-DK" sz="3200" b="1" dirty="0" smtClean="0">
                <a:cs typeface="Arial" pitchFamily="34" charset="0"/>
              </a:rPr>
              <a:t>I kapitel 9 gennemgås:</a:t>
            </a:r>
          </a:p>
          <a:p>
            <a:endParaRPr lang="da-DK" sz="1000" b="1" dirty="0" smtClean="0">
              <a:cs typeface="Arial" pitchFamily="34" charset="0"/>
            </a:endParaRPr>
          </a:p>
          <a:p>
            <a:pPr marL="514350" indent="-514350">
              <a:buAutoNum type="arabicPeriod"/>
            </a:pPr>
            <a:r>
              <a:rPr lang="da-DK" sz="3200" dirty="0" smtClean="0">
                <a:cs typeface="Arial" pitchFamily="34" charset="0"/>
              </a:rPr>
              <a:t>Markedsføringslovens (MFL) regler</a:t>
            </a:r>
          </a:p>
          <a:p>
            <a:pPr marL="1250950" lvl="1" indent="-538163"/>
            <a:r>
              <a:rPr lang="da-DK" sz="3200" dirty="0" smtClean="0">
                <a:cs typeface="Arial" pitchFamily="34" charset="0"/>
              </a:rPr>
              <a:t>1.1 Generalklausulen</a:t>
            </a:r>
          </a:p>
          <a:p>
            <a:pPr marL="1250950" lvl="1" indent="-538163"/>
            <a:r>
              <a:rPr lang="da-DK" sz="3200" dirty="0" smtClean="0">
                <a:cs typeface="Arial" pitchFamily="34" charset="0"/>
              </a:rPr>
              <a:t>1.2 Adfærd på markedet</a:t>
            </a:r>
          </a:p>
          <a:p>
            <a:pPr marL="1250950" lvl="1" indent="-538163"/>
            <a:r>
              <a:rPr lang="da-DK" sz="3200" dirty="0" smtClean="0">
                <a:cs typeface="Arial" pitchFamily="34" charset="0"/>
              </a:rPr>
              <a:t>1.3 Forbrugerbeskyttelse</a:t>
            </a:r>
          </a:p>
          <a:p>
            <a:pPr marL="1250950" lvl="1" indent="-538163"/>
            <a:r>
              <a:rPr lang="da-DK" sz="3200" dirty="0" smtClean="0">
                <a:cs typeface="Arial" pitchFamily="34" charset="0"/>
              </a:rPr>
              <a:t>1.4 Særregler - erhvervsdrivende</a:t>
            </a:r>
          </a:p>
          <a:p>
            <a:r>
              <a:rPr lang="da-DK" sz="3200" dirty="0" smtClean="0">
                <a:cs typeface="Arial" pitchFamily="34" charset="0"/>
              </a:rPr>
              <a:t>2. International regulering – ICC reklamekodeks</a:t>
            </a:r>
          </a:p>
          <a:p>
            <a:r>
              <a:rPr lang="da-DK" sz="3200" dirty="0" smtClean="0">
                <a:cs typeface="Arial" pitchFamily="34" charset="0"/>
              </a:rPr>
              <a:t>3. Forbrugerombudsmanden</a:t>
            </a:r>
          </a:p>
          <a:p>
            <a:endParaRPr lang="da-DK" sz="3200" dirty="0" smtClean="0">
              <a:cs typeface="Arial" pitchFamily="34" charset="0"/>
            </a:endParaRPr>
          </a:p>
          <a:p>
            <a:endParaRPr lang="da-DK" sz="32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 - Forbrugerbeskyttelse</a:t>
            </a:r>
          </a:p>
          <a:p>
            <a:pPr algn="ctr"/>
            <a:r>
              <a:rPr lang="da-DK" sz="3200" b="1" dirty="0" smtClean="0">
                <a:solidFill>
                  <a:srgbClr val="7030A0"/>
                </a:solidFill>
                <a:latin typeface="+mj-lt"/>
                <a:cs typeface="Arial" pitchFamily="34" charset="0"/>
              </a:rPr>
              <a:t>§ 12 Garanti </a:t>
            </a:r>
          </a:p>
        </p:txBody>
      </p:sp>
      <p:sp>
        <p:nvSpPr>
          <p:cNvPr id="3" name="Tekstboks 2"/>
          <p:cNvSpPr txBox="1"/>
          <p:nvPr/>
        </p:nvSpPr>
        <p:spPr>
          <a:xfrm>
            <a:off x="971600" y="1196752"/>
            <a:ext cx="8172400" cy="4708981"/>
          </a:xfrm>
          <a:prstGeom prst="rect">
            <a:avLst/>
          </a:prstGeom>
          <a:noFill/>
        </p:spPr>
        <p:txBody>
          <a:bodyPr wrap="square" rtlCol="0">
            <a:spAutoFit/>
          </a:bodyPr>
          <a:lstStyle/>
          <a:p>
            <a:pPr marL="363538" indent="-363538">
              <a:buFont typeface="Arial" pitchFamily="34" charset="0"/>
              <a:buChar char="•"/>
            </a:pPr>
            <a:r>
              <a:rPr lang="da-DK" sz="2500" dirty="0" smtClean="0"/>
              <a:t>Ved brug af ord som ”</a:t>
            </a:r>
            <a:r>
              <a:rPr lang="da-DK" sz="2500" b="1" dirty="0" smtClean="0"/>
              <a:t>garanti”, ”tilsikre”, ”vi indestår</a:t>
            </a:r>
            <a:r>
              <a:rPr lang="da-DK" sz="2500" dirty="0" smtClean="0"/>
              <a:t>”, skal den erhvervsdrivende give forbrugeren en væsentlig bedre retsstilling, end han ellers ville have haft uden ”</a:t>
            </a:r>
            <a:r>
              <a:rPr lang="da-DK" sz="2500" dirty="0" smtClean="0"/>
              <a:t>garantien”</a:t>
            </a:r>
          </a:p>
          <a:p>
            <a:pPr marL="363538" indent="-363538">
              <a:buFont typeface="Arial" pitchFamily="34" charset="0"/>
              <a:buChar char="•"/>
            </a:pPr>
            <a:r>
              <a:rPr lang="da-DK" sz="2500" dirty="0" smtClean="0"/>
              <a:t>Den </a:t>
            </a:r>
            <a:r>
              <a:rPr lang="da-DK" sz="2500" dirty="0" smtClean="0"/>
              <a:t>erhvervsdrivende skal  </a:t>
            </a:r>
            <a:r>
              <a:rPr lang="da-DK" sz="2500" b="1" dirty="0" smtClean="0"/>
              <a:t>informere forbrugeren om garantiens indhold</a:t>
            </a:r>
            <a:r>
              <a:rPr lang="da-DK" sz="2500" dirty="0" smtClean="0"/>
              <a:t> på klar og tydelig måde, fx:</a:t>
            </a:r>
          </a:p>
          <a:p>
            <a:pPr marL="820738" lvl="1" indent="-363538">
              <a:buFont typeface="Arial" pitchFamily="34" charset="0"/>
              <a:buChar char="•"/>
            </a:pPr>
            <a:r>
              <a:rPr lang="da-DK" sz="2500" dirty="0" smtClean="0"/>
              <a:t>Om garantiens varighed, begrænsninger, garantigivers navn og adresse. </a:t>
            </a:r>
          </a:p>
          <a:p>
            <a:pPr marL="820738" lvl="1" indent="-363538">
              <a:buFont typeface="Arial" pitchFamily="34" charset="0"/>
              <a:buChar char="•"/>
            </a:pPr>
            <a:r>
              <a:rPr lang="da-DK" sz="2500" dirty="0" smtClean="0"/>
              <a:t>At forbrugerens ufravigelige rettigheder efter lovgivningen ikke berøres af garantien, fx ufravigelige regler i købeloven eller anden lovgivning. </a:t>
            </a:r>
          </a:p>
          <a:p>
            <a:pPr marL="820738" lvl="1" indent="-363538">
              <a:buFont typeface="Arial" pitchFamily="34" charset="0"/>
              <a:buChar char="•"/>
            </a:pPr>
            <a:r>
              <a:rPr lang="da-DK" sz="2500" dirty="0" smtClean="0"/>
              <a:t>Forbrugeren kan bede den erhvervsdrivende udlevere garantien skriftligt, og det skal ske på dansk</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 - Forbrugerbeskyttelse</a:t>
            </a:r>
          </a:p>
          <a:p>
            <a:pPr algn="ctr"/>
            <a:r>
              <a:rPr lang="da-DK" sz="3200" b="1" dirty="0" smtClean="0">
                <a:solidFill>
                  <a:srgbClr val="7030A0"/>
                </a:solidFill>
                <a:latin typeface="+mj-lt"/>
                <a:cs typeface="Arial" pitchFamily="34" charset="0"/>
              </a:rPr>
              <a:t>§ 12a </a:t>
            </a:r>
            <a:r>
              <a:rPr lang="da-DK" sz="3200" b="1" dirty="0" err="1" smtClean="0">
                <a:solidFill>
                  <a:srgbClr val="7030A0"/>
                </a:solidFill>
                <a:latin typeface="+mj-lt"/>
                <a:cs typeface="Arial" pitchFamily="34" charset="0"/>
              </a:rPr>
              <a:t>Købsopfordring</a:t>
            </a:r>
            <a:r>
              <a:rPr lang="da-DK" sz="3200" b="1" dirty="0" smtClean="0">
                <a:solidFill>
                  <a:srgbClr val="7030A0"/>
                </a:solidFill>
                <a:latin typeface="+mj-lt"/>
                <a:cs typeface="Arial" pitchFamily="34" charset="0"/>
              </a:rPr>
              <a:t> </a:t>
            </a:r>
          </a:p>
        </p:txBody>
      </p:sp>
      <p:sp>
        <p:nvSpPr>
          <p:cNvPr id="3" name="Tekstboks 2"/>
          <p:cNvSpPr txBox="1"/>
          <p:nvPr/>
        </p:nvSpPr>
        <p:spPr>
          <a:xfrm>
            <a:off x="971600" y="1196752"/>
            <a:ext cx="8172400" cy="5093702"/>
          </a:xfrm>
          <a:prstGeom prst="rect">
            <a:avLst/>
          </a:prstGeom>
          <a:noFill/>
        </p:spPr>
        <p:txBody>
          <a:bodyPr wrap="square" rtlCol="0">
            <a:spAutoFit/>
          </a:bodyPr>
          <a:lstStyle/>
          <a:p>
            <a:r>
              <a:rPr lang="da-DK" sz="2500" dirty="0" smtClean="0"/>
              <a:t>I salgsmateriale/tilbud skal der gives en række </a:t>
            </a:r>
            <a:r>
              <a:rPr lang="da-DK" sz="2500" b="1" dirty="0" smtClean="0"/>
              <a:t>oplysninger</a:t>
            </a:r>
            <a:r>
              <a:rPr lang="da-DK" sz="2500" dirty="0" smtClean="0"/>
              <a:t>, som skal sætte forbrugeren i stand til at foretage et køb ud fra de rigtige forudsætninger, fx:</a:t>
            </a:r>
          </a:p>
          <a:p>
            <a:pPr marL="531813" lvl="0" indent="-173038">
              <a:buFont typeface="Arial" pitchFamily="34" charset="0"/>
              <a:buChar char="•"/>
            </a:pPr>
            <a:r>
              <a:rPr lang="da-DK" sz="2500" dirty="0" smtClean="0"/>
              <a:t>Varens eller tjenesteydelsens væsentligste karakteristika.</a:t>
            </a:r>
          </a:p>
          <a:p>
            <a:pPr marL="531813" lvl="0" indent="-173038">
              <a:buFont typeface="Arial" pitchFamily="34" charset="0"/>
              <a:buChar char="•"/>
            </a:pPr>
            <a:r>
              <a:rPr lang="da-DK" sz="2500" dirty="0" smtClean="0"/>
              <a:t>Den erhvervsdrivendes adresse og navn.</a:t>
            </a:r>
          </a:p>
          <a:p>
            <a:pPr marL="531813" lvl="0" indent="-173038">
              <a:buFont typeface="Arial" pitchFamily="34" charset="0"/>
              <a:buChar char="•"/>
            </a:pPr>
            <a:r>
              <a:rPr lang="da-DK" sz="2500" dirty="0" smtClean="0"/>
              <a:t>Forhold vedrørende betaling, levering og opfyldelse af aftalen, hvis de afviger fra hvad der er sædvanligt i branchen.</a:t>
            </a:r>
          </a:p>
          <a:p>
            <a:pPr marL="531813" lvl="0" indent="-173038">
              <a:buFont typeface="Arial" pitchFamily="34" charset="0"/>
              <a:buChar char="•"/>
            </a:pPr>
            <a:r>
              <a:rPr lang="da-DK" sz="2500" dirty="0" smtClean="0"/>
              <a:t>Fremgangsmåde i forbindelse med klagesagsbehandling, hvis den afviger fra, hvad der er sædvanligt i branchen.</a:t>
            </a:r>
          </a:p>
          <a:p>
            <a:pPr marL="531813" lvl="0" indent="-173038">
              <a:buFont typeface="Arial" pitchFamily="34" charset="0"/>
              <a:buChar char="•"/>
            </a:pPr>
            <a:r>
              <a:rPr lang="da-DK" sz="2500" dirty="0" smtClean="0"/>
              <a:t>Fortrydelsesret, </a:t>
            </a:r>
            <a:r>
              <a:rPr lang="da-DK" sz="2500" dirty="0" err="1" smtClean="0"/>
              <a:t>afbestillingsret</a:t>
            </a:r>
            <a:r>
              <a:rPr lang="da-DK" sz="2500" dirty="0" smtClean="0"/>
              <a:t> eller returret, hvis forbrugeren har en sådan ret.</a:t>
            </a:r>
          </a:p>
          <a:p>
            <a:pPr marL="531813" lvl="0" indent="-173038">
              <a:buFont typeface="Arial" pitchFamily="34" charset="0"/>
              <a:buChar char="•"/>
            </a:pPr>
            <a:r>
              <a:rPr lang="da-DK" sz="2500" dirty="0" smtClean="0"/>
              <a:t>Prisen inklusive afgifter.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 - Forbrugerbeskyttelse</a:t>
            </a:r>
          </a:p>
          <a:p>
            <a:pPr algn="ctr"/>
            <a:r>
              <a:rPr lang="da-DK" sz="3200" b="1" dirty="0" smtClean="0">
                <a:solidFill>
                  <a:srgbClr val="7030A0"/>
                </a:solidFill>
                <a:latin typeface="+mj-lt"/>
                <a:cs typeface="Arial" pitchFamily="34" charset="0"/>
              </a:rPr>
              <a:t>§ 13 Prisoplysninger </a:t>
            </a:r>
          </a:p>
        </p:txBody>
      </p:sp>
      <p:sp>
        <p:nvSpPr>
          <p:cNvPr id="3" name="Tekstboks 2"/>
          <p:cNvSpPr txBox="1"/>
          <p:nvPr/>
        </p:nvSpPr>
        <p:spPr>
          <a:xfrm>
            <a:off x="971600" y="1196752"/>
            <a:ext cx="8172400" cy="5093702"/>
          </a:xfrm>
          <a:prstGeom prst="rect">
            <a:avLst/>
          </a:prstGeom>
          <a:noFill/>
        </p:spPr>
        <p:txBody>
          <a:bodyPr wrap="square" rtlCol="0">
            <a:spAutoFit/>
          </a:bodyPr>
          <a:lstStyle/>
          <a:p>
            <a:r>
              <a:rPr lang="da-DK" sz="2500" b="1" dirty="0" smtClean="0"/>
              <a:t>Varer</a:t>
            </a:r>
            <a:r>
              <a:rPr lang="da-DK" sz="2500" dirty="0" smtClean="0"/>
              <a:t>: Tydeligt oplyse om den samlede pris for varen inklusive gebyrer, omkostninger, moms og alle andre </a:t>
            </a:r>
            <a:r>
              <a:rPr lang="da-DK" sz="2500" dirty="0" smtClean="0"/>
              <a:t>afgifter,</a:t>
            </a:r>
          </a:p>
          <a:p>
            <a:endParaRPr lang="da-DK" sz="2500" b="1" dirty="0"/>
          </a:p>
          <a:p>
            <a:r>
              <a:rPr lang="da-DK" sz="2500" b="1" dirty="0" smtClean="0"/>
              <a:t>Tjenesteydelser</a:t>
            </a:r>
            <a:r>
              <a:rPr lang="da-DK" sz="2500" dirty="0" smtClean="0"/>
              <a:t>, fx advokatydelser eller elektrikerarbejde: Nogle opgaver udføres efter tidsforbrug. Ved regningsarbejde skal forbrugeren have en specificeret regning:</a:t>
            </a:r>
          </a:p>
          <a:p>
            <a:pPr marL="717550" lvl="1" indent="-260350" fontAlgn="base">
              <a:buFont typeface="Arial" pitchFamily="34" charset="0"/>
              <a:buChar char="•"/>
            </a:pPr>
            <a:r>
              <a:rPr lang="da-DK" sz="2500" dirty="0" smtClean="0"/>
              <a:t>Timepris.</a:t>
            </a:r>
          </a:p>
          <a:p>
            <a:pPr marL="717550" lvl="1" indent="-260350" fontAlgn="base">
              <a:buFont typeface="Arial" pitchFamily="34" charset="0"/>
              <a:buChar char="•"/>
            </a:pPr>
            <a:r>
              <a:rPr lang="da-DK" sz="2500" dirty="0" smtClean="0"/>
              <a:t>Timeforbrug.</a:t>
            </a:r>
          </a:p>
          <a:p>
            <a:pPr marL="717550" lvl="1" indent="-260350" fontAlgn="base">
              <a:buFont typeface="Arial" pitchFamily="34" charset="0"/>
              <a:buChar char="•"/>
            </a:pPr>
            <a:r>
              <a:rPr lang="da-DK" sz="2500" dirty="0" smtClean="0"/>
              <a:t>Materialeforbrug.</a:t>
            </a:r>
          </a:p>
          <a:p>
            <a:pPr marL="717550" lvl="1" indent="-260350" fontAlgn="base">
              <a:buFont typeface="Arial" pitchFamily="34" charset="0"/>
              <a:buChar char="•"/>
            </a:pPr>
            <a:endParaRPr lang="da-DK" sz="2500" dirty="0" smtClean="0"/>
          </a:p>
          <a:p>
            <a:r>
              <a:rPr lang="da-DK" sz="2500" dirty="0" smtClean="0"/>
              <a:t>Hvis der gives timepriser mundtligt, fx pr. telefon, eller prisen fremgår på virksomhedens hjemmeside, skal prisen inkludere gebyrer, omkostninger, moms og andre afgifter.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 - Forbrugerbeskyttelse</a:t>
            </a:r>
          </a:p>
          <a:p>
            <a:pPr algn="ctr"/>
            <a:r>
              <a:rPr lang="da-DK" sz="3200" b="1" dirty="0" smtClean="0">
                <a:solidFill>
                  <a:srgbClr val="7030A0"/>
                </a:solidFill>
                <a:latin typeface="+mj-lt"/>
                <a:cs typeface="Arial" pitchFamily="34" charset="0"/>
              </a:rPr>
              <a:t>§ 14 og § 14 a Kreditkøb og kreditaftaler </a:t>
            </a:r>
          </a:p>
        </p:txBody>
      </p:sp>
      <p:sp>
        <p:nvSpPr>
          <p:cNvPr id="3" name="Tekstboks 2"/>
          <p:cNvSpPr txBox="1"/>
          <p:nvPr/>
        </p:nvSpPr>
        <p:spPr>
          <a:xfrm>
            <a:off x="1043608" y="1196752"/>
            <a:ext cx="8100392" cy="4555093"/>
          </a:xfrm>
          <a:prstGeom prst="rect">
            <a:avLst/>
          </a:prstGeom>
          <a:noFill/>
        </p:spPr>
        <p:txBody>
          <a:bodyPr wrap="square" rtlCol="0">
            <a:spAutoFit/>
          </a:bodyPr>
          <a:lstStyle/>
          <a:p>
            <a:pPr marL="358775" indent="-358775">
              <a:buFont typeface="Arial" pitchFamily="34" charset="0"/>
              <a:buChar char="•"/>
            </a:pPr>
            <a:endParaRPr lang="da-DK" sz="1000" dirty="0" smtClean="0"/>
          </a:p>
          <a:p>
            <a:pPr marL="358775" indent="-358775">
              <a:buFont typeface="Arial" pitchFamily="34" charset="0"/>
              <a:buChar char="•"/>
            </a:pPr>
            <a:r>
              <a:rPr lang="da-DK" sz="2800" dirty="0" smtClean="0"/>
              <a:t>Kreditkøb og krav til indholdet af en kreditaftale reguleres af kreditaftaleloven – se kap. 16. </a:t>
            </a:r>
          </a:p>
          <a:p>
            <a:pPr marL="358775" indent="-358775">
              <a:buFont typeface="Arial" pitchFamily="34" charset="0"/>
              <a:buChar char="•"/>
            </a:pPr>
            <a:r>
              <a:rPr lang="da-DK" sz="2800" dirty="0" smtClean="0"/>
              <a:t>Ved markedsføring af et </a:t>
            </a:r>
            <a:r>
              <a:rPr lang="da-DK" sz="2800" b="1" dirty="0" smtClean="0"/>
              <a:t>kreditkøbsprodukt</a:t>
            </a:r>
            <a:r>
              <a:rPr lang="da-DK" sz="2800" dirty="0" smtClean="0"/>
              <a:t> og </a:t>
            </a:r>
            <a:r>
              <a:rPr lang="da-DK" sz="2800" b="1" dirty="0" smtClean="0"/>
              <a:t>kreditaftaler</a:t>
            </a:r>
            <a:r>
              <a:rPr lang="da-DK" sz="2800" dirty="0" smtClean="0"/>
              <a:t> som et produkt, skal der gives en lang række oplysninger, fx om:</a:t>
            </a:r>
          </a:p>
          <a:p>
            <a:pPr marL="358775" indent="-358775">
              <a:buFont typeface="Arial" pitchFamily="34" charset="0"/>
              <a:buChar char="•"/>
            </a:pPr>
            <a:endParaRPr lang="da-DK" sz="1000" dirty="0" smtClean="0"/>
          </a:p>
          <a:p>
            <a:pPr marL="717550" lvl="0" indent="-266700">
              <a:buFont typeface="Arial" pitchFamily="34" charset="0"/>
              <a:buChar char="•"/>
            </a:pPr>
            <a:r>
              <a:rPr lang="da-DK" sz="2600" dirty="0" smtClean="0"/>
              <a:t>Kontantprisen</a:t>
            </a:r>
          </a:p>
          <a:p>
            <a:pPr marL="717550" lvl="0" indent="-266700">
              <a:buFont typeface="Arial" pitchFamily="34" charset="0"/>
              <a:buChar char="•"/>
            </a:pPr>
            <a:r>
              <a:rPr lang="da-DK" sz="2600" dirty="0" smtClean="0"/>
              <a:t>Kreditomkostningerne angivet som et beløb og</a:t>
            </a:r>
          </a:p>
          <a:p>
            <a:pPr marL="717550" lvl="0" indent="-266700">
              <a:buFont typeface="Arial" pitchFamily="34" charset="0"/>
              <a:buChar char="•"/>
            </a:pPr>
            <a:r>
              <a:rPr lang="da-DK" sz="2600" dirty="0" smtClean="0"/>
              <a:t>De årlige omkostninger i procent (ÅOP) for kreditten,</a:t>
            </a:r>
          </a:p>
          <a:p>
            <a:pPr marL="717550" lvl="0" indent="-266700">
              <a:buFont typeface="Arial" pitchFamily="34" charset="0"/>
              <a:buChar char="•"/>
            </a:pPr>
            <a:r>
              <a:rPr lang="da-DK" sz="2600" dirty="0" smtClean="0"/>
              <a:t>Debitorrenten – fastsat eller variabel</a:t>
            </a:r>
          </a:p>
          <a:p>
            <a:pPr marL="717550" lvl="0" indent="-266700">
              <a:buFont typeface="Arial" pitchFamily="34" charset="0"/>
              <a:buChar char="•"/>
            </a:pPr>
            <a:r>
              <a:rPr lang="da-DK" sz="2600" dirty="0" smtClean="0"/>
              <a:t>Kreditaftalens løbetid mv. – se yderligere MFL</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Adfærd på markedet - Forbrugerbeskyttelse</a:t>
            </a:r>
          </a:p>
          <a:p>
            <a:pPr algn="ctr"/>
            <a:r>
              <a:rPr lang="da-DK" sz="3200" b="1" dirty="0" smtClean="0">
                <a:solidFill>
                  <a:srgbClr val="7030A0"/>
                </a:solidFill>
                <a:latin typeface="+mj-lt"/>
                <a:cs typeface="Arial" pitchFamily="34" charset="0"/>
              </a:rPr>
              <a:t>§ 15 Gebyrer og § 16 organiseret rabat</a:t>
            </a:r>
          </a:p>
        </p:txBody>
      </p:sp>
      <p:sp>
        <p:nvSpPr>
          <p:cNvPr id="3" name="Tekstboks 2"/>
          <p:cNvSpPr txBox="1"/>
          <p:nvPr/>
        </p:nvSpPr>
        <p:spPr>
          <a:xfrm>
            <a:off x="1043608" y="1196752"/>
            <a:ext cx="8100392" cy="5509200"/>
          </a:xfrm>
          <a:prstGeom prst="rect">
            <a:avLst/>
          </a:prstGeom>
          <a:noFill/>
        </p:spPr>
        <p:txBody>
          <a:bodyPr wrap="square" rtlCol="0">
            <a:spAutoFit/>
          </a:bodyPr>
          <a:lstStyle/>
          <a:p>
            <a:pPr marL="266700" lvl="1" indent="-266700">
              <a:buFont typeface="Arial" pitchFamily="34" charset="0"/>
              <a:buChar char="•"/>
            </a:pPr>
            <a:r>
              <a:rPr lang="da-DK" sz="2800" b="1" dirty="0" smtClean="0"/>
              <a:t>Et gebyr </a:t>
            </a:r>
            <a:r>
              <a:rPr lang="da-DK" sz="2800" dirty="0" smtClean="0"/>
              <a:t>kan kun opkræves, hvis der er hjemmel og/eller aftalt med forbrugeren, fx: </a:t>
            </a:r>
          </a:p>
          <a:p>
            <a:pPr marL="717550" indent="-266700">
              <a:buFont typeface="Arial" pitchFamily="34" charset="0"/>
              <a:buChar char="•"/>
            </a:pPr>
            <a:r>
              <a:rPr lang="da-DK" sz="2800" dirty="0" smtClean="0"/>
              <a:t>faktureringsgebyr, administrationsgebyr, opsigelsesgebyr, betalingsgebyr mv.</a:t>
            </a:r>
          </a:p>
          <a:p>
            <a:pPr marL="266700" indent="-266700">
              <a:buFont typeface="Arial" pitchFamily="34" charset="0"/>
              <a:buChar char="•"/>
            </a:pPr>
            <a:r>
              <a:rPr lang="da-DK" sz="2800" dirty="0" smtClean="0"/>
              <a:t>Ved </a:t>
            </a:r>
            <a:r>
              <a:rPr lang="da-DK" sz="2800" b="1" dirty="0" smtClean="0"/>
              <a:t>særlig rabat </a:t>
            </a:r>
            <a:r>
              <a:rPr lang="da-DK" sz="2800" dirty="0" smtClean="0"/>
              <a:t>til en bestemt gruppe kunder, tydelig skiltning ved samtlige indgangsdøre til forretningslokalet. </a:t>
            </a:r>
          </a:p>
          <a:p>
            <a:pPr marL="723900" lvl="1" indent="-266700">
              <a:buFont typeface="Arial" pitchFamily="34" charset="0"/>
              <a:buChar char="•"/>
            </a:pPr>
            <a:r>
              <a:rPr lang="da-DK" sz="2600" dirty="0" smtClean="0"/>
              <a:t>kunne vise en liste over varer og tjenesteydelser, der er omfattet af rabat og rabattens størrelse.</a:t>
            </a:r>
          </a:p>
          <a:p>
            <a:pPr marL="723900" lvl="1" indent="-266700">
              <a:buFont typeface="Arial" pitchFamily="34" charset="0"/>
              <a:buChar char="•"/>
            </a:pPr>
            <a:r>
              <a:rPr lang="da-DK" sz="2600" dirty="0" smtClean="0"/>
              <a:t>Ved fjernsalg, fx katalogsalg, e-handel, skal oplysningerne om rabat, gives i forbindelse med prisoplysning, fx ”medlemmer af Forbrugsforeningen får 10 % rabat.”</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1.4 Særlige regler erhvervsdrivende</a:t>
            </a:r>
          </a:p>
          <a:p>
            <a:pPr algn="ctr"/>
            <a:r>
              <a:rPr lang="da-DK" sz="3600" b="1" dirty="0" smtClean="0">
                <a:solidFill>
                  <a:srgbClr val="7030A0"/>
                </a:solidFill>
                <a:latin typeface="+mj-lt"/>
                <a:cs typeface="Arial" pitchFamily="34" charset="0"/>
              </a:rPr>
              <a:t>§ 18 Forretningskendetegn</a:t>
            </a:r>
            <a:endParaRPr lang="da-DK" sz="3200" b="1" dirty="0" smtClean="0">
              <a:solidFill>
                <a:srgbClr val="7030A0"/>
              </a:solidFill>
              <a:latin typeface="+mj-lt"/>
              <a:cs typeface="Arial" pitchFamily="34" charset="0"/>
            </a:endParaRPr>
          </a:p>
        </p:txBody>
      </p:sp>
      <p:sp>
        <p:nvSpPr>
          <p:cNvPr id="3" name="Tekstboks 2"/>
          <p:cNvSpPr txBox="1"/>
          <p:nvPr/>
        </p:nvSpPr>
        <p:spPr>
          <a:xfrm>
            <a:off x="971600" y="1196752"/>
            <a:ext cx="8172400" cy="5293757"/>
          </a:xfrm>
          <a:prstGeom prst="rect">
            <a:avLst/>
          </a:prstGeom>
          <a:noFill/>
        </p:spPr>
        <p:txBody>
          <a:bodyPr wrap="square" rtlCol="0">
            <a:spAutoFit/>
          </a:bodyPr>
          <a:lstStyle/>
          <a:p>
            <a:r>
              <a:rPr lang="da-DK" sz="2600" dirty="0" smtClean="0"/>
              <a:t>Erhvervsdrivende må ikke benytte </a:t>
            </a:r>
            <a:r>
              <a:rPr lang="da-DK" sz="2600" b="1" dirty="0" smtClean="0"/>
              <a:t>forretningskendetegn </a:t>
            </a:r>
            <a:r>
              <a:rPr lang="da-DK" sz="2600" dirty="0" smtClean="0"/>
              <a:t>og lignende, der ikke tilkommer dem, eller benytte egne kendetegn på en måde, der er egnet til at fremkalde forveksling med andres.</a:t>
            </a:r>
          </a:p>
          <a:p>
            <a:pPr marL="531813" indent="-358775">
              <a:buFont typeface="Arial" pitchFamily="34" charset="0"/>
              <a:buChar char="•"/>
            </a:pPr>
            <a:r>
              <a:rPr lang="da-DK" sz="2600" dirty="0" smtClean="0"/>
              <a:t>Forretningskendetegn: Logo, en udsmykning, en uniform, et slogan eller et firmanavn mv.</a:t>
            </a:r>
          </a:p>
          <a:p>
            <a:pPr marL="531813" indent="-358775">
              <a:buFont typeface="Arial" pitchFamily="34" charset="0"/>
              <a:buChar char="•"/>
            </a:pPr>
            <a:r>
              <a:rPr lang="da-DK" sz="2600" dirty="0" smtClean="0"/>
              <a:t>Registreret som varemærke eller indarbejdet, opnået et særpræg. Se fx dommen U2004.1561H om BR’s legetøjs domænenavn.</a:t>
            </a:r>
          </a:p>
          <a:p>
            <a:r>
              <a:rPr lang="da-DK" sz="2600" dirty="0" smtClean="0"/>
              <a:t>En krænkelse kræver, at der er en vis </a:t>
            </a:r>
            <a:r>
              <a:rPr lang="da-DK" sz="2600" b="1" dirty="0" smtClean="0"/>
              <a:t>forvekslingsrisiko</a:t>
            </a:r>
            <a:r>
              <a:rPr lang="da-DK" sz="2600" dirty="0" smtClean="0"/>
              <a:t>,. Vurderes konkret fra sag til sag. </a:t>
            </a:r>
          </a:p>
          <a:p>
            <a:pPr marL="531813" indent="-358775">
              <a:buFont typeface="Arial" pitchFamily="34" charset="0"/>
              <a:buChar char="•"/>
            </a:pPr>
            <a:r>
              <a:rPr lang="da-DK" sz="2600" dirty="0" smtClean="0"/>
              <a:t>Se dommen U1997.253H om pølsemanden ”</a:t>
            </a:r>
            <a:r>
              <a:rPr lang="da-DK" sz="2600" dirty="0" err="1" smtClean="0"/>
              <a:t>McAllan</a:t>
            </a:r>
            <a:r>
              <a:rPr lang="da-DK" sz="2600" dirty="0" smtClean="0"/>
              <a:t>. Beskrevet i kapitel 12, </a:t>
            </a:r>
            <a:r>
              <a:rPr lang="da-DK" sz="2600" dirty="0" smtClean="0"/>
              <a:t>side 342</a:t>
            </a:r>
            <a:r>
              <a:rPr lang="da-DK" sz="2600" dirty="0" smtClean="0"/>
              <a:t>.</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1.4 Særlige regler erhvervsdrivende</a:t>
            </a:r>
          </a:p>
          <a:p>
            <a:pPr algn="ctr"/>
            <a:r>
              <a:rPr lang="da-DK" sz="3600" b="1" dirty="0" smtClean="0">
                <a:solidFill>
                  <a:srgbClr val="7030A0"/>
                </a:solidFill>
                <a:latin typeface="+mj-lt"/>
                <a:cs typeface="Arial" pitchFamily="34" charset="0"/>
              </a:rPr>
              <a:t>§ 19 Erhvervshemmeligheder</a:t>
            </a:r>
            <a:endParaRPr lang="da-DK" sz="3200" b="1" dirty="0" smtClean="0">
              <a:solidFill>
                <a:srgbClr val="7030A0"/>
              </a:solidFill>
              <a:latin typeface="+mj-lt"/>
              <a:cs typeface="Arial" pitchFamily="34" charset="0"/>
            </a:endParaRPr>
          </a:p>
        </p:txBody>
      </p:sp>
      <p:sp>
        <p:nvSpPr>
          <p:cNvPr id="3" name="Tekstboks 2"/>
          <p:cNvSpPr txBox="1"/>
          <p:nvPr/>
        </p:nvSpPr>
        <p:spPr>
          <a:xfrm>
            <a:off x="1043608" y="1196752"/>
            <a:ext cx="8100392" cy="5401480"/>
          </a:xfrm>
          <a:prstGeom prst="rect">
            <a:avLst/>
          </a:prstGeom>
          <a:noFill/>
        </p:spPr>
        <p:txBody>
          <a:bodyPr wrap="square" rtlCol="0">
            <a:spAutoFit/>
          </a:bodyPr>
          <a:lstStyle/>
          <a:p>
            <a:r>
              <a:rPr lang="da-DK" sz="2300" dirty="0" smtClean="0"/>
              <a:t>Fortrolig viden, fx opskriften på Coca Cola, tekniske tegninger, modeller, koncepter, genskabelse af erhvervshemmeligheden ved hjælp af hukommelsen.</a:t>
            </a:r>
          </a:p>
          <a:p>
            <a:endParaRPr lang="da-DK" sz="2300" dirty="0" smtClean="0"/>
          </a:p>
          <a:p>
            <a:pPr marL="531813" indent="-358775">
              <a:buFont typeface="Arial" pitchFamily="34" charset="0"/>
              <a:buChar char="•"/>
            </a:pPr>
            <a:r>
              <a:rPr lang="da-DK" sz="2300" dirty="0" smtClean="0"/>
              <a:t>Den der har adgang til en virksomhed, arbejder eller samarbejder med en virksomhed, må ikke på </a:t>
            </a:r>
            <a:r>
              <a:rPr lang="da-DK" sz="2300" b="1" dirty="0" smtClean="0"/>
              <a:t>utilbørlig måde </a:t>
            </a:r>
            <a:r>
              <a:rPr lang="da-DK" sz="2300" dirty="0" smtClean="0"/>
              <a:t>skaffe sig eller forsøge at skaffe kendskab eller rådighed over virksomhedens erhvervshemmeligheder, jf. MFL § </a:t>
            </a:r>
            <a:r>
              <a:rPr lang="da-DK" sz="2300" dirty="0" smtClean="0"/>
              <a:t>19, </a:t>
            </a:r>
            <a:r>
              <a:rPr lang="da-DK" sz="2300" dirty="0" smtClean="0"/>
              <a:t>stk. 1.</a:t>
            </a:r>
          </a:p>
          <a:p>
            <a:pPr marL="531813" indent="-358775">
              <a:buFont typeface="Arial" pitchFamily="34" charset="0"/>
              <a:buChar char="•"/>
            </a:pPr>
            <a:r>
              <a:rPr lang="da-DK" sz="2300" dirty="0" smtClean="0"/>
              <a:t>Den der får kendskab til erhvervshemmeligheder på </a:t>
            </a:r>
            <a:r>
              <a:rPr lang="da-DK" sz="2300" b="1" dirty="0" smtClean="0"/>
              <a:t>retmæssig måde</a:t>
            </a:r>
            <a:r>
              <a:rPr lang="da-DK" sz="2300" dirty="0" smtClean="0"/>
              <a:t>, må ikke viderebringe eller benytte hemmelighederne i 3 år efter arbejdets/samarbejdets ophør, jf. MFL § 19. stk. 2.</a:t>
            </a:r>
          </a:p>
          <a:p>
            <a:pPr marL="531813" indent="-358775">
              <a:buFont typeface="Arial" pitchFamily="34" charset="0"/>
              <a:buChar char="•"/>
            </a:pPr>
            <a:r>
              <a:rPr lang="da-DK" sz="2300" dirty="0" smtClean="0"/>
              <a:t>En anden virksomhed må ikke anvende ”hemmelighederne” hvis de ved at adgangen til oplysningerne er opnået på forkert vis.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Arial" pitchFamily="34" charset="0"/>
                <a:cs typeface="Arial" pitchFamily="34" charset="0"/>
              </a:rPr>
              <a:t>International regulering</a:t>
            </a:r>
          </a:p>
          <a:p>
            <a:pPr algn="ctr"/>
            <a:r>
              <a:rPr lang="da-DK" sz="3600" b="1" dirty="0" smtClean="0">
                <a:solidFill>
                  <a:srgbClr val="7030A0"/>
                </a:solidFill>
                <a:latin typeface="+mj-lt"/>
                <a:cs typeface="Arial" pitchFamily="34" charset="0"/>
              </a:rPr>
              <a:t>ICC reklamekodeks</a:t>
            </a:r>
          </a:p>
        </p:txBody>
      </p:sp>
      <p:sp>
        <p:nvSpPr>
          <p:cNvPr id="3" name="Tekstboks 2"/>
          <p:cNvSpPr txBox="1"/>
          <p:nvPr/>
        </p:nvSpPr>
        <p:spPr>
          <a:xfrm>
            <a:off x="1115616" y="1124744"/>
            <a:ext cx="8028384" cy="5693867"/>
          </a:xfrm>
          <a:prstGeom prst="rect">
            <a:avLst/>
          </a:prstGeom>
          <a:noFill/>
        </p:spPr>
        <p:txBody>
          <a:bodyPr wrap="square" rtlCol="0">
            <a:spAutoFit/>
          </a:bodyPr>
          <a:lstStyle/>
          <a:p>
            <a:r>
              <a:rPr lang="da-DK" sz="2500" dirty="0" smtClean="0"/>
              <a:t>ICC: The International </a:t>
            </a:r>
            <a:r>
              <a:rPr lang="da-DK" sz="2500" dirty="0" err="1" smtClean="0"/>
              <a:t>Chamber</a:t>
            </a:r>
            <a:r>
              <a:rPr lang="da-DK" sz="2500" dirty="0" smtClean="0"/>
              <a:t> of Commerce.</a:t>
            </a:r>
          </a:p>
          <a:p>
            <a:r>
              <a:rPr lang="da-DK" sz="2500" b="1" dirty="0" smtClean="0"/>
              <a:t>ICC reklamekodeks</a:t>
            </a:r>
            <a:r>
              <a:rPr lang="da-DK" sz="2500" dirty="0" smtClean="0"/>
              <a:t>:</a:t>
            </a:r>
          </a:p>
          <a:p>
            <a:pPr marL="358775" indent="-185738">
              <a:buFont typeface="Arial" pitchFamily="34" charset="0"/>
              <a:buChar char="•"/>
            </a:pPr>
            <a:r>
              <a:rPr lang="da-DK" sz="2500" dirty="0" smtClean="0"/>
              <a:t>International etisk standard for markedsføring</a:t>
            </a:r>
          </a:p>
          <a:p>
            <a:pPr marL="358775" indent="-185738">
              <a:buFont typeface="Arial" pitchFamily="34" charset="0"/>
              <a:buChar char="•"/>
            </a:pPr>
            <a:r>
              <a:rPr lang="da-DK" sz="2500" dirty="0" smtClean="0"/>
              <a:t>Gælder i mere end 120 lande. </a:t>
            </a:r>
          </a:p>
          <a:p>
            <a:pPr marL="358775" indent="-185738">
              <a:buFont typeface="Arial" pitchFamily="34" charset="0"/>
              <a:buChar char="•"/>
            </a:pPr>
            <a:r>
              <a:rPr lang="da-DK" sz="2500" dirty="0" smtClean="0"/>
              <a:t> Anvendes i Danmark af domstolene og Forbrugerombuds-manden</a:t>
            </a:r>
          </a:p>
          <a:p>
            <a:pPr marL="358775" indent="-185738">
              <a:buFont typeface="Arial" pitchFamily="34" charset="0"/>
              <a:buChar char="•"/>
            </a:pPr>
            <a:r>
              <a:rPr lang="da-DK" sz="2500" dirty="0" smtClean="0"/>
              <a:t>Fortolkningsbidrag og supplement til markedsføringsloven, særligt supplement til generalklausulen i markedsførings-loven § 1 om god markedsføringsskik. </a:t>
            </a:r>
          </a:p>
          <a:p>
            <a:pPr marL="358775" indent="-185738">
              <a:buFont typeface="Arial" pitchFamily="34" charset="0"/>
              <a:buChar char="•"/>
            </a:pPr>
            <a:r>
              <a:rPr lang="da-DK" sz="2500" dirty="0" smtClean="0"/>
              <a:t>ICC’s reklamekodeks er ikke en lov som skal anvendes i Danmark, men skal betragtes som et udtryk for ”</a:t>
            </a:r>
            <a:r>
              <a:rPr lang="da-DK" sz="2500" dirty="0" err="1" smtClean="0"/>
              <a:t>best</a:t>
            </a:r>
            <a:r>
              <a:rPr lang="da-DK" sz="2500" dirty="0" smtClean="0"/>
              <a:t> </a:t>
            </a:r>
            <a:r>
              <a:rPr lang="da-DK" sz="2500" dirty="0" err="1" smtClean="0"/>
              <a:t>practice</a:t>
            </a:r>
            <a:r>
              <a:rPr lang="da-DK" sz="2500" dirty="0" smtClean="0"/>
              <a:t>” inden for markedsføring, både i Danmark og internationalt. ICC’s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Arial" pitchFamily="34" charset="0"/>
                <a:cs typeface="Arial" pitchFamily="34" charset="0"/>
              </a:rPr>
              <a:t>3. Forbrugerombudsmanden (FOB)</a:t>
            </a:r>
          </a:p>
        </p:txBody>
      </p:sp>
      <p:sp>
        <p:nvSpPr>
          <p:cNvPr id="3" name="Tekstboks 2"/>
          <p:cNvSpPr txBox="1"/>
          <p:nvPr/>
        </p:nvSpPr>
        <p:spPr>
          <a:xfrm>
            <a:off x="1043608" y="1124744"/>
            <a:ext cx="8100392" cy="5447645"/>
          </a:xfrm>
          <a:prstGeom prst="rect">
            <a:avLst/>
          </a:prstGeom>
          <a:noFill/>
        </p:spPr>
        <p:txBody>
          <a:bodyPr wrap="square" rtlCol="0">
            <a:spAutoFit/>
          </a:bodyPr>
          <a:lstStyle/>
          <a:p>
            <a:pPr marL="266700" indent="-266700">
              <a:buFont typeface="Arial" pitchFamily="34" charset="0"/>
              <a:buChar char="•"/>
            </a:pPr>
            <a:endParaRPr lang="da-DK" sz="1000" dirty="0" smtClean="0"/>
          </a:p>
          <a:p>
            <a:pPr marL="266700" indent="-266700">
              <a:buFont typeface="Arial" pitchFamily="34" charset="0"/>
              <a:buChar char="•"/>
            </a:pPr>
            <a:r>
              <a:rPr lang="da-DK" sz="2600" dirty="0" err="1" smtClean="0"/>
              <a:t>FOBs</a:t>
            </a:r>
            <a:r>
              <a:rPr lang="da-DK" sz="2600" dirty="0" smtClean="0"/>
              <a:t> tilsyn har særligt fokus på forbrugerinteresser, men kan dog også håndhæve almene samfundsmæssige interesser og erhvervsinteresser. </a:t>
            </a:r>
          </a:p>
          <a:p>
            <a:pPr marL="266700" indent="-266700">
              <a:buFont typeface="Arial" pitchFamily="34" charset="0"/>
              <a:buChar char="•"/>
            </a:pPr>
            <a:r>
              <a:rPr lang="da-DK" sz="2600" dirty="0" smtClean="0"/>
              <a:t>FOB fører bl.a. tilsyn med overholdelse af markedsførings-loven, tobaksreklameloven, forbrugeraftaleloven, e-handelsloven, købeloven, betalingstjenesteloven, lov om juridisk rådgivning mv.</a:t>
            </a:r>
          </a:p>
          <a:p>
            <a:pPr marL="266700" indent="-266700">
              <a:buFont typeface="Arial" pitchFamily="34" charset="0"/>
              <a:buChar char="•"/>
            </a:pPr>
            <a:r>
              <a:rPr lang="da-DK" sz="2600" dirty="0" smtClean="0"/>
              <a:t>FOB kan starte en sag på eget initiativ, som følge af en klage fra en forbruger, eller en klage fra en anden erhvervsdrivende. </a:t>
            </a:r>
          </a:p>
          <a:p>
            <a:pPr marL="266700" indent="-266700">
              <a:buFont typeface="Arial" pitchFamily="34" charset="0"/>
              <a:buChar char="•"/>
            </a:pPr>
            <a:r>
              <a:rPr lang="da-DK" sz="2600" dirty="0" smtClean="0"/>
              <a:t>En afgørelse truffet af FOB, kan indbringes til bedømmelse ved domstolene.</a:t>
            </a:r>
          </a:p>
          <a:p>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Arial" pitchFamily="34" charset="0"/>
                <a:cs typeface="Arial" pitchFamily="34" charset="0"/>
              </a:rPr>
              <a:t>3. Forbrugerombudsmanden (FOB)</a:t>
            </a:r>
          </a:p>
        </p:txBody>
      </p:sp>
      <p:sp>
        <p:nvSpPr>
          <p:cNvPr id="3" name="Tekstboks 2"/>
          <p:cNvSpPr txBox="1"/>
          <p:nvPr/>
        </p:nvSpPr>
        <p:spPr>
          <a:xfrm>
            <a:off x="1043608" y="1124744"/>
            <a:ext cx="8100392" cy="5324535"/>
          </a:xfrm>
          <a:prstGeom prst="rect">
            <a:avLst/>
          </a:prstGeom>
          <a:noFill/>
        </p:spPr>
        <p:txBody>
          <a:bodyPr wrap="square" rtlCol="0">
            <a:spAutoFit/>
          </a:bodyPr>
          <a:lstStyle/>
          <a:p>
            <a:r>
              <a:rPr lang="da-DK" sz="2800" dirty="0" smtClean="0"/>
              <a:t>Opgaver og beføjelser er reguleret i MFL §§ 22 – </a:t>
            </a:r>
            <a:r>
              <a:rPr lang="da-DK" sz="2800" dirty="0" smtClean="0"/>
              <a:t>25. </a:t>
            </a:r>
            <a:endParaRPr lang="da-DK" sz="2800" dirty="0" smtClean="0"/>
          </a:p>
          <a:p>
            <a:pPr marL="358775" indent="-358775">
              <a:buFont typeface="Arial" pitchFamily="34" charset="0"/>
              <a:buChar char="•"/>
            </a:pPr>
            <a:r>
              <a:rPr lang="da-DK" sz="2600" dirty="0" smtClean="0"/>
              <a:t>FOB kan i særlige tilfælde foretage </a:t>
            </a:r>
            <a:r>
              <a:rPr lang="da-DK" sz="2600" b="1" dirty="0" smtClean="0"/>
              <a:t>kontrolundersøgelser </a:t>
            </a:r>
            <a:r>
              <a:rPr lang="da-DK" sz="2600" dirty="0" smtClean="0"/>
              <a:t>i en virksomhed.</a:t>
            </a:r>
          </a:p>
          <a:p>
            <a:pPr marL="358775" indent="-358775">
              <a:buFont typeface="Arial" pitchFamily="34" charset="0"/>
              <a:buChar char="•"/>
            </a:pPr>
            <a:r>
              <a:rPr lang="da-DK" sz="2600" dirty="0" smtClean="0"/>
              <a:t>Forhandlingsprincippet: FOB har adgang til gennem </a:t>
            </a:r>
            <a:r>
              <a:rPr lang="da-DK" sz="2600" b="1" dirty="0" smtClean="0"/>
              <a:t>forhandling</a:t>
            </a:r>
            <a:r>
              <a:rPr lang="da-DK" sz="2600" dirty="0" smtClean="0"/>
              <a:t> med de erhvervsdrivende, at forsøge at påvirke virksomhederne.</a:t>
            </a:r>
          </a:p>
          <a:p>
            <a:pPr marL="358775" indent="-358775">
              <a:buFont typeface="Arial" pitchFamily="34" charset="0"/>
              <a:buChar char="•"/>
            </a:pPr>
            <a:r>
              <a:rPr lang="da-DK" sz="2600" dirty="0" smtClean="0"/>
              <a:t>Via relevante erhvervs- og forbrugerorganisationer at påvirke de erhvervsdrivendes adfærd gennem udarbejdelse af </a:t>
            </a:r>
            <a:r>
              <a:rPr lang="da-DK" sz="2600" b="1" dirty="0" smtClean="0"/>
              <a:t>retningslinjer og vejledninger </a:t>
            </a:r>
            <a:r>
              <a:rPr lang="da-DK" sz="2600" dirty="0" smtClean="0"/>
              <a:t>for markedsføring inden for væsentlige områder.</a:t>
            </a:r>
          </a:p>
          <a:p>
            <a:pPr marL="358775" indent="-358775">
              <a:buFont typeface="Arial" pitchFamily="34" charset="0"/>
              <a:buChar char="•"/>
            </a:pPr>
            <a:r>
              <a:rPr lang="da-DK" sz="2600" b="1" dirty="0" smtClean="0"/>
              <a:t>Forhåndsbesked</a:t>
            </a:r>
            <a:r>
              <a:rPr lang="da-DK" sz="2600" dirty="0" smtClean="0"/>
              <a:t>/vurdering til virksomheden om et planlagt, men endnu ikke lanceret markedsføringstiltag er lovligt.</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332656"/>
            <a:ext cx="8782049"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Markedsføringsloven </a:t>
            </a:r>
          </a:p>
        </p:txBody>
      </p:sp>
      <p:sp>
        <p:nvSpPr>
          <p:cNvPr id="3" name="Tekstboks 2"/>
          <p:cNvSpPr txBox="1"/>
          <p:nvPr/>
        </p:nvSpPr>
        <p:spPr>
          <a:xfrm>
            <a:off x="971780" y="980728"/>
            <a:ext cx="8172400" cy="5693867"/>
          </a:xfrm>
          <a:prstGeom prst="rect">
            <a:avLst/>
          </a:prstGeom>
          <a:noFill/>
        </p:spPr>
        <p:txBody>
          <a:bodyPr wrap="square" rtlCol="0">
            <a:spAutoFit/>
          </a:bodyPr>
          <a:lstStyle/>
          <a:p>
            <a:r>
              <a:rPr lang="da-DK" sz="2800" dirty="0" smtClean="0"/>
              <a:t>Tæt forbundet med konkurrenceret, immaterialret, købelov, forbrugeraftalelov, e-handelslov mv.</a:t>
            </a:r>
          </a:p>
          <a:p>
            <a:pPr marL="363538" indent="-363538">
              <a:buFont typeface="Arial" pitchFamily="34" charset="0"/>
              <a:buChar char="•"/>
            </a:pPr>
            <a:endParaRPr lang="da-DK" sz="2800" dirty="0" smtClean="0"/>
          </a:p>
          <a:p>
            <a:pPr marL="363538" indent="-363538"/>
            <a:r>
              <a:rPr lang="da-DK" sz="2800" b="1" dirty="0" smtClean="0"/>
              <a:t>Kampen” om markedsandele:</a:t>
            </a:r>
          </a:p>
          <a:p>
            <a:pPr marL="363538" indent="-363538">
              <a:buFont typeface="Arial" pitchFamily="34" charset="0"/>
              <a:buChar char="•"/>
            </a:pPr>
            <a:r>
              <a:rPr lang="da-DK" sz="2800" dirty="0" smtClean="0"/>
              <a:t>Markedsføringen må ikke blive for grov og hensynsløs.</a:t>
            </a:r>
          </a:p>
          <a:p>
            <a:pPr marL="363538" indent="-363538">
              <a:buFont typeface="Arial" pitchFamily="34" charset="0"/>
              <a:buChar char="•"/>
            </a:pPr>
            <a:r>
              <a:rPr lang="da-DK" sz="2800" dirty="0" smtClean="0"/>
              <a:t>”God markedsføringsskik” – moral, forretningsskik, hæderlighed</a:t>
            </a:r>
          </a:p>
          <a:p>
            <a:pPr marL="363538" indent="-363538"/>
            <a:r>
              <a:rPr lang="da-DK" sz="2800" b="1" dirty="0" smtClean="0"/>
              <a:t>Øvrige kilder:</a:t>
            </a:r>
          </a:p>
          <a:p>
            <a:pPr marL="363538" lvl="1" indent="-363538">
              <a:buFont typeface="Arial" pitchFamily="34" charset="0"/>
              <a:buChar char="•"/>
            </a:pPr>
            <a:r>
              <a:rPr lang="da-DK" sz="2800" dirty="0" smtClean="0"/>
              <a:t>Forbrugerombudsmanden - tilsyn, vejledning</a:t>
            </a:r>
          </a:p>
          <a:p>
            <a:pPr marL="363538" lvl="1" indent="-363538"/>
            <a:r>
              <a:rPr lang="da-DK" sz="2800" dirty="0" smtClean="0"/>
              <a:t>	</a:t>
            </a:r>
            <a:r>
              <a:rPr lang="da-DK" sz="2600" dirty="0" err="1" smtClean="0"/>
              <a:t>www.forbrugerombudsmanden.dk</a:t>
            </a:r>
            <a:endParaRPr lang="da-DK" sz="2600" dirty="0" smtClean="0"/>
          </a:p>
          <a:p>
            <a:pPr marL="363538" lvl="1" indent="-363538">
              <a:buFont typeface="Arial" pitchFamily="34" charset="0"/>
              <a:buChar char="•"/>
            </a:pPr>
            <a:r>
              <a:rPr lang="da-DK" sz="2800" dirty="0" smtClean="0"/>
              <a:t>Retspraksis</a:t>
            </a:r>
          </a:p>
          <a:p>
            <a:pPr marL="363538" lvl="1" indent="-363538">
              <a:buFont typeface="Arial" pitchFamily="34" charset="0"/>
              <a:buChar char="•"/>
            </a:pPr>
            <a:r>
              <a:rPr lang="da-DK" sz="2800" dirty="0" smtClean="0"/>
              <a:t>ICC reklamekodeks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077218"/>
          </a:xfrm>
          <a:prstGeom prst="rect">
            <a:avLst/>
          </a:prstGeom>
          <a:noFill/>
        </p:spPr>
        <p:txBody>
          <a:bodyPr wrap="square" rtlCol="0">
            <a:spAutoFit/>
          </a:bodyPr>
          <a:lstStyle/>
          <a:p>
            <a:pPr algn="ctr"/>
            <a:r>
              <a:rPr lang="da-DK" sz="3200" b="1" dirty="0" smtClean="0">
                <a:solidFill>
                  <a:srgbClr val="7030A0"/>
                </a:solidFill>
                <a:latin typeface="Arial" pitchFamily="34" charset="0"/>
                <a:cs typeface="Arial" pitchFamily="34" charset="0"/>
              </a:rPr>
              <a:t>3. Forbrugerombudsmanden (FOB)</a:t>
            </a:r>
          </a:p>
          <a:p>
            <a:pPr algn="ctr"/>
            <a:r>
              <a:rPr lang="da-DK" sz="3200" b="1" dirty="0" smtClean="0">
                <a:solidFill>
                  <a:srgbClr val="7030A0"/>
                </a:solidFill>
                <a:latin typeface="Arial" pitchFamily="34" charset="0"/>
                <a:cs typeface="Arial" pitchFamily="34" charset="0"/>
              </a:rPr>
              <a:t>Sanktioner</a:t>
            </a:r>
          </a:p>
        </p:txBody>
      </p:sp>
      <p:sp>
        <p:nvSpPr>
          <p:cNvPr id="3" name="Tekstboks 2"/>
          <p:cNvSpPr txBox="1"/>
          <p:nvPr/>
        </p:nvSpPr>
        <p:spPr>
          <a:xfrm>
            <a:off x="971600" y="1052736"/>
            <a:ext cx="8172400" cy="5262979"/>
          </a:xfrm>
          <a:prstGeom prst="rect">
            <a:avLst/>
          </a:prstGeom>
          <a:noFill/>
        </p:spPr>
        <p:txBody>
          <a:bodyPr wrap="square" rtlCol="0">
            <a:spAutoFit/>
          </a:bodyPr>
          <a:lstStyle/>
          <a:p>
            <a:pPr marL="173038" indent="-173038">
              <a:buFont typeface="Arial" pitchFamily="34" charset="0"/>
              <a:buChar char="•"/>
            </a:pPr>
            <a:r>
              <a:rPr lang="da-DK" sz="2400" dirty="0" smtClean="0"/>
              <a:t>De fleste overtrædelser straffes med </a:t>
            </a:r>
            <a:r>
              <a:rPr lang="da-DK" sz="2400" b="1" dirty="0" smtClean="0"/>
              <a:t>bøde.</a:t>
            </a:r>
          </a:p>
          <a:p>
            <a:pPr marL="173038" indent="-173038">
              <a:buFont typeface="Arial" pitchFamily="34" charset="0"/>
              <a:buChar char="•"/>
            </a:pPr>
            <a:r>
              <a:rPr lang="da-DK" sz="2400" b="1" dirty="0" smtClean="0"/>
              <a:t>Retsforfølgning:</a:t>
            </a:r>
            <a:r>
              <a:rPr lang="da-DK" sz="2400" dirty="0" smtClean="0"/>
              <a:t> Retssager kan anlægges af FOB. Der kan anlægges sag om forbud, påbud, erstatning og vederlag efter MFL § 20.</a:t>
            </a:r>
          </a:p>
          <a:p>
            <a:pPr marL="173038" indent="-173038">
              <a:buFont typeface="Arial" pitchFamily="34" charset="0"/>
              <a:buChar char="•"/>
            </a:pPr>
            <a:r>
              <a:rPr lang="da-DK" sz="2400" b="1" dirty="0" smtClean="0"/>
              <a:t>Forbud:</a:t>
            </a:r>
            <a:r>
              <a:rPr lang="da-DK" sz="2400" dirty="0" smtClean="0"/>
              <a:t> Handlinger, som er i strid med MFL kan forbydes ved dom, jf. MFL § 20, stk. 1. Foreløbigt forbud mod et tiltag kan gennemføres hurtigere via fogedretten.</a:t>
            </a:r>
          </a:p>
          <a:p>
            <a:pPr marL="173038" lvl="0" indent="-173038">
              <a:buFont typeface="Arial" pitchFamily="34" charset="0"/>
              <a:buChar char="•"/>
            </a:pPr>
            <a:r>
              <a:rPr lang="da-DK" sz="2400" b="1" dirty="0" smtClean="0"/>
              <a:t>Påbud:</a:t>
            </a:r>
            <a:r>
              <a:rPr lang="da-DK" sz="2400" dirty="0" smtClean="0"/>
              <a:t> FOB kan meddele </a:t>
            </a:r>
            <a:r>
              <a:rPr lang="da-DK" sz="2400" b="1" dirty="0" smtClean="0"/>
              <a:t>et påbud</a:t>
            </a:r>
            <a:r>
              <a:rPr lang="da-DK" sz="2400" dirty="0" smtClean="0"/>
              <a:t>, fx om at genoprette den tilstand, som var der inden den ulovlige handling blev foretaget, herunder tilintetgørelse eller tilbagekaldelse af produkter, udsende oplysninger der berigtiger forholdet osv.</a:t>
            </a:r>
          </a:p>
          <a:p>
            <a:pPr marL="173038" indent="-173038">
              <a:buFont typeface="Arial" pitchFamily="34" charset="0"/>
              <a:buChar char="•"/>
            </a:pPr>
            <a:r>
              <a:rPr lang="da-DK" sz="2400" b="1" dirty="0" smtClean="0"/>
              <a:t>Erstatning: </a:t>
            </a:r>
            <a:r>
              <a:rPr lang="da-DK" sz="2400" dirty="0" smtClean="0"/>
              <a:t>Oftest en erhvervsdrivende, som har lidt et tab på grund af en anden erhvervsdrivendes utilbørlige opførsel. Den erhvervsdrivende anlægger retssagen uden om FOB.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Markedsføringsloven </a:t>
            </a:r>
          </a:p>
        </p:txBody>
      </p:sp>
      <p:sp>
        <p:nvSpPr>
          <p:cNvPr id="3" name="Tekstboks 2"/>
          <p:cNvSpPr txBox="1"/>
          <p:nvPr/>
        </p:nvSpPr>
        <p:spPr>
          <a:xfrm>
            <a:off x="1115616" y="1124744"/>
            <a:ext cx="8028384" cy="4985980"/>
          </a:xfrm>
          <a:prstGeom prst="rect">
            <a:avLst/>
          </a:prstGeom>
          <a:noFill/>
        </p:spPr>
        <p:txBody>
          <a:bodyPr wrap="square" rtlCol="0">
            <a:spAutoFit/>
          </a:bodyPr>
          <a:lstStyle/>
          <a:p>
            <a:pPr lvl="0"/>
            <a:endParaRPr lang="da-DK" sz="3200" b="1" dirty="0" smtClean="0"/>
          </a:p>
          <a:p>
            <a:pPr lvl="0"/>
            <a:r>
              <a:rPr lang="da-DK" sz="3200" b="1" dirty="0" smtClean="0"/>
              <a:t>§ 1:</a:t>
            </a:r>
            <a:r>
              <a:rPr lang="da-DK" sz="3200" dirty="0" smtClean="0"/>
              <a:t> God markedsføringsskik – generalklausul</a:t>
            </a:r>
          </a:p>
          <a:p>
            <a:pPr lvl="0"/>
            <a:endParaRPr lang="da-DK" sz="1000" dirty="0" smtClean="0"/>
          </a:p>
          <a:p>
            <a:pPr lvl="0"/>
            <a:r>
              <a:rPr lang="da-DK" sz="3200" b="1" dirty="0" smtClean="0"/>
              <a:t>§§ 3 – 7: </a:t>
            </a:r>
            <a:r>
              <a:rPr lang="da-DK" sz="3200" dirty="0" smtClean="0"/>
              <a:t>Generelle regler om adfærd på markedet</a:t>
            </a:r>
          </a:p>
          <a:p>
            <a:pPr lvl="0"/>
            <a:endParaRPr lang="da-DK" sz="1000" dirty="0" smtClean="0"/>
          </a:p>
          <a:p>
            <a:pPr lvl="0"/>
            <a:r>
              <a:rPr lang="da-DK" sz="3200" b="1" dirty="0" smtClean="0"/>
              <a:t>§§ 8 – 17: </a:t>
            </a:r>
            <a:r>
              <a:rPr lang="da-DK" sz="3200" dirty="0" smtClean="0"/>
              <a:t>Særligt fokus på forbrugerbeskyttelse</a:t>
            </a:r>
          </a:p>
          <a:p>
            <a:pPr lvl="0"/>
            <a:endParaRPr lang="da-DK" sz="1000" dirty="0" smtClean="0"/>
          </a:p>
          <a:p>
            <a:pPr lvl="0"/>
            <a:r>
              <a:rPr lang="da-DK" sz="3200" b="1" dirty="0" smtClean="0"/>
              <a:t>§§ 18 – 19: </a:t>
            </a:r>
            <a:r>
              <a:rPr lang="da-DK" sz="3200" dirty="0" smtClean="0"/>
              <a:t>Særligt rettet mod erhvervsdrivendes forretningskendetegn og erhvervshemmeligheder.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Markedsføringsloven</a:t>
            </a:r>
          </a:p>
          <a:p>
            <a:pPr algn="ctr"/>
            <a:r>
              <a:rPr lang="da-DK" sz="3600" b="1" dirty="0" smtClean="0">
                <a:solidFill>
                  <a:srgbClr val="7030A0"/>
                </a:solidFill>
                <a:latin typeface="+mj-lt"/>
                <a:cs typeface="Arial" pitchFamily="34" charset="0"/>
              </a:rPr>
              <a:t>God markedsføringsskik</a:t>
            </a:r>
          </a:p>
        </p:txBody>
      </p:sp>
      <p:sp>
        <p:nvSpPr>
          <p:cNvPr id="3" name="Tekstboks 2"/>
          <p:cNvSpPr txBox="1"/>
          <p:nvPr/>
        </p:nvSpPr>
        <p:spPr>
          <a:xfrm>
            <a:off x="971600" y="1124744"/>
            <a:ext cx="8172400" cy="5509200"/>
          </a:xfrm>
          <a:prstGeom prst="rect">
            <a:avLst/>
          </a:prstGeom>
          <a:noFill/>
        </p:spPr>
        <p:txBody>
          <a:bodyPr wrap="square" rtlCol="0">
            <a:spAutoFit/>
          </a:bodyPr>
          <a:lstStyle/>
          <a:p>
            <a:pPr marL="363538" indent="-363538"/>
            <a:r>
              <a:rPr lang="da-DK" sz="3200" b="1" dirty="0" smtClean="0"/>
              <a:t>Generalklausulen:</a:t>
            </a:r>
          </a:p>
          <a:p>
            <a:pPr marL="363538" indent="-363538"/>
            <a:endParaRPr lang="da-DK" sz="1000" b="1" dirty="0" smtClean="0"/>
          </a:p>
          <a:p>
            <a:pPr marL="363538" indent="-363538">
              <a:buFont typeface="Arial" pitchFamily="34" charset="0"/>
              <a:buChar char="•"/>
            </a:pPr>
            <a:r>
              <a:rPr lang="da-DK" sz="3000" dirty="0" smtClean="0"/>
              <a:t>Markedsføringslovens overordnede norm.</a:t>
            </a:r>
          </a:p>
          <a:p>
            <a:pPr marL="363538" indent="-363538">
              <a:buFont typeface="Arial" pitchFamily="34" charset="0"/>
              <a:buChar char="•"/>
            </a:pPr>
            <a:r>
              <a:rPr lang="da-DK" sz="3000" dirty="0" smtClean="0"/>
              <a:t>Sætter de ydre rammer og grænser for, hvad der er god markedsføringsskik.</a:t>
            </a:r>
          </a:p>
          <a:p>
            <a:pPr marL="363538" indent="-363538">
              <a:buFont typeface="Arial" pitchFamily="34" charset="0"/>
              <a:buChar char="•"/>
            </a:pPr>
            <a:r>
              <a:rPr lang="da-DK" sz="3000" dirty="0" smtClean="0"/>
              <a:t>Supplerer specialbestemmelserne i markedsføringsloven.</a:t>
            </a:r>
          </a:p>
          <a:p>
            <a:pPr marL="363538" indent="-363538">
              <a:buFont typeface="Arial" pitchFamily="34" charset="0"/>
              <a:buChar char="•"/>
            </a:pPr>
            <a:r>
              <a:rPr lang="da-DK" sz="3000" dirty="0" smtClean="0"/>
              <a:t>MFL § 1 bliver også citeret i forbindelse med sager omfattet af anden lovgivning, fx konkurrenceloven og de immaterielle love.</a:t>
            </a:r>
          </a:p>
          <a:p>
            <a:pPr marL="820738" lvl="1" indent="-363538">
              <a:buFont typeface="Arial" pitchFamily="34" charset="0"/>
              <a:buChar char="•"/>
            </a:pPr>
            <a:r>
              <a:rPr lang="da-DK" sz="3000" dirty="0" smtClean="0"/>
              <a:t>U1999.1762Ø – Fogedforbud mod ”Kvit eller dobbelt”, s. </a:t>
            </a:r>
            <a:r>
              <a:rPr lang="da-DK" sz="3000" dirty="0" smtClean="0"/>
              <a:t>241</a:t>
            </a:r>
            <a:endParaRPr lang="da-DK" sz="3000" dirty="0" smtClean="0"/>
          </a:p>
          <a:p>
            <a:endParaRPr lang="da-DK" sz="10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Markedsføringsloven</a:t>
            </a:r>
          </a:p>
          <a:p>
            <a:pPr algn="ctr"/>
            <a:r>
              <a:rPr lang="da-DK" sz="3600" b="1" dirty="0" smtClean="0">
                <a:solidFill>
                  <a:srgbClr val="7030A0"/>
                </a:solidFill>
                <a:latin typeface="+mj-lt"/>
                <a:cs typeface="Arial" pitchFamily="34" charset="0"/>
              </a:rPr>
              <a:t>God markedsføringsskik</a:t>
            </a:r>
          </a:p>
        </p:txBody>
      </p:sp>
      <p:sp>
        <p:nvSpPr>
          <p:cNvPr id="3" name="Tekstboks 2"/>
          <p:cNvSpPr txBox="1"/>
          <p:nvPr/>
        </p:nvSpPr>
        <p:spPr>
          <a:xfrm>
            <a:off x="971600" y="1124744"/>
            <a:ext cx="8172400" cy="5232201"/>
          </a:xfrm>
          <a:prstGeom prst="rect">
            <a:avLst/>
          </a:prstGeom>
          <a:noFill/>
        </p:spPr>
        <p:txBody>
          <a:bodyPr wrap="square" rtlCol="0">
            <a:spAutoFit/>
          </a:bodyPr>
          <a:lstStyle/>
          <a:p>
            <a:endParaRPr lang="da-DK" sz="1000" dirty="0" smtClean="0"/>
          </a:p>
          <a:p>
            <a:r>
              <a:rPr lang="da-DK" sz="2700" dirty="0" smtClean="0"/>
              <a:t>Den erhvervsdrivende skal udvise god markedsføringsskik under hensyntagen til:</a:t>
            </a:r>
          </a:p>
          <a:p>
            <a:pPr marL="538163" lvl="0" indent="-363538">
              <a:buFont typeface="Arial" pitchFamily="34" charset="0"/>
              <a:buChar char="•"/>
            </a:pPr>
            <a:r>
              <a:rPr lang="da-DK" sz="2700" dirty="0" smtClean="0"/>
              <a:t>Forbrugerne</a:t>
            </a:r>
          </a:p>
          <a:p>
            <a:pPr marL="538163" lvl="0" indent="-363538">
              <a:buFont typeface="Arial" pitchFamily="34" charset="0"/>
              <a:buChar char="•"/>
            </a:pPr>
            <a:r>
              <a:rPr lang="da-DK" sz="2700" dirty="0" smtClean="0"/>
              <a:t>Erhvervsdrivende </a:t>
            </a:r>
          </a:p>
          <a:p>
            <a:pPr marL="538163" lvl="0" indent="-363538">
              <a:buFont typeface="Arial" pitchFamily="34" charset="0"/>
              <a:buChar char="•"/>
            </a:pPr>
            <a:r>
              <a:rPr lang="da-DK" sz="2700" dirty="0" smtClean="0"/>
              <a:t>Almene samfundsinteresser</a:t>
            </a:r>
          </a:p>
          <a:p>
            <a:pPr marL="538163" indent="-363538"/>
            <a:endParaRPr lang="da-DK" sz="2700" dirty="0" smtClean="0"/>
          </a:p>
          <a:p>
            <a:pPr marL="363538" indent="-363538">
              <a:buFont typeface="Arial" pitchFamily="34" charset="0"/>
              <a:buChar char="•"/>
            </a:pPr>
            <a:r>
              <a:rPr lang="da-DK" sz="2700" dirty="0" smtClean="0"/>
              <a:t>Markedsføring, der angår forbrugernes økonomiske interesser, må ikke være egnet til mærkbart at forvride forbrugernes økonomiske adfærd.</a:t>
            </a:r>
          </a:p>
          <a:p>
            <a:pPr marL="363538" indent="-363538">
              <a:buFont typeface="Arial" pitchFamily="34" charset="0"/>
              <a:buChar char="•"/>
            </a:pPr>
            <a:r>
              <a:rPr lang="da-DK" sz="2700" dirty="0" smtClean="0"/>
              <a:t>”God markedsføringsskik” ændrer sig i takt med den samfundsmæssige, tekniske og økonomiske udvikling.</a:t>
            </a:r>
          </a:p>
          <a:p>
            <a:pPr marL="363538" indent="-363538">
              <a:buFont typeface="Arial" pitchFamily="34" charset="0"/>
              <a:buChar char="•"/>
            </a:pPr>
            <a:r>
              <a:rPr lang="da-DK" sz="2700" dirty="0" smtClean="0"/>
              <a:t>Overtrædelse må vurderes konkret fra sag til sag.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Markedsføringsloven</a:t>
            </a:r>
          </a:p>
          <a:p>
            <a:pPr algn="ctr"/>
            <a:r>
              <a:rPr lang="da-DK" sz="3600" b="1" dirty="0" smtClean="0">
                <a:solidFill>
                  <a:srgbClr val="7030A0"/>
                </a:solidFill>
                <a:latin typeface="+mj-lt"/>
                <a:cs typeface="Arial" pitchFamily="34" charset="0"/>
              </a:rPr>
              <a:t>God markedsføringsskik</a:t>
            </a:r>
          </a:p>
        </p:txBody>
      </p:sp>
      <p:sp>
        <p:nvSpPr>
          <p:cNvPr id="3" name="Tekstboks 2"/>
          <p:cNvSpPr txBox="1"/>
          <p:nvPr/>
        </p:nvSpPr>
        <p:spPr>
          <a:xfrm>
            <a:off x="971600" y="1124744"/>
            <a:ext cx="8172400" cy="5139869"/>
          </a:xfrm>
          <a:prstGeom prst="rect">
            <a:avLst/>
          </a:prstGeom>
          <a:noFill/>
        </p:spPr>
        <p:txBody>
          <a:bodyPr wrap="square" rtlCol="0">
            <a:spAutoFit/>
          </a:bodyPr>
          <a:lstStyle/>
          <a:p>
            <a:endParaRPr lang="da-DK" sz="1000" dirty="0" smtClean="0"/>
          </a:p>
          <a:p>
            <a:r>
              <a:rPr lang="da-DK" sz="2800" dirty="0" smtClean="0"/>
              <a:t>Eksempler:</a:t>
            </a:r>
          </a:p>
          <a:p>
            <a:r>
              <a:rPr lang="da-DK" sz="2800" b="1" dirty="0" smtClean="0"/>
              <a:t>Hensynet til forbrugerne og almene samfundsinteresser.</a:t>
            </a:r>
          </a:p>
          <a:p>
            <a:pPr marL="363538" indent="-188913">
              <a:buFont typeface="Arial" pitchFamily="34" charset="0"/>
              <a:buChar char="•"/>
            </a:pPr>
            <a:r>
              <a:rPr lang="da-DK" sz="2800" dirty="0" smtClean="0"/>
              <a:t>FOB Jnr. 09/05728 – Det fiktive advokatfirma, s. 212</a:t>
            </a:r>
          </a:p>
          <a:p>
            <a:pPr marL="363538" indent="-188913">
              <a:buFont typeface="Arial" pitchFamily="34" charset="0"/>
              <a:buChar char="•"/>
            </a:pPr>
            <a:r>
              <a:rPr lang="da-DK" sz="2800" dirty="0" smtClean="0"/>
              <a:t>Juridisk Årbog 1997.35 – ”</a:t>
            </a:r>
            <a:r>
              <a:rPr lang="da-DK" sz="2800" dirty="0" err="1" smtClean="0"/>
              <a:t>Why</a:t>
            </a:r>
            <a:r>
              <a:rPr lang="da-DK" sz="2800" dirty="0" smtClean="0"/>
              <a:t> </a:t>
            </a:r>
            <a:r>
              <a:rPr lang="da-DK" sz="2800" dirty="0" err="1" smtClean="0"/>
              <a:t>kill</a:t>
            </a:r>
            <a:r>
              <a:rPr lang="da-DK" sz="2800" dirty="0" smtClean="0"/>
              <a:t> time, </a:t>
            </a:r>
            <a:r>
              <a:rPr lang="da-DK" sz="2800" dirty="0" err="1" smtClean="0"/>
              <a:t>when</a:t>
            </a:r>
            <a:r>
              <a:rPr lang="da-DK" sz="2800" dirty="0" smtClean="0"/>
              <a:t> </a:t>
            </a:r>
            <a:r>
              <a:rPr lang="da-DK" sz="2800" dirty="0" err="1" smtClean="0"/>
              <a:t>you</a:t>
            </a:r>
            <a:r>
              <a:rPr lang="da-DK" sz="2800" dirty="0" smtClean="0"/>
              <a:t> </a:t>
            </a:r>
            <a:r>
              <a:rPr lang="da-DK" sz="2800" dirty="0" err="1" smtClean="0"/>
              <a:t>can</a:t>
            </a:r>
            <a:r>
              <a:rPr lang="da-DK" sz="2800" dirty="0" smtClean="0"/>
              <a:t> </a:t>
            </a:r>
            <a:r>
              <a:rPr lang="da-DK" sz="2800" dirty="0" err="1" smtClean="0"/>
              <a:t>killl</a:t>
            </a:r>
            <a:r>
              <a:rPr lang="da-DK" sz="2800" dirty="0" smtClean="0"/>
              <a:t> </a:t>
            </a:r>
            <a:r>
              <a:rPr lang="da-DK" sz="2800" dirty="0" err="1" smtClean="0"/>
              <a:t>yourself</a:t>
            </a:r>
            <a:r>
              <a:rPr lang="da-DK" sz="2800" dirty="0" smtClean="0"/>
              <a:t>”, s. </a:t>
            </a:r>
            <a:r>
              <a:rPr lang="da-DK" sz="2800" dirty="0" smtClean="0"/>
              <a:t>243</a:t>
            </a:r>
            <a:endParaRPr lang="da-DK" sz="2800" dirty="0" smtClean="0"/>
          </a:p>
          <a:p>
            <a:pPr marL="363538" indent="-188913">
              <a:buFont typeface="Arial" pitchFamily="34" charset="0"/>
              <a:buChar char="•"/>
            </a:pPr>
            <a:r>
              <a:rPr lang="da-DK" sz="2800" dirty="0" smtClean="0"/>
              <a:t>Juridisk Årbog 1993-94.119 – ”Følgende stoffer fås ikke på Christiania”, s. </a:t>
            </a:r>
            <a:r>
              <a:rPr lang="da-DK" sz="2800" dirty="0" smtClean="0"/>
              <a:t>243</a:t>
            </a:r>
            <a:endParaRPr lang="da-DK" sz="2800" dirty="0" smtClean="0"/>
          </a:p>
          <a:p>
            <a:endParaRPr lang="da-DK" sz="1000" dirty="0" smtClean="0"/>
          </a:p>
          <a:p>
            <a:r>
              <a:rPr lang="da-DK" sz="2800" b="1" dirty="0" smtClean="0"/>
              <a:t>Hensynet til de erhvervsdrivende interesser.</a:t>
            </a:r>
          </a:p>
          <a:p>
            <a:pPr marL="363538" indent="-188913">
              <a:buFont typeface="Arial" pitchFamily="34" charset="0"/>
              <a:buChar char="•"/>
            </a:pPr>
            <a:r>
              <a:rPr lang="da-DK" sz="2800" dirty="0" smtClean="0"/>
              <a:t>U2004.1561H – BR legetøj – domænenavn, s. </a:t>
            </a:r>
            <a:r>
              <a:rPr lang="da-DK" sz="2800" dirty="0" smtClean="0"/>
              <a:t>244</a:t>
            </a:r>
            <a:endParaRPr lang="da-DK" sz="2800" dirty="0" smtClean="0"/>
          </a:p>
          <a:p>
            <a:pPr marL="363538" indent="-188913">
              <a:buFont typeface="Arial" pitchFamily="34" charset="0"/>
              <a:buChar char="•"/>
            </a:pPr>
            <a:r>
              <a:rPr lang="da-DK" sz="2800" dirty="0" smtClean="0"/>
              <a:t>U1992.909SH – Superellipsebordet, s. </a:t>
            </a:r>
            <a:r>
              <a:rPr lang="da-DK" sz="2800" dirty="0" smtClean="0"/>
              <a:t>244</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Adfærd på markedet</a:t>
            </a:r>
          </a:p>
          <a:p>
            <a:pPr algn="ctr"/>
            <a:r>
              <a:rPr lang="da-DK" sz="3200" b="1" dirty="0" smtClean="0">
                <a:solidFill>
                  <a:srgbClr val="7030A0"/>
                </a:solidFill>
                <a:latin typeface="+mj-lt"/>
                <a:cs typeface="Arial" pitchFamily="34" charset="0"/>
              </a:rPr>
              <a:t>§ 3 Vildledning og utilbørlig markedsføring </a:t>
            </a:r>
          </a:p>
        </p:txBody>
      </p:sp>
      <p:sp>
        <p:nvSpPr>
          <p:cNvPr id="3" name="Tekstboks 2"/>
          <p:cNvSpPr txBox="1"/>
          <p:nvPr/>
        </p:nvSpPr>
        <p:spPr>
          <a:xfrm>
            <a:off x="1043608" y="1124744"/>
            <a:ext cx="8100392" cy="5016757"/>
          </a:xfrm>
          <a:prstGeom prst="rect">
            <a:avLst/>
          </a:prstGeom>
          <a:noFill/>
        </p:spPr>
        <p:txBody>
          <a:bodyPr wrap="square" rtlCol="0">
            <a:spAutoFit/>
          </a:bodyPr>
          <a:lstStyle/>
          <a:p>
            <a:r>
              <a:rPr lang="da-DK" sz="2900" dirty="0" smtClean="0"/>
              <a:t>Afsender må ikke bruge vildledende og urigtige oplysninger i sin markedsføring, eller udelade vigtige informationer, hvis det er medvirkende til at forvride forbrugerens eller andre erhvervsdrivendes økonomiske adfærd på markedet.</a:t>
            </a:r>
          </a:p>
          <a:p>
            <a:endParaRPr lang="da-DK" sz="2900" dirty="0" smtClean="0"/>
          </a:p>
          <a:p>
            <a:pPr marL="363538" indent="-363538">
              <a:buFont typeface="Arial" pitchFamily="34" charset="0"/>
              <a:buChar char="•"/>
            </a:pPr>
            <a:r>
              <a:rPr lang="da-DK" sz="2900" b="1" dirty="0" smtClean="0"/>
              <a:t>Pejlepunkt:</a:t>
            </a:r>
            <a:r>
              <a:rPr lang="da-DK" sz="2900" dirty="0" smtClean="0"/>
              <a:t> Hvis modtageren(forbruger eller erhvervsdrivende) træffer en beslutning, som han måske ellers ikke ville have truffet, hvis oplysningen havde været korrekt, taler det for, at der er tale om vildledende markedsføring</a:t>
            </a:r>
            <a:r>
              <a:rPr lang="da-DK" sz="30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Adfærd på markedet</a:t>
            </a:r>
          </a:p>
          <a:p>
            <a:pPr algn="ctr"/>
            <a:r>
              <a:rPr lang="da-DK" sz="3200" b="1" dirty="0" smtClean="0">
                <a:solidFill>
                  <a:srgbClr val="7030A0"/>
                </a:solidFill>
                <a:latin typeface="+mj-lt"/>
                <a:cs typeface="Arial" pitchFamily="34" charset="0"/>
              </a:rPr>
              <a:t>§ 3 Vildledning og utilbørlig markedsføring </a:t>
            </a:r>
          </a:p>
        </p:txBody>
      </p:sp>
      <p:sp>
        <p:nvSpPr>
          <p:cNvPr id="3" name="Tekstboks 2"/>
          <p:cNvSpPr txBox="1"/>
          <p:nvPr/>
        </p:nvSpPr>
        <p:spPr>
          <a:xfrm>
            <a:off x="971600" y="1124744"/>
            <a:ext cx="8172400" cy="5124480"/>
          </a:xfrm>
          <a:prstGeom prst="rect">
            <a:avLst/>
          </a:prstGeom>
          <a:noFill/>
        </p:spPr>
        <p:txBody>
          <a:bodyPr wrap="square" rtlCol="0">
            <a:spAutoFit/>
          </a:bodyPr>
          <a:lstStyle/>
          <a:p>
            <a:pPr marL="363538" indent="-363538"/>
            <a:r>
              <a:rPr lang="da-DK" sz="2800" b="1" dirty="0" smtClean="0"/>
              <a:t>Vildledende oplysninger - forkerte oplysninger om fx:</a:t>
            </a:r>
          </a:p>
          <a:p>
            <a:pPr marL="268288" indent="-268288">
              <a:buFont typeface="Arial" pitchFamily="34" charset="0"/>
              <a:buChar char="•"/>
            </a:pPr>
            <a:r>
              <a:rPr lang="da-DK" sz="2300" dirty="0" smtClean="0"/>
              <a:t>en vares kvaliteter og egenskaber, specifikationer, geografiske eller handelsmæssige oprindelse.</a:t>
            </a:r>
          </a:p>
          <a:p>
            <a:pPr marL="268288" indent="-268288">
              <a:buFont typeface="Arial" pitchFamily="34" charset="0"/>
              <a:buChar char="•"/>
            </a:pPr>
            <a:r>
              <a:rPr lang="da-DK" sz="2300" dirty="0" smtClean="0"/>
              <a:t>mærkningsordninger på en vare, fx </a:t>
            </a:r>
            <a:r>
              <a:rPr lang="da-DK" sz="2300" dirty="0" err="1" smtClean="0"/>
              <a:t>øko-mærket</a:t>
            </a:r>
            <a:r>
              <a:rPr lang="da-DK" sz="2300" dirty="0" smtClean="0"/>
              <a:t>, svanemærket, og varen ikke lever op til kravene i mærkningsordningen.</a:t>
            </a:r>
          </a:p>
          <a:p>
            <a:pPr marL="268288" indent="-268288">
              <a:buFont typeface="Arial" pitchFamily="34" charset="0"/>
              <a:buChar char="•"/>
            </a:pPr>
            <a:r>
              <a:rPr lang="da-DK" sz="2300" dirty="0" smtClean="0"/>
              <a:t>prisangivelser, førpriser, rabatter og tilbud. En virksomhed må ikke give forbrugerne det indtryk, at prisen er sat ned, hvis det rent faktisk ikke er tilfældet.</a:t>
            </a:r>
          </a:p>
          <a:p>
            <a:pPr marL="268288" indent="-268288">
              <a:buFont typeface="Arial" pitchFamily="34" charset="0"/>
              <a:buChar char="•"/>
            </a:pPr>
            <a:r>
              <a:rPr lang="da-DK" sz="2300" dirty="0" smtClean="0"/>
              <a:t>at have en bestemt vare til salg, og når kunden så møder op i butikken, findes der kun et begrænset antal eller varen findes slet ikke. </a:t>
            </a:r>
          </a:p>
          <a:p>
            <a:pPr marL="268288" indent="-268288">
              <a:buFont typeface="Arial" pitchFamily="34" charset="0"/>
              <a:buChar char="•"/>
            </a:pPr>
            <a:r>
              <a:rPr lang="da-DK" sz="2300" dirty="0" smtClean="0"/>
              <a:t>uddannelsesmæssig baggrund, autorisationer, medlemskab af brancheforeninger og organisationer.</a:t>
            </a:r>
          </a:p>
          <a:p>
            <a:pPr marL="268288" indent="-268288">
              <a:buFont typeface="Arial" pitchFamily="34" charset="0"/>
              <a:buChar char="•"/>
            </a:pPr>
            <a:r>
              <a:rPr lang="da-DK" sz="2300" dirty="0" smtClean="0"/>
              <a:t>om forbrugerens rettigheder til omlevering eller tilbagebetaling.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3161</TotalTime>
  <Words>2584</Words>
  <Application>Microsoft Macintosh PowerPoint</Application>
  <PresentationFormat>Skærmshow (4:3)</PresentationFormat>
  <Paragraphs>235</Paragraphs>
  <Slides>30</Slides>
  <Notes>30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30</vt:i4>
      </vt:variant>
    </vt:vector>
  </HeadingPairs>
  <TitlesOfParts>
    <vt:vector size="34" baseType="lpstr">
      <vt:lpstr>Calibri</vt:lpstr>
      <vt:lpstr>Verdana</vt:lpstr>
      <vt:lpstr>Arial</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Microsoft Office-bruger</cp:lastModifiedBy>
  <cp:revision>98</cp:revision>
  <dcterms:created xsi:type="dcterms:W3CDTF">2011-03-28T11:51:52Z</dcterms:created>
  <dcterms:modified xsi:type="dcterms:W3CDTF">2016-03-05T11:47:23Z</dcterms:modified>
</cp:coreProperties>
</file>