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47"/>
  </p:notes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5" r:id="rId29"/>
    <p:sldId id="296" r:id="rId30"/>
    <p:sldId id="297" r:id="rId31"/>
    <p:sldId id="298" r:id="rId32"/>
    <p:sldId id="290" r:id="rId33"/>
    <p:sldId id="291" r:id="rId34"/>
    <p:sldId id="292" r:id="rId35"/>
    <p:sldId id="293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6E01F-88C4-4A77-A667-4A1DF99F4B79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6EC5-4894-4CB6-8118-B491FA16F1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8B72-8C92-354F-B8A6-09406E24DAD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D35AF382-14F1-4CA9-A00C-49BEF3A0C91B}"/>
              </a:ext>
            </a:extLst>
          </p:cNvPr>
          <p:cNvSpPr txBox="1">
            <a:spLocks/>
          </p:cNvSpPr>
          <p:nvPr/>
        </p:nvSpPr>
        <p:spPr>
          <a:xfrm>
            <a:off x="1259631" y="1155298"/>
            <a:ext cx="7355159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endParaRPr lang="da-DK" dirty="0"/>
          </a:p>
          <a:p>
            <a:pPr marL="0" indent="0">
              <a:buFont typeface="Arial" pitchFamily="34"/>
              <a:buNone/>
            </a:pPr>
            <a:endParaRPr lang="da-DK" dirty="0"/>
          </a:p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Kapitel 1</a:t>
            </a:r>
          </a:p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 og domstolene</a:t>
            </a:r>
            <a:endParaRPr lang="da-DK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Lovens forarbejder: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Al det materiale som har været inddraget under det lovforberedende arbejde inden lovens endelige vedtagelse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Betænkninger, bemærkninger til lovforslaget, referater fra folketingets forhandlinger, udvalgsbehandlinger, bilagsmateriale fra interesseorganisationer mv.</a:t>
            </a:r>
          </a:p>
          <a:p>
            <a:pPr marL="457200" lvl="1" indent="0">
              <a:buNone/>
            </a:pPr>
            <a:r>
              <a:rPr lang="da-DK" sz="2400" dirty="0">
                <a:cs typeface="Arial" pitchFamily="34" charset="0"/>
              </a:rPr>
              <a:t>Lovforarbejder anvendes til tider som fortolk-</a:t>
            </a:r>
            <a:r>
              <a:rPr lang="da-DK" sz="2400" dirty="0" err="1">
                <a:cs typeface="Arial" pitchFamily="34" charset="0"/>
              </a:rPr>
              <a:t>ningsbidrag</a:t>
            </a:r>
            <a:r>
              <a:rPr lang="da-DK" sz="2400" dirty="0">
                <a:cs typeface="Arial" pitchFamily="34" charset="0"/>
              </a:rPr>
              <a:t> i retssager.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6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Ved siden af lovgivning, er afsagte domme en vigtig retskilde.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dom kan skabe </a:t>
            </a:r>
            <a:r>
              <a:rPr lang="da-DK" sz="2800" b="1" dirty="0">
                <a:cs typeface="Arial" pitchFamily="34" charset="0"/>
              </a:rPr>
              <a:t>præcedens</a:t>
            </a:r>
            <a:r>
              <a:rPr lang="da-DK" sz="2800" dirty="0">
                <a:cs typeface="Arial" pitchFamily="34" charset="0"/>
              </a:rPr>
              <a:t>, hvis den har betydning for afgørelsen af fremtidige sager.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Domme afsagt af Højesteret, vægter tungere end domme afsagt af Landsretten, ligesom domme afsagt af Landsretten vægter tungere end domme afsagt af Byretten.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Nyere domme vægter tungere end ældre domme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1.2 Domme som 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9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603768"/>
            <a:ext cx="7356475" cy="5111750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</a:t>
            </a:r>
            <a:r>
              <a:rPr lang="da-DK" sz="2800" b="1" dirty="0">
                <a:cs typeface="Arial" pitchFamily="34" charset="0"/>
              </a:rPr>
              <a:t>sædvane</a:t>
            </a:r>
            <a:r>
              <a:rPr lang="da-DK" sz="2800" dirty="0">
                <a:cs typeface="Arial" pitchFamily="34" charset="0"/>
              </a:rPr>
              <a:t> eller </a:t>
            </a:r>
            <a:r>
              <a:rPr lang="da-DK" sz="2800" dirty="0" err="1">
                <a:cs typeface="Arial" pitchFamily="34" charset="0"/>
              </a:rPr>
              <a:t>retssædvane</a:t>
            </a:r>
            <a:r>
              <a:rPr lang="da-DK" sz="2800" dirty="0">
                <a:cs typeface="Arial" pitchFamily="34" charset="0"/>
              </a:rPr>
              <a:t> opstår, når en handlemåde er blevet fulgt og accepteret over en længere periode – U1984.525H Den ufrugtbare orne, s. 22.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afgørelse efter </a:t>
            </a:r>
            <a:r>
              <a:rPr lang="da-DK" sz="2800" b="1" dirty="0">
                <a:cs typeface="Arial" pitchFamily="34" charset="0"/>
              </a:rPr>
              <a:t>forholdets natur</a:t>
            </a:r>
            <a:r>
              <a:rPr lang="da-DK" sz="2800" dirty="0">
                <a:cs typeface="Arial" pitchFamily="34" charset="0"/>
              </a:rPr>
              <a:t>, er motiveret af nogle friere overvejelser om retlige hensyn og almindelige retsprincipper – ”sidste livline”, når svaret ikke kan findes i andre retskilder – juridisk mavefornemmelse.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1.3 Sædvane og forholdets natur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17625"/>
            <a:ext cx="7356475" cy="5135563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Det Europæiske Råd</a:t>
            </a:r>
          </a:p>
          <a:p>
            <a:r>
              <a:rPr lang="da-DK" dirty="0"/>
              <a:t>Rådet for den Europæiske Union</a:t>
            </a:r>
          </a:p>
          <a:p>
            <a:r>
              <a:rPr lang="da-DK" dirty="0"/>
              <a:t>Europa-Parlamentet</a:t>
            </a:r>
          </a:p>
          <a:p>
            <a:r>
              <a:rPr lang="da-DK" dirty="0"/>
              <a:t>Europa-Kommissionen</a:t>
            </a:r>
          </a:p>
          <a:p>
            <a:r>
              <a:rPr lang="da-DK" dirty="0"/>
              <a:t>EU-Domstolen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EU’s institutioner</a:t>
            </a:r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Retsakter </a:t>
            </a:r>
            <a:r>
              <a:rPr lang="da-DK" sz="2400" b="1" dirty="0"/>
              <a:t>(se fig. 1.3)</a:t>
            </a:r>
          </a:p>
          <a:p>
            <a:r>
              <a:rPr lang="da-DK" sz="2000" b="1" dirty="0"/>
              <a:t>Traktater</a:t>
            </a:r>
            <a:r>
              <a:rPr lang="da-DK" sz="2000" dirty="0"/>
              <a:t> – ”E</a:t>
            </a:r>
            <a:r>
              <a:rPr lang="fr-FR" sz="2000" dirty="0"/>
              <a:t>U’</a:t>
            </a:r>
            <a:r>
              <a:rPr lang="da-DK" sz="2000" dirty="0"/>
              <a:t>s grundlove” - direkte bindende for alle medlemsstater</a:t>
            </a:r>
          </a:p>
          <a:p>
            <a:r>
              <a:rPr lang="da-DK" sz="2000" b="1" dirty="0"/>
              <a:t>Forordninger</a:t>
            </a:r>
            <a:r>
              <a:rPr lang="da-DK" sz="2000" dirty="0"/>
              <a:t> – bindende direkte for alle medlemsstater uden implementering</a:t>
            </a:r>
          </a:p>
          <a:p>
            <a:r>
              <a:rPr lang="da-DK" sz="2000" b="1" dirty="0"/>
              <a:t>Direktiver</a:t>
            </a:r>
            <a:r>
              <a:rPr lang="da-DK" sz="2000" dirty="0"/>
              <a:t> - bindende for alle medlemsstater og skal implementeres (laves om til national lovgivning)</a:t>
            </a:r>
          </a:p>
          <a:p>
            <a:r>
              <a:rPr lang="da-DK" sz="2000" b="1" dirty="0"/>
              <a:t>Beslutninger</a:t>
            </a:r>
            <a:r>
              <a:rPr lang="da-DK" sz="2000" dirty="0"/>
              <a:t> -  bindende for de medlemsstater beslutningen vedrører</a:t>
            </a:r>
          </a:p>
          <a:p>
            <a:r>
              <a:rPr lang="da-DK" sz="2000" b="1" dirty="0"/>
              <a:t>Henstillinger og udtalelser</a:t>
            </a:r>
            <a:r>
              <a:rPr lang="da-DK" sz="2000" dirty="0"/>
              <a:t> – ikke bindende. Vejledning</a:t>
            </a:r>
          </a:p>
          <a:p>
            <a:pPr marL="0" indent="0">
              <a:buNone/>
            </a:pPr>
            <a:r>
              <a:rPr lang="da-DK" sz="2800" b="1" dirty="0"/>
              <a:t>Internationale domme</a:t>
            </a:r>
          </a:p>
          <a:p>
            <a:r>
              <a:rPr lang="da-DK" sz="2000" dirty="0"/>
              <a:t>Domme fra EU-domstolen er bindende i Danmark. Skal følges af danske domstole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EU’s retskilder</a:t>
            </a:r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1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Højesteret (København)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Landsret (Østre og Vestre Landsret)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Byret (24 retskredse i Danmark)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Byrettens afdelinger: Civilretten, Kriminalretten, Fogedretten, Skifteretten, Boligretten.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Sø- og Handelsretten</a:t>
            </a:r>
            <a:r>
              <a:rPr lang="da-DK" sz="2400" dirty="0">
                <a:cs typeface="Arial" pitchFamily="34" charset="0"/>
              </a:rPr>
              <a:t>: Behandler særligt sager om immaterialret, markedsføringsret, søret og internationale erhvervsforhold. Sager anlagt ved S&amp;H kan ankes til Højesteret.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Specialdomstole</a:t>
            </a:r>
            <a:r>
              <a:rPr lang="da-DK" sz="2400" dirty="0">
                <a:cs typeface="Arial" pitchFamily="34" charset="0"/>
              </a:rPr>
              <a:t>: Tinglysningsretten, Arbejdsretten, Den Særlige Klageret, Rigsretten.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 </a:t>
            </a:r>
            <a:r>
              <a:rPr lang="da-DK" sz="2800" b="1" dirty="0">
                <a:solidFill>
                  <a:schemeClr val="tx2"/>
                </a:solidFill>
                <a:cs typeface="Arial" pitchFamily="34" charset="0"/>
              </a:rPr>
              <a:t>(fig. 1.4.)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6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2-instansprincippet: </a:t>
            </a:r>
            <a:r>
              <a:rPr lang="da-DK" sz="2400" dirty="0">
                <a:cs typeface="Arial" pitchFamily="34" charset="0"/>
              </a:rPr>
              <a:t>En retssag kan som udgangspunkt bedømmes ved 2 instanser. </a:t>
            </a:r>
          </a:p>
          <a:p>
            <a:pPr marL="266700" indent="-266700"/>
            <a:r>
              <a:rPr lang="da-DK" sz="2400" b="1" dirty="0">
                <a:cs typeface="Arial" pitchFamily="34" charset="0"/>
              </a:rPr>
              <a:t>Hovedregel</a:t>
            </a:r>
            <a:r>
              <a:rPr lang="da-DK" sz="2400" dirty="0">
                <a:cs typeface="Arial" pitchFamily="34" charset="0"/>
              </a:rPr>
              <a:t>: Civile retssager starter i Byretten, og kan ankes til Landsretten.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Undtagelse</a:t>
            </a:r>
            <a:r>
              <a:rPr lang="da-DK" sz="2400" dirty="0">
                <a:cs typeface="Arial" pitchFamily="34" charset="0"/>
              </a:rPr>
              <a:t>: Sager med påstandsbeløb under 20.000 kr. kan ikke ankes til Landsretten, medmindre Procesbevillingsnævnet giver tilladelse.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Tredjeinstansbevilling: </a:t>
            </a:r>
            <a:r>
              <a:rPr lang="da-DK" sz="2400" dirty="0">
                <a:cs typeface="Arial" pitchFamily="34" charset="0"/>
              </a:rPr>
              <a:t>Procesbevillingsnævnet kan efter ansøgning, give tilladelse til at en sag kan bedømmes af Højesteret, selvom sagen har været behandlet i 2 under-instanser.</a:t>
            </a:r>
          </a:p>
          <a:p>
            <a:r>
              <a:rPr lang="da-DK" sz="2400" b="1" dirty="0">
                <a:cs typeface="Arial" pitchFamily="34" charset="0"/>
              </a:rPr>
              <a:t>Betingelse</a:t>
            </a:r>
            <a:r>
              <a:rPr lang="da-DK" sz="2400" dirty="0">
                <a:cs typeface="Arial" pitchFamily="34" charset="0"/>
              </a:rPr>
              <a:t>: Sagen skal have principiel karakter.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2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EU-domstolen/Den Europæiske Unions Domstol: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Sager kan anlægges af medlemsstater, </a:t>
            </a:r>
            <a:r>
              <a:rPr lang="da-DK" sz="2400" dirty="0" err="1">
                <a:cs typeface="Arial" pitchFamily="34" charset="0"/>
              </a:rPr>
              <a:t>EUs</a:t>
            </a:r>
            <a:r>
              <a:rPr lang="da-DK" sz="2400" dirty="0">
                <a:cs typeface="Arial" pitchFamily="34" charset="0"/>
              </a:rPr>
              <a:t> institutioner, EU-borgere, virksomheder og andre juridiske personer fra medlemsstaterne.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De afsagte domme er bindende i medlemsstaterne, og kan give anledning til ændring af national lovgivning.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Præjudicielle spørgsmål</a:t>
            </a:r>
            <a:r>
              <a:rPr lang="da-DK" sz="2400" dirty="0">
                <a:cs typeface="Arial" pitchFamily="34" charset="0"/>
              </a:rPr>
              <a:t>: Hvis en dansk domstol under en retssag, er i tvivl om fortolkningen af EU-retten kan spørgsmålet blive besvaret af Den Europæiske Unions Domstol – se U2002.2435/3H Den gravide vikar, s. 30.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Menneskerettighedsdomstolen:</a:t>
            </a:r>
            <a:r>
              <a:rPr lang="da-DK" sz="2400" dirty="0">
                <a:cs typeface="Arial" pitchFamily="34" charset="0"/>
              </a:rPr>
              <a:t> Behandler sager om overtrædelse af EMRK </a:t>
            </a:r>
            <a:r>
              <a:rPr lang="da-DK" sz="2000" dirty="0">
                <a:cs typeface="Arial" pitchFamily="34" charset="0"/>
              </a:rPr>
              <a:t>(Menneskerettighedskonventionen)</a:t>
            </a:r>
            <a:r>
              <a:rPr lang="da-DK" sz="2400" dirty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Internationale domstole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1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139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200" b="1" dirty="0">
                <a:cs typeface="Arial" pitchFamily="34" charset="0"/>
              </a:rPr>
              <a:t>Saglig kompetence: </a:t>
            </a:r>
            <a:r>
              <a:rPr lang="da-DK" sz="2200" dirty="0">
                <a:cs typeface="Arial" pitchFamily="34" charset="0"/>
              </a:rPr>
              <a:t>Hvilken ret/domstol skal behandle sagen?</a:t>
            </a:r>
          </a:p>
          <a:p>
            <a:pPr marL="0" indent="0">
              <a:buNone/>
            </a:pPr>
            <a:r>
              <a:rPr lang="da-DK" sz="2200" b="1" dirty="0">
                <a:cs typeface="Arial" pitchFamily="34" charset="0"/>
              </a:rPr>
              <a:t>Stedlig kompetence: </a:t>
            </a:r>
            <a:r>
              <a:rPr lang="da-DK" sz="2200" dirty="0">
                <a:cs typeface="Arial" pitchFamily="34" charset="0"/>
              </a:rPr>
              <a:t>Værneting – Hvor i landet skal sagen anlægges?</a:t>
            </a:r>
          </a:p>
          <a:p>
            <a:r>
              <a:rPr lang="da-DK" sz="2200" dirty="0">
                <a:cs typeface="Arial" pitchFamily="34" charset="0"/>
              </a:rPr>
              <a:t>Hvis der ikke er lavet en værnetingsaftale mellem de stridende parter, skal en retssag som </a:t>
            </a:r>
            <a:r>
              <a:rPr lang="da-DK" sz="2200" b="1" dirty="0">
                <a:cs typeface="Arial" pitchFamily="34" charset="0"/>
              </a:rPr>
              <a:t>hovedregel </a:t>
            </a:r>
            <a:r>
              <a:rPr lang="da-DK" sz="2200" dirty="0">
                <a:cs typeface="Arial" pitchFamily="34" charset="0"/>
              </a:rPr>
              <a:t>anlægges ved sagsøgtes hjemting (bopæl/kendt opholdssted)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>
                <a:cs typeface="Arial" pitchFamily="34" charset="0"/>
              </a:rPr>
              <a:t>Supplerende værneting,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Virksomhedsværneting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Ejendomsværneting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Opfyldelsesværneting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Forbrugerværneting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Deliktsværneting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Værneting</a:t>
            </a:r>
          </a:p>
        </p:txBody>
      </p:sp>
    </p:spTree>
    <p:extLst>
      <p:ext uri="{BB962C8B-B14F-4D97-AF65-F5344CB8AC3E}">
        <p14:creationId xmlns:p14="http://schemas.microsoft.com/office/powerpoint/2010/main" val="971235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2" y="1629171"/>
            <a:ext cx="7356475" cy="5256213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Forhandlingsprincippet</a:t>
            </a:r>
            <a:r>
              <a:rPr lang="da-DK" sz="2200" dirty="0"/>
              <a:t>: Sagsøger og sagsøgte har selv ansvaret for sagens bevisførelse. Retten kan opfordre parterne til at føre et bestemt bevis, men parterne er ikke forpligtet til at følge rettens opfordring. </a:t>
            </a:r>
            <a:endParaRPr lang="da-DK" sz="2200" dirty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Bevisumiddelbarhedsprincippet</a:t>
            </a:r>
            <a:r>
              <a:rPr lang="da-DK" sz="2200" dirty="0"/>
              <a:t>: Beviser skal føres umiddelbart foran dommeren. </a:t>
            </a:r>
            <a:endParaRPr lang="da-DK" sz="2200" i="1" dirty="0"/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Den frie bevisbedømmelse</a:t>
            </a:r>
            <a:r>
              <a:rPr lang="da-DK" sz="2200" dirty="0"/>
              <a:t>: Retten har frihed til på objektivt grundlag, at vurdere og afgøre, hvad der findes bevist under sagen, og hvilke beviser der vægter tungere end andre.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>
                <a:cs typeface="Arial" pitchFamily="34" charset="0"/>
              </a:rPr>
              <a:t>Bevisbyrde:</a:t>
            </a:r>
            <a:r>
              <a:rPr lang="da-DK" sz="2200" dirty="0">
                <a:cs typeface="Arial" pitchFamily="34" charset="0"/>
              </a:rPr>
              <a:t> Den som påstår noget under en retssag, skal bevise at han har ret. Han har bevisbyrden for sin påstand.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Procesretlige grundbegreber</a:t>
            </a:r>
          </a:p>
        </p:txBody>
      </p:sp>
    </p:spTree>
    <p:extLst>
      <p:ext uri="{BB962C8B-B14F-4D97-AF65-F5344CB8AC3E}">
        <p14:creationId xmlns:p14="http://schemas.microsoft.com/office/powerpoint/2010/main" val="185694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1">
            <a:extLst>
              <a:ext uri="{FF2B5EF4-FFF2-40B4-BE49-F238E27FC236}">
                <a16:creationId xmlns:a16="http://schemas.microsoft.com/office/drawing/2014/main" id="{7A6DF24D-F0AB-4E20-B51D-8B21273B67C5}"/>
              </a:ext>
            </a:extLst>
          </p:cNvPr>
          <p:cNvSpPr txBox="1">
            <a:spLocks/>
          </p:cNvSpPr>
          <p:nvPr/>
        </p:nvSpPr>
        <p:spPr>
          <a:xfrm>
            <a:off x="1259631" y="1155298"/>
            <a:ext cx="7355159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endParaRPr lang="da-DK" b="1" dirty="0">
              <a:cs typeface="Arial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da-DK" b="1" dirty="0">
                <a:cs typeface="Arial" pitchFamily="34" charset="0"/>
              </a:rPr>
              <a:t>I kapitel 1 gennemgås:</a:t>
            </a:r>
            <a:endParaRPr lang="da-DK" dirty="0"/>
          </a:p>
          <a:p>
            <a:r>
              <a:rPr lang="da-DK" dirty="0"/>
              <a:t>Danske retskilder</a:t>
            </a:r>
          </a:p>
          <a:p>
            <a:r>
              <a:rPr lang="da-DK" dirty="0"/>
              <a:t>Internationale retskilder</a:t>
            </a:r>
          </a:p>
          <a:p>
            <a:r>
              <a:rPr lang="da-DK" dirty="0"/>
              <a:t>Domstolene</a:t>
            </a:r>
          </a:p>
          <a:p>
            <a:r>
              <a:rPr lang="da-DK" dirty="0"/>
              <a:t>Civile retssager</a:t>
            </a:r>
          </a:p>
          <a:p>
            <a:r>
              <a:rPr lang="da-DK" dirty="0"/>
              <a:t>Internationale retssager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13CD03B-F10B-4620-BFD7-85F6733865C7}"/>
              </a:ext>
            </a:extLst>
          </p:cNvPr>
          <p:cNvSpPr txBox="1"/>
          <p:nvPr/>
        </p:nvSpPr>
        <p:spPr>
          <a:xfrm>
            <a:off x="1438825" y="500063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 og domstolene</a:t>
            </a:r>
          </a:p>
        </p:txBody>
      </p:sp>
    </p:spTree>
    <p:extLst>
      <p:ext uri="{BB962C8B-B14F-4D97-AF65-F5344CB8AC3E}">
        <p14:creationId xmlns:p14="http://schemas.microsoft.com/office/powerpoint/2010/main" val="3109107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547664" y="1316961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Parterne</a:t>
            </a:r>
            <a:r>
              <a:rPr lang="da-DK" sz="2000" dirty="0"/>
              <a:t>: Sagsøger og sagsøgte</a:t>
            </a:r>
          </a:p>
          <a:p>
            <a:pPr marL="0" indent="0">
              <a:buNone/>
            </a:pPr>
            <a:r>
              <a:rPr lang="da-DK" sz="2000" b="1" dirty="0"/>
              <a:t>Sagens forberedelse: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dirty="0"/>
              <a:t>Stævning og svarskrift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dirty="0"/>
              <a:t>Evt. forberedende retsmøde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dirty="0"/>
              <a:t>Evt. syn og skøn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dirty="0"/>
              <a:t>Replik og duplik</a:t>
            </a:r>
          </a:p>
          <a:p>
            <a:pPr marL="0" indent="0">
              <a:buNone/>
            </a:pPr>
            <a:r>
              <a:rPr lang="da-DK" sz="2000" b="1" dirty="0"/>
              <a:t>Hovedforhandling</a:t>
            </a:r>
          </a:p>
          <a:p>
            <a:pPr marL="266700" indent="-266700"/>
            <a:endParaRPr lang="da-DK" sz="2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000" b="1" dirty="0" err="1">
                <a:cs typeface="Arial" pitchFamily="34" charset="0"/>
              </a:rPr>
              <a:t>Småsagsprocessen</a:t>
            </a:r>
            <a:r>
              <a:rPr lang="da-DK" sz="2000" b="1" dirty="0">
                <a:cs typeface="Arial" pitchFamily="34" charset="0"/>
              </a:rPr>
              <a:t>:</a:t>
            </a:r>
          </a:p>
          <a:p>
            <a:pPr marL="266700" indent="-266700"/>
            <a:r>
              <a:rPr lang="da-DK" sz="2000" dirty="0">
                <a:cs typeface="Arial" pitchFamily="34" charset="0"/>
              </a:rPr>
              <a:t>Sager under 50.000 kr</a:t>
            </a:r>
            <a:r>
              <a:rPr lang="da-DK" sz="2000" b="1" dirty="0">
                <a:cs typeface="Arial" pitchFamily="34" charset="0"/>
              </a:rPr>
              <a:t>.</a:t>
            </a:r>
          </a:p>
          <a:p>
            <a:pPr marL="266700" indent="-266700"/>
            <a:r>
              <a:rPr lang="da-DK" sz="2000" dirty="0">
                <a:cs typeface="Arial" pitchFamily="34" charset="0"/>
              </a:rPr>
              <a:t>Formål: Enklere, hurtigere og billigere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 </a:t>
            </a:r>
            <a:r>
              <a:rPr lang="da-DK" sz="2400" b="1" dirty="0">
                <a:solidFill>
                  <a:schemeClr val="tx2"/>
                </a:solidFill>
                <a:cs typeface="Arial" pitchFamily="34" charset="0"/>
              </a:rPr>
              <a:t>(se fig. 1.7)</a:t>
            </a:r>
          </a:p>
        </p:txBody>
      </p:sp>
    </p:spTree>
    <p:extLst>
      <p:ext uri="{BB962C8B-B14F-4D97-AF65-F5344CB8AC3E}">
        <p14:creationId xmlns:p14="http://schemas.microsoft.com/office/powerpoint/2010/main" val="38329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/>
              <a:t>Omkostninger: </a:t>
            </a:r>
            <a:r>
              <a:rPr lang="da-DK" sz="2800" dirty="0"/>
              <a:t>”Taberen” betaler vinderens omkostninger, men retten bestemmer hvor meget.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Retshjælpsdækning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Fri proces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6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Klage- og ankenævn</a:t>
            </a:r>
          </a:p>
          <a:p>
            <a:pPr marL="266700" indent="-266700"/>
            <a:r>
              <a:rPr lang="da-DK" sz="2400" dirty="0"/>
              <a:t>fx forbrugerklagenævn, pengeinstitutankenævnet</a:t>
            </a:r>
          </a:p>
          <a:p>
            <a:pPr marL="266700" indent="-266700"/>
            <a:r>
              <a:rPr lang="da-DK" sz="2400" dirty="0"/>
              <a:t>Sagsbehandling efter officialmaksimen</a:t>
            </a:r>
          </a:p>
          <a:p>
            <a:pPr marL="0" indent="0">
              <a:buNone/>
            </a:pPr>
            <a:r>
              <a:rPr lang="da-DK" sz="2400" b="1" dirty="0" err="1"/>
              <a:t>Retsmægling</a:t>
            </a: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Voldgift</a:t>
            </a:r>
            <a:r>
              <a:rPr lang="da-DK" sz="2400" dirty="0"/>
              <a:t>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Voldgiftsloven – voldgiftsklausul i aftale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Ofte hurtigere sagsbehandling end alm. domstole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Dommere med særligt fagkundskab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Sagen er ikke offentlig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Ikke mulighed for anke til højere instans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4.4 Alternativ til domstolene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8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155700"/>
            <a:ext cx="7356475" cy="5153025"/>
          </a:xfrm>
        </p:spPr>
        <p:txBody>
          <a:bodyPr/>
          <a:lstStyle/>
          <a:p>
            <a:pPr marL="0" indent="0">
              <a:buNone/>
            </a:pPr>
            <a:r>
              <a:rPr lang="da-DK" sz="3600" dirty="0"/>
              <a:t>Løsning af konflikter i sager som har tilknytning til flere lande.</a:t>
            </a:r>
            <a:endParaRPr lang="da-DK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Hvor</a:t>
            </a:r>
            <a:r>
              <a:rPr lang="da-DK" sz="3200" dirty="0"/>
              <a:t> skal en eventuel retssag føres (værneting)?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Hvilken lovgivning </a:t>
            </a:r>
            <a:r>
              <a:rPr lang="da-DK" sz="3200" dirty="0"/>
              <a:t>skal sagen i givet fald afgøres efter (lovvalg)?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 International retssager</a:t>
            </a:r>
            <a:endParaRPr lang="da-DK" sz="3600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403648" y="1052736"/>
            <a:ext cx="7488832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Hvis sagsøgte har bopæl eller hjemting uden for EU/EFTA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Retsplejelovens værnetingsregler:</a:t>
            </a:r>
          </a:p>
          <a:p>
            <a:pPr marL="0" indent="0">
              <a:buNone/>
            </a:pPr>
            <a:r>
              <a:rPr lang="da-DK" sz="2400" dirty="0"/>
              <a:t>Sager mod personer, selskaber, foreninger, private institutioner og andre sammenslutninger, der ikke har hjemting i Danmark eller EU/EFTA, kan anlægges her i landet, hvis sagen er omfattet af værnetingsreglerne i den danske retsplejelov.</a:t>
            </a:r>
          </a:p>
          <a:p>
            <a:pPr marL="0" indent="0">
              <a:buNone/>
            </a:pPr>
            <a:r>
              <a:rPr lang="da-DK" sz="2400" dirty="0"/>
              <a:t>Fx hvis sagen handler om en fast ejendom, der ligger i Danmark.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683709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475656" y="1052736"/>
            <a:ext cx="7356475" cy="49672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Hvis sagsøgte har hjemting i EU/EFTA</a:t>
            </a:r>
          </a:p>
          <a:p>
            <a:pPr marL="0" indent="0">
              <a:buNone/>
            </a:pPr>
            <a:r>
              <a:rPr lang="da-DK" sz="2800" b="1" dirty="0"/>
              <a:t>Domsforordningen </a:t>
            </a:r>
            <a:r>
              <a:rPr lang="da-DK" sz="2800" dirty="0"/>
              <a:t>indeholder regler om: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Retternes kompetence, dvs. regler om hvor en sag skal anlægges inden for EU og hvordan den skal behandles.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Anerkendelse og fuldbyrdelse af retsafgørelser på det civil- og handelsretlige område.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Retsafgørelser, der er truffet i en medlemsstat</a:t>
            </a:r>
            <a:r>
              <a:rPr lang="da-DK" sz="2400" b="1" dirty="0"/>
              <a:t>, anerkendes</a:t>
            </a:r>
            <a:r>
              <a:rPr lang="da-DK" sz="2400" dirty="0"/>
              <a:t> i de øvrige medlemsstater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Domme der afsiges i andre EU lande, kan </a:t>
            </a:r>
            <a:r>
              <a:rPr lang="da-DK" sz="2400" b="1" dirty="0"/>
              <a:t>fuldbyrdes</a:t>
            </a:r>
            <a:r>
              <a:rPr lang="da-DK" sz="2400" dirty="0"/>
              <a:t> gennem fogedretten i Danmark og i de øvrige medlemsstater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domstol?</a:t>
            </a:r>
          </a:p>
        </p:txBody>
      </p:sp>
    </p:spTree>
    <p:extLst>
      <p:ext uri="{BB962C8B-B14F-4D97-AF65-F5344CB8AC3E}">
        <p14:creationId xmlns:p14="http://schemas.microsoft.com/office/powerpoint/2010/main" val="176107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fysisk person</a:t>
            </a:r>
            <a:r>
              <a:rPr lang="da-DK" sz="2400" dirty="0"/>
              <a:t> skal anlægges i den medlemsstat, hvor sagsøgte har sin bopæl, og det uanset hvilken nationalitet sagsøgte har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b="1" dirty="0"/>
              <a:t>Bopæl/hjemting</a:t>
            </a:r>
            <a:r>
              <a:rPr lang="da-DK" sz="2400" dirty="0"/>
              <a:t> - det sted, hvor personen har sit hjem, dvs. der hvor han opholder sig og har sine personlige ting. </a:t>
            </a:r>
          </a:p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juridisk person</a:t>
            </a:r>
            <a:r>
              <a:rPr lang="da-DK" sz="2400" dirty="0"/>
              <a:t>, fx aktie- og anpartsselskaber, andelsselskaber, kommanditselskaber, interessentskaber, eller foreninger, fonde, offentlige myndigheder, staten, kommuner mv., kan sagsøger vælge om sagen skal anlægges ved sagsøgtes hovedkontor, hovedvirksomhed eller vedtægtsmæssige hjemsted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99209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/>
          </a:p>
          <a:p>
            <a:pPr marL="0" indent="0" fontAlgn="base">
              <a:buNone/>
            </a:pPr>
            <a:r>
              <a:rPr lang="da-DK" sz="2400" b="1" dirty="0"/>
              <a:t>Supplerende værneting </a:t>
            </a:r>
            <a:r>
              <a:rPr lang="da-DK" sz="2400" dirty="0"/>
              <a:t>– alternativ til sagsøgtes hjemting, hvis der er tale om, fx:</a:t>
            </a:r>
          </a:p>
          <a:p>
            <a:pPr fontAlgn="base"/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Kontraktværneting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Deliktsværneting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Filialværneting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442915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r>
              <a:rPr lang="da-DK" sz="2400" dirty="0"/>
              <a:t>Domsforordningen indeholder nogle særlige afsnit om kompetence og værneting i sager om: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Forsikringsaftaler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Forbrugeraftaler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Individuelle arbejdsaftaler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En værnetingsaftale kan tilsidesættes, hvis den er i strid med reglerne om værneting i forsikringsaftaler, forbrugeraftaler og individuelle arbejdsaftaler. </a:t>
            </a:r>
            <a:r>
              <a:rPr lang="da-DK" sz="2400" b="1" dirty="0"/>
              <a:t> 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442413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906463"/>
            <a:ext cx="7356475" cy="540226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000" b="1" dirty="0"/>
              <a:t>Forsikringssager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/>
              <a:t>Hvis forsikringstager sagsøger forsikringsgiver: Sagen anlægges der, hvor kunden (forsikringstager), sikrede eller begunstigede har sin bopæl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/>
              <a:t>Hvis forsikringsgiver sagsøger forsikringstager, sikrede eller begunstigede: Sagen anlægges ved deres bopæl</a:t>
            </a:r>
          </a:p>
          <a:p>
            <a:pPr marL="0" lvl="0" indent="0">
              <a:buNone/>
            </a:pPr>
            <a:r>
              <a:rPr lang="da-DK" sz="2000" b="1" dirty="0"/>
              <a:t>Forbrugeraftaler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/>
              <a:t>Hvis forbruger sagsøger erhvervsdrivende: Forbrugeren vælge mellem at sagsøge i forbrugerens eget hjemland eller i den medlemsstat, hvor den erhvervsdrivende har sit hjemting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/>
              <a:t>Hvis erhvervsdrivende sagsøger forbruger: Sagen kan kun anlægges ved retten i forbrugerens bopælsland</a:t>
            </a:r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61281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477963"/>
            <a:ext cx="7356475" cy="4543425"/>
          </a:xfrm>
        </p:spPr>
        <p:txBody>
          <a:bodyPr/>
          <a:lstStyle/>
          <a:p>
            <a:r>
              <a:rPr lang="da-DK" b="1" dirty="0">
                <a:cs typeface="Arial" pitchFamily="34" charset="0"/>
              </a:rPr>
              <a:t>Grundlovens § 3: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Lovgivende magt: Folketinget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Dømmende magt: 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Udøvende magt: Regering/ministerier, forvaltningen, politiet m.fl.</a:t>
            </a:r>
          </a:p>
          <a:p>
            <a:pPr marL="263525" indent="-263525"/>
            <a:endParaRPr lang="da-DK" dirty="0">
              <a:cs typeface="Arial" pitchFamily="34" charset="0"/>
            </a:endParaRPr>
          </a:p>
          <a:p>
            <a:pPr marL="263525" indent="-263525"/>
            <a:r>
              <a:rPr lang="da-DK" dirty="0">
                <a:cs typeface="Arial" pitchFamily="34" charset="0"/>
              </a:rPr>
              <a:t>Gensidig kontrol</a:t>
            </a:r>
          </a:p>
          <a:p>
            <a:pPr marL="263525" indent="-263525"/>
            <a:r>
              <a:rPr lang="da-DK" dirty="0">
                <a:cs typeface="Arial" pitchFamily="34" charset="0"/>
              </a:rPr>
              <a:t>Magtbalance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018698" y="0"/>
            <a:ext cx="6920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Magtadskillelseslæren (se fig. 1.1)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48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906463"/>
            <a:ext cx="7356475" cy="5402262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/>
          </a:p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400" b="1" dirty="0"/>
              <a:t>Individuelle arbejdsaftaler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arbejdstager sagsøger arbejdsgiver: Sagen anlægges enten en sag mod arbejdsgiveren ske enten i den medlemsstat, hvor arbejdsgiveren har sin bopæl eller i den medlemsstat, hvor arbejdstager (den ansatte) udfører sit arbejde.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arbejdsgiver sagsøger arbejdstager: Sagen anlægges ved retten i den medlemsstat, hvor arbejdstageren bor</a:t>
            </a:r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317311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547664" y="1914575"/>
            <a:ext cx="7032947" cy="3314625"/>
          </a:xfrm>
        </p:spPr>
        <p:txBody>
          <a:bodyPr/>
          <a:lstStyle/>
          <a:p>
            <a:pPr marL="0" lvl="0" indent="0">
              <a:buNone/>
            </a:pPr>
            <a:r>
              <a:rPr lang="da-DK" sz="2200" b="1" dirty="0"/>
              <a:t>Enekompetence:</a:t>
            </a:r>
          </a:p>
          <a:p>
            <a:pPr marL="0" lvl="0" indent="0">
              <a:buNone/>
            </a:pPr>
            <a:r>
              <a:rPr lang="da-DK" sz="2200" dirty="0"/>
              <a:t>I nogle tilfælde har domstolene i en bestemt stat enekompetence til at behandle sagen, uanset parternes bopæl, aftaler og lignende:</a:t>
            </a:r>
          </a:p>
          <a:p>
            <a:pPr marL="0" lvl="0" indent="0">
              <a:buNone/>
            </a:pPr>
            <a:r>
              <a:rPr lang="da-DK" sz="2200" dirty="0"/>
              <a:t>Sagen skal have særlig tilknytning til den pågældende stat, fx: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rettigheder over fast ejendom, leje eller forpagtning af fast ejendom.</a:t>
            </a:r>
          </a:p>
          <a:p>
            <a:pPr marL="0" indent="0" fontAlgn="base">
              <a:buNone/>
            </a:pPr>
            <a:endParaRPr lang="da-DK" sz="2400" b="1" dirty="0"/>
          </a:p>
          <a:p>
            <a:endParaRPr lang="da-DK" sz="9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838520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331640" y="1556792"/>
            <a:ext cx="7668344" cy="4128466"/>
          </a:xfrm>
        </p:spPr>
        <p:txBody>
          <a:bodyPr/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600" dirty="0"/>
              <a:t>Domsforordningen stiller </a:t>
            </a:r>
            <a:r>
              <a:rPr lang="da-DK" sz="2600" b="1" dirty="0"/>
              <a:t>formelle krav til værnetingsaftaler</a:t>
            </a:r>
            <a:r>
              <a:rPr lang="da-DK" sz="2600" dirty="0"/>
              <a:t> indgået mellem parter med forretningssted i EU: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Mindst en af parterne har bopæl i en medlemsstat.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Skriftligt eller mundtligt med skriftlig bekræftelse.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Indgået på et varigt dokument, eller et varigt medie.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 en form, der er i overensstemmelse med sædvane og branche.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Værnetingsaftale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Sagsøgte har hjemting i EU/EFTA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503183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2" y="1700808"/>
            <a:ext cx="7757798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pPr marL="0" indent="0">
              <a:buNone/>
            </a:pPr>
            <a:r>
              <a:rPr lang="da-DK" sz="2800" dirty="0"/>
              <a:t>De regler Danmark anvender, når vi har en lovvalgs-konflikt: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De forenede nationers konvention om aftaler om internationale køb (CISG)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5.2 Hvilket lands lov?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Lovvalgsregler i løsørekøb</a:t>
            </a:r>
          </a:p>
        </p:txBody>
      </p:sp>
    </p:spTree>
    <p:extLst>
      <p:ext uri="{BB962C8B-B14F-4D97-AF65-F5344CB8AC3E}">
        <p14:creationId xmlns:p14="http://schemas.microsoft.com/office/powerpoint/2010/main" val="957156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ved: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fysiske løsøreting (løsørebegrebet er defineret i den danske købelov.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løsøregenstande, som først skal fremstilles, hvis de nødvendige materialer som skal bruges til fremstillingen, leveres af den, der skal fremstille genstanden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2086255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anvendes </a:t>
            </a:r>
            <a:r>
              <a:rPr lang="da-DK" sz="2800" dirty="0"/>
              <a:t>hvor købet har tilknytning til flere lande, fx hvis sælger og køber har bopæl i forskellige lande.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/>
              <a:t>LKBL gælder fx ikke: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I forbrugerkøb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fast ejendom</a:t>
            </a:r>
          </a:p>
          <a:p>
            <a:endParaRPr lang="da-DK" sz="2200" dirty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843820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331640" y="2204864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Lovvalgsaftale:</a:t>
            </a:r>
          </a:p>
          <a:p>
            <a:r>
              <a:rPr lang="da-DK" sz="2800" dirty="0"/>
              <a:t>Køber og sælger kan aftale, at købet skal være reguleret af et bestemt lands lovgivning. En sådan aftale om lovvalg, skal udtrykkeligt fremgå af deres aftale. </a:t>
            </a:r>
            <a:br>
              <a:rPr lang="da-DK" sz="2800" dirty="0"/>
            </a:b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674096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Ingen lovvalgsaftale, da LKBL § 4:</a:t>
            </a:r>
            <a:endParaRPr lang="da-DK" sz="2000" dirty="0"/>
          </a:p>
          <a:p>
            <a:pPr marL="0" indent="0">
              <a:buNone/>
            </a:pPr>
            <a:r>
              <a:rPr lang="da-DK" sz="2000" b="1" dirty="0"/>
              <a:t>Hovedregel</a:t>
            </a:r>
            <a:r>
              <a:rPr lang="da-DK" sz="2000" dirty="0"/>
              <a:t>: Parterne skal anvende reglerne som gælder i det land, hvor sælgeren havde bopæl, da han modtog bestillingen/accepten fra køber, dvs. reglerne i </a:t>
            </a:r>
            <a:r>
              <a:rPr lang="da-DK" sz="2000" b="1" dirty="0"/>
              <a:t>sælgers bopælsland.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1:</a:t>
            </a:r>
            <a:r>
              <a:rPr lang="da-DK" sz="2000" dirty="0"/>
              <a:t> Blev bestillingen/accepten fra køber modtaget ved et forretningssted tilhørende sælgeren, skal parterne anvende de regler, som gælder i det land, hvor </a:t>
            </a:r>
            <a:r>
              <a:rPr lang="da-DK" sz="2000" b="1" dirty="0"/>
              <a:t>forretnings-stedet er beliggende.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2:</a:t>
            </a:r>
            <a:r>
              <a:rPr lang="da-DK" sz="2000" dirty="0"/>
              <a:t> Hvis bestillingen/accepten fra køber er modtaget af sælgers repræsentant, fx en agent, der opholder sig i købers bopælsland, eller bestillingen/ordren er modtaget af sælger selv, mens han er i </a:t>
            </a:r>
            <a:r>
              <a:rPr lang="da-DK" sz="2000" b="1" dirty="0"/>
              <a:t>købers bopælsland</a:t>
            </a:r>
            <a:r>
              <a:rPr lang="da-DK" sz="2000" dirty="0"/>
              <a:t>, er det reglerne i købers land, som skal anvendes, jf. § 4, stk. 2.</a:t>
            </a:r>
            <a:endParaRPr lang="da-DK" sz="2000" b="1" dirty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545138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endParaRPr lang="da-DK" sz="2400" b="1" dirty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KKV </a:t>
            </a:r>
            <a:r>
              <a:rPr lang="da-DK" sz="2400" dirty="0"/>
              <a:t>anvendes kun, hvis LKBL ikke kan anvendes, fx i forbrugerkøb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Parterne kan indgå en lovvalgsaftale, men lovvalget skal fremgå tydeligt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KKV skal anvendes, og der ikke er indgået lovvalgsaftale, vurderes hvilket land, der har størst tilknytning, jf. art 4. Se figur 1.10.</a:t>
            </a: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913644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BB2F1AA-3E36-43AF-A6E7-995D77947680}"/>
              </a:ext>
            </a:extLst>
          </p:cNvPr>
          <p:cNvSpPr/>
          <p:nvPr/>
        </p:nvSpPr>
        <p:spPr>
          <a:xfrm>
            <a:off x="1475656" y="198245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Formodningsreglen</a:t>
            </a:r>
          </a:p>
          <a:p>
            <a:endParaRPr lang="da-DK" sz="2400" dirty="0"/>
          </a:p>
          <a:p>
            <a:r>
              <a:rPr lang="da-DK" sz="2400" dirty="0"/>
              <a:t>Hvis aftalen ikke er omfattet af de aftaletyper, som er nævnt i skemaet (fig. 1.10), gælder </a:t>
            </a:r>
            <a:r>
              <a:rPr lang="da-DK" sz="2400" b="1" dirty="0"/>
              <a:t>formodningsreglen</a:t>
            </a:r>
            <a:r>
              <a:rPr lang="da-DK" sz="2400" dirty="0"/>
              <a:t>.</a:t>
            </a:r>
          </a:p>
          <a:p>
            <a:pPr marL="355600" indent="-355600">
              <a:buFont typeface="Arial" pitchFamily="34" charset="0"/>
              <a:buChar char="•"/>
            </a:pPr>
            <a:endParaRPr lang="da-DK" sz="24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Det betyder, at aftalen skal bedømmes efter loven i det land, hvor aftalen formodes at have den største tilknytning, og der hvor den part, der præsterer den for aftalen karakteristiske ydelse, har sit sædvanlige opholdssted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D462312-08BC-4300-B820-ECC08D03F6BF}"/>
              </a:ext>
            </a:extLst>
          </p:cNvPr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416025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155700"/>
            <a:ext cx="7356475" cy="5226050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Gældende ret</a:t>
            </a:r>
            <a:r>
              <a:rPr lang="da-DK" dirty="0">
                <a:cs typeface="Arial" pitchFamily="34" charset="0"/>
              </a:rPr>
              <a:t>: Retskilderne bruger vi, for at finde ud af, hvad der er gældende ret.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I retskilderne kan vi søge juridisk information om reglerne og retstilstanden på et område – hvad gælder?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Domstole og offentlige myndigheder anvender retskilderne til at træffe deres afgørelser.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Advokater, banker, forsikringsselskaber mv. bruger retskilderne i deres rådgivning og i det daglige arbejde.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0" y="188640"/>
            <a:ext cx="6552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30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Forbrugeraftaler:</a:t>
            </a:r>
          </a:p>
          <a:p>
            <a:endParaRPr lang="da-DK" sz="900" b="1" dirty="0"/>
          </a:p>
          <a:p>
            <a:pPr marL="0" indent="0">
              <a:buNone/>
            </a:pPr>
            <a:r>
              <a:rPr lang="da-DK" sz="2000" b="1" dirty="0"/>
              <a:t>Hovedreglen:</a:t>
            </a:r>
            <a:r>
              <a:rPr lang="da-DK" sz="2000" dirty="0"/>
              <a:t> Loven anvendes i det land, hvor forbrugeren har sit sædvanlige opholdssted, jf. KKV § art. 5, stk. 1, hvis:</a:t>
            </a:r>
            <a:endParaRPr lang="da-DK" sz="9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forud for aftalens indgåelse har fremsat særligt tilbud eller har lavet reklame i det land, hvor forbrugeren har bopæl og har givet det for aftalen nødvendige tilbud eller accept, eller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eller dennes repræsentant har modtaget forbrugerens bestilling i forbrugerens bopælsland, fx på en messe, eller af forbrugeren ved en af sælgeren arrangeret rejse til et andet land og der har afgivet bestilling på løsøre.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9256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8E367BE2-FA6C-42B7-9699-ABFA30F147F4}"/>
              </a:ext>
            </a:extLst>
          </p:cNvPr>
          <p:cNvSpPr txBox="1">
            <a:spLocks/>
          </p:cNvSpPr>
          <p:nvPr/>
        </p:nvSpPr>
        <p:spPr>
          <a:xfrm>
            <a:off x="1475656" y="1484784"/>
            <a:ext cx="7356475" cy="4535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r>
              <a:rPr lang="da-DK" sz="2400" b="1" dirty="0"/>
              <a:t>CISG anvendes</a:t>
            </a:r>
            <a:r>
              <a:rPr lang="da-DK" sz="2400" dirty="0"/>
              <a:t>, hvis:</a:t>
            </a:r>
          </a:p>
          <a:p>
            <a:r>
              <a:rPr lang="da-DK" sz="2400" dirty="0"/>
              <a:t>Begge parter kommer fra lande, der har ratificeret CISG</a:t>
            </a:r>
          </a:p>
          <a:p>
            <a:r>
              <a:rPr lang="da-DK" sz="2400" dirty="0"/>
              <a:t>Andre internationale privatretlige regler peger på CISG</a:t>
            </a:r>
          </a:p>
          <a:p>
            <a:endParaRPr lang="da-DK" sz="2400" dirty="0"/>
          </a:p>
          <a:p>
            <a:r>
              <a:rPr lang="da-DK" sz="2400" dirty="0"/>
              <a:t>CISG er deklaratorisk – parterne kan aftale noget andet</a:t>
            </a:r>
          </a:p>
          <a:p>
            <a:endParaRPr lang="da-DK" sz="2400" dirty="0"/>
          </a:p>
          <a:p>
            <a:r>
              <a:rPr lang="da-DK" sz="2400" dirty="0"/>
              <a:t>CISG gælder ikke mellem de nordiske lande (nabolandsforbeholdet)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dirty="0"/>
              <a:t>(Læs mere om reglerne i CISG </a:t>
            </a:r>
            <a:r>
              <a:rPr lang="da-DK" sz="1600"/>
              <a:t>i kapitel 6 om køb)</a:t>
            </a: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CE99BB1-6858-4F4F-A7CF-DFFDFE89FFBA}"/>
              </a:ext>
            </a:extLst>
          </p:cNvPr>
          <p:cNvSpPr txBox="1"/>
          <p:nvPr/>
        </p:nvSpPr>
        <p:spPr>
          <a:xfrm>
            <a:off x="1259632" y="260648"/>
            <a:ext cx="7355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CISG</a:t>
            </a:r>
          </a:p>
          <a:p>
            <a:pPr algn="ctr"/>
            <a:r>
              <a:rPr lang="da-DK" sz="2800" b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Convention</a:t>
            </a: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of International Sales of Goods</a:t>
            </a:r>
          </a:p>
        </p:txBody>
      </p:sp>
    </p:spTree>
    <p:extLst>
      <p:ext uri="{BB962C8B-B14F-4D97-AF65-F5344CB8AC3E}">
        <p14:creationId xmlns:p14="http://schemas.microsoft.com/office/powerpoint/2010/main" val="396468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428750" y="1196752"/>
            <a:ext cx="7715250" cy="4929411"/>
          </a:xfrm>
        </p:spPr>
        <p:txBody>
          <a:bodyPr/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Lovgivning og lovens forarbejder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Domme/retspraksis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Sædvane og forholdets natur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8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593850"/>
            <a:ext cx="7356475" cy="4643438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Lovhierarkiet: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Grundlov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Bekendtgørelse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Vejledning/cirkulære</a:t>
            </a:r>
          </a:p>
          <a:p>
            <a:pPr marL="0" indent="0">
              <a:buNone/>
            </a:pPr>
            <a:endParaRPr lang="da-DK" sz="2800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800" dirty="0">
                <a:cs typeface="Arial" pitchFamily="34" charset="0"/>
              </a:rPr>
              <a:t>En lavere retskilde (regelsæt), skal have hjemmel i en højere retskilde - højere oppe i lovhierarkiet.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0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412875"/>
            <a:ext cx="7356475" cy="504031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>
                <a:cs typeface="Arial" pitchFamily="34" charset="0"/>
              </a:rPr>
              <a:t>Grundloven 1849, med senere ændringer: </a:t>
            </a:r>
            <a:r>
              <a:rPr lang="da-DK" sz="2400" dirty="0">
                <a:cs typeface="Arial" pitchFamily="34" charset="0"/>
              </a:rPr>
              <a:t>Lovgivning vedtaget i folketinget må ikke være i strid med Grundloven </a:t>
            </a:r>
          </a:p>
          <a:p>
            <a:pPr marL="0" indent="0">
              <a:buNone/>
            </a:pPr>
            <a:endParaRPr lang="da-DK" sz="24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Grundloven indeholder </a:t>
            </a:r>
            <a:r>
              <a:rPr lang="da-DK" sz="2400" dirty="0">
                <a:cs typeface="Arial" pitchFamily="34" charset="0"/>
              </a:rPr>
              <a:t>bl.a. regler om: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Statsorganernes organisation og folketingets virke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Valgbarhed til folketinget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Folkekirken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Frihedsrettigheder, såsom ytringsfrihed, religionsfrihed, forenings- og forsamlingsfrihed, ejendomsrettens ukrænkelighed mv.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Lovforslag</a:t>
            </a:r>
            <a:r>
              <a:rPr lang="da-DK" sz="2400" dirty="0">
                <a:cs typeface="Arial" pitchFamily="34" charset="0"/>
              </a:rPr>
              <a:t> kan fremsættes af ethvert medlem af Folketinget.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Lovforslag skal behandles 3 gange i folketingssalen og vedtages med almindeligt flertal.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Rammelovgivning</a:t>
            </a:r>
            <a:r>
              <a:rPr lang="da-DK" sz="2400" dirty="0">
                <a:cs typeface="Arial" pitchFamily="34" charset="0"/>
              </a:rPr>
              <a:t>: Folketinget kan vedtage lovgivning, der fastsætter de overordnede regler/rammer på et område, hvorefter det fx overlades til en minister at fastsætte mere detaljerede regler – udstede bekendtgørelser.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Bekendtgørelser </a:t>
            </a:r>
            <a:r>
              <a:rPr lang="da-DK" sz="2400" dirty="0">
                <a:cs typeface="Arial" pitchFamily="34" charset="0"/>
              </a:rPr>
              <a:t>udspringer af love.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SU-bekendtgørelsen udspringer af SU-loven. SU-bekendtgørelsen er lavet af ministeren.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0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sz="3600" b="1" dirty="0">
                <a:cs typeface="Arial" pitchFamily="34" charset="0"/>
              </a:rPr>
              <a:t>Vejledninger og cirkulærer: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Reglerne udspringer af bekendtgørelser, og skal have hjemmel i en bekendtgørelse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Reglerne er ofte lavet af de myndigheder, som skal anvende reglerne i praksis – direkte overfor borgere og virksomheder.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Nogle vejledninger udgives i bogform, fx ligningsvejledningen, momsvejledningen.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5491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C6C2C-0A67-4EDA-B82A-2766A96D81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251E2B-0A5C-4E5A-872B-1AEE16D69C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DE899D-35BE-49B9-BF61-FC50AF0A2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2470</Words>
  <Application>Microsoft Office PowerPoint</Application>
  <PresentationFormat>Skærmshow (4:3)</PresentationFormat>
  <Paragraphs>286</Paragraphs>
  <Slides>41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41</vt:i4>
      </vt:variant>
    </vt:vector>
  </HeadingPairs>
  <TitlesOfParts>
    <vt:vector size="45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37</cp:revision>
  <dcterms:created xsi:type="dcterms:W3CDTF">2015-07-14T11:20:10Z</dcterms:created>
  <dcterms:modified xsi:type="dcterms:W3CDTF">2021-01-01T14:42:17Z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