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18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Fordringer, gældsbreve og pantebreve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Sikringsakter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23775" y="1051670"/>
            <a:ext cx="8229600" cy="481488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Sikringsakt foretages for at sikre erhververen mod overdragerens aftaleerhververe og kreditorer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 smtClean="0"/>
              <a:t>Simple fordringer</a:t>
            </a:r>
            <a:r>
              <a:rPr lang="da-DK" dirty="0" smtClean="0"/>
              <a:t> – sikringsakten for overdragelse er </a:t>
            </a:r>
            <a:r>
              <a:rPr lang="da-DK" dirty="0" err="1" smtClean="0"/>
              <a:t>denunciation</a:t>
            </a:r>
            <a:r>
              <a:rPr lang="da-DK" dirty="0" smtClean="0"/>
              <a:t> (meddelelse)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 smtClean="0"/>
              <a:t>Omsætningsgældsbreve</a:t>
            </a:r>
            <a:r>
              <a:rPr lang="da-DK" dirty="0" smtClean="0"/>
              <a:t> – sikringsakten for overdragelse er </a:t>
            </a:r>
            <a:r>
              <a:rPr lang="da-DK" dirty="0" err="1" smtClean="0"/>
              <a:t>rådgihedsberøvelse</a:t>
            </a:r>
            <a:endParaRPr lang="da-DK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 smtClean="0"/>
              <a:t>Pantebreve</a:t>
            </a:r>
            <a:r>
              <a:rPr lang="da-DK" dirty="0" smtClean="0"/>
              <a:t> – sikringsakten for overdragelse er tinglysning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a-DK" b="1" dirty="0"/>
          </a:p>
          <a:p>
            <a:pPr marL="457200" lvl="1" indent="0">
              <a:buNone/>
            </a:pPr>
            <a:r>
              <a:rPr lang="da-DK" sz="2400" i="1" dirty="0" smtClean="0"/>
              <a:t>Se oversigtskema over alle sikringsakterne i afsnit 2, side 532</a:t>
            </a:r>
            <a:endParaRPr lang="da-DK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41912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 mm. kapitel 18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18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Generelle regler for fordringer</a:t>
            </a:r>
          </a:p>
          <a:p>
            <a:pPr eaLnBrk="1" hangingPunct="1"/>
            <a:r>
              <a:rPr lang="da-DK" dirty="0" smtClean="0"/>
              <a:t>Forskellige typer af pengekrav</a:t>
            </a:r>
          </a:p>
          <a:p>
            <a:pPr eaLnBrk="1" hangingPunct="1"/>
            <a:r>
              <a:rPr lang="da-DK" dirty="0" smtClean="0"/>
              <a:t>Sikringsakter</a:t>
            </a:r>
          </a:p>
          <a:p>
            <a:pPr eaLnBrk="1" hangingPunct="1"/>
            <a:endParaRPr lang="da-DK" dirty="0"/>
          </a:p>
          <a:p>
            <a:pPr marL="0" indent="0" eaLnBrk="1" hangingPunct="1">
              <a:buNone/>
            </a:pPr>
            <a:r>
              <a:rPr lang="da-DK" sz="2400" dirty="0" smtClean="0"/>
              <a:t>I </a:t>
            </a:r>
            <a:r>
              <a:rPr lang="da-DK" sz="2400" b="1" dirty="0" smtClean="0"/>
              <a:t>kapitel 19</a:t>
            </a:r>
            <a:r>
              <a:rPr lang="da-DK" sz="2400" dirty="0" smtClean="0"/>
              <a:t> gennemgås overdragelse af fordringe</a:t>
            </a:r>
            <a:r>
              <a:rPr lang="da-DK" sz="2400" dirty="0" smtClean="0"/>
              <a:t>r, og i </a:t>
            </a:r>
            <a:r>
              <a:rPr lang="da-DK" sz="2400" b="1" dirty="0" smtClean="0"/>
              <a:t>kapitel 20 </a:t>
            </a:r>
            <a:r>
              <a:rPr lang="da-DK" sz="2400" dirty="0" smtClean="0"/>
              <a:t>Ophør af fordringer</a:t>
            </a:r>
            <a:endParaRPr lang="da-DK" sz="2400" dirty="0" smtClean="0"/>
          </a:p>
          <a:p>
            <a:pPr eaLnBrk="1" hangingPunct="1">
              <a:buFont typeface="Arial" charset="0"/>
              <a:buNone/>
            </a:pPr>
            <a:endParaRPr lang="da-DK" dirty="0" smtClean="0"/>
          </a:p>
          <a:p>
            <a:pPr eaLnBrk="1" hangingPunct="1">
              <a:buFont typeface="Arial" charset="0"/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6685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Generelle regler for fordringer</a:t>
            </a:r>
            <a: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 smtClean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dirty="0" smtClean="0"/>
              <a:t>Principperne i gældsbrevsloven finder anvendelse både for gældsbreve og simple fordringer</a:t>
            </a:r>
          </a:p>
          <a:p>
            <a:r>
              <a:rPr lang="da-DK" dirty="0" smtClean="0"/>
              <a:t>Flere skyldner hæfter solidarisk, hvis ikke andet er aftalt, GBL § 2:</a:t>
            </a:r>
          </a:p>
          <a:p>
            <a:pPr lvl="1"/>
            <a:r>
              <a:rPr lang="da-DK" dirty="0" smtClean="0"/>
              <a:t>Kreditor kan vælge at kræve hele gælden betalt af hver enkelt solidarisk skyldner</a:t>
            </a:r>
          </a:p>
          <a:p>
            <a:pPr lvl="1"/>
            <a:r>
              <a:rPr lang="da-DK" dirty="0" smtClean="0"/>
              <a:t>Har en solidarisk skyldner betalt hele gælden til kreditor, har han regresret mod de øvrige skyldnere</a:t>
            </a:r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6685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Generelle regler for fordringer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79525"/>
            <a:ext cx="7931224" cy="4525963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dirty="0" smtClean="0"/>
              <a:t>En skyldner er forpligtet til at betale et bestemt beløb:</a:t>
            </a:r>
          </a:p>
          <a:p>
            <a:r>
              <a:rPr lang="da-DK" sz="2400" b="1" dirty="0" smtClean="0"/>
              <a:t>I rette tid</a:t>
            </a:r>
            <a:r>
              <a:rPr lang="da-DK" sz="2400" dirty="0" smtClean="0"/>
              <a:t> </a:t>
            </a:r>
          </a:p>
          <a:p>
            <a:pPr lvl="1"/>
            <a:r>
              <a:rPr lang="da-DK" sz="2400" dirty="0" smtClean="0"/>
              <a:t>Forfaldstid, seneste betalingstidspunkt</a:t>
            </a:r>
          </a:p>
          <a:p>
            <a:pPr lvl="1"/>
            <a:r>
              <a:rPr lang="da-DK" sz="2400" dirty="0" smtClean="0"/>
              <a:t>Frigørelsestid, tidligste betalingstidspunkt</a:t>
            </a:r>
          </a:p>
          <a:p>
            <a:r>
              <a:rPr lang="da-DK" sz="2400" b="1" dirty="0" smtClean="0"/>
              <a:t>På rette sted</a:t>
            </a:r>
            <a:r>
              <a:rPr lang="da-DK" sz="2400" dirty="0" smtClean="0"/>
              <a:t> </a:t>
            </a:r>
          </a:p>
          <a:p>
            <a:pPr lvl="1"/>
            <a:r>
              <a:rPr lang="da-DK" sz="2400" dirty="0" smtClean="0"/>
              <a:t>pengeskyld er bringeskyld, pengene skal være kommet frem til kreditor inden forfaldstid</a:t>
            </a:r>
          </a:p>
          <a:p>
            <a:r>
              <a:rPr lang="da-DK" sz="2400" b="1" dirty="0" smtClean="0"/>
              <a:t>På rette måde</a:t>
            </a:r>
          </a:p>
          <a:p>
            <a:pPr lvl="1"/>
            <a:r>
              <a:rPr lang="da-DK" sz="2400" dirty="0" smtClean="0"/>
              <a:t>betalingsmiddel – check, kort, kontanter, bankoverførsel, sms afhængig af hvad der er aftalt</a:t>
            </a:r>
          </a:p>
          <a:p>
            <a:r>
              <a:rPr lang="da-DK" sz="2400" b="1" dirty="0" smtClean="0"/>
              <a:t>Til rette kreditor</a:t>
            </a:r>
          </a:p>
        </p:txBody>
      </p:sp>
    </p:spTree>
    <p:extLst>
      <p:ext uri="{BB962C8B-B14F-4D97-AF65-F5344CB8AC3E}">
        <p14:creationId xmlns:p14="http://schemas.microsoft.com/office/powerpoint/2010/main" val="26685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1.3.1 Betaling med betalingskort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423988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Betaling med betalingskort eller andre betalingstjenester (netbank, mobiltelefon mm.) er reguleret i Betalingstjenesteloven (BTL)</a:t>
            </a:r>
          </a:p>
          <a:p>
            <a:pPr eaLnBrk="1" hangingPunct="1"/>
            <a:r>
              <a:rPr lang="da-DK" sz="2400" dirty="0" smtClean="0"/>
              <a:t>En betalingstransaktion med kort går gennem betalingsmodtagers bank og kortholders bank (Se fig. 18.2)</a:t>
            </a:r>
          </a:p>
          <a:p>
            <a:pPr eaLnBrk="1" hangingPunct="1"/>
            <a:r>
              <a:rPr lang="da-DK" sz="2400" dirty="0" smtClean="0"/>
              <a:t>Bliver kortet brugt uberettiget skelnes mellem</a:t>
            </a:r>
          </a:p>
          <a:p>
            <a:pPr lvl="1" eaLnBrk="1" hangingPunct="1"/>
            <a:r>
              <a:rPr lang="da-DK" sz="2400" dirty="0" smtClean="0"/>
              <a:t>Kortholders træk uden dækning (kortet kan måske spærres og transaktionen kan evt. tilbageføres)</a:t>
            </a:r>
          </a:p>
          <a:p>
            <a:pPr lvl="1" eaLnBrk="1" hangingPunct="1"/>
            <a:r>
              <a:rPr lang="da-DK" sz="2400" dirty="0" smtClean="0"/>
              <a:t>Kortmisbrug begået af andre end kortholder</a:t>
            </a:r>
          </a:p>
          <a:p>
            <a:pPr eaLnBrk="1" hangingPunct="1"/>
            <a:endParaRPr lang="da-DK" sz="2400" dirty="0" smtClean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4711938" y="5229200"/>
            <a:ext cx="1926837" cy="1268761"/>
          </a:xfrm>
          <a:prstGeom prst="cloudCallout">
            <a:avLst>
              <a:gd name="adj1" fmla="val -140079"/>
              <a:gd name="adj2" fmla="val -5889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Se </a:t>
            </a:r>
            <a:r>
              <a:rPr lang="da-DK" sz="2000" dirty="0">
                <a:solidFill>
                  <a:schemeClr val="bg1"/>
                </a:solidFill>
              </a:rPr>
              <a:t>mere </a:t>
            </a:r>
          </a:p>
          <a:p>
            <a:pPr algn="ctr"/>
            <a:r>
              <a:rPr lang="da-DK" sz="2000" dirty="0">
                <a:solidFill>
                  <a:schemeClr val="bg1"/>
                </a:solidFill>
              </a:rPr>
              <a:t>næste </a:t>
            </a:r>
            <a:r>
              <a:rPr lang="da-DK" dirty="0">
                <a:solidFill>
                  <a:schemeClr val="bg1"/>
                </a:solidFill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255664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600200"/>
            <a:ext cx="8003232" cy="4525963"/>
          </a:xfrm>
          <a:prstGeom prst="rect">
            <a:avLst/>
          </a:prstGeo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Kortmisbrug - hvor korthold ikke selv </a:t>
            </a:r>
            <a:r>
              <a:rPr lang="da-DK" b="1" dirty="0" smtClean="0"/>
              <a:t>har brugt </a:t>
            </a:r>
            <a:r>
              <a:rPr lang="da-DK" b="1" dirty="0" smtClean="0"/>
              <a:t>kortet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/>
              <a:t>H</a:t>
            </a:r>
            <a:r>
              <a:rPr lang="da-DK" b="1" dirty="0" smtClean="0"/>
              <a:t>R</a:t>
            </a:r>
            <a:r>
              <a:rPr lang="da-DK" b="1" dirty="0" smtClean="0"/>
              <a:t>:</a:t>
            </a:r>
            <a:r>
              <a:rPr lang="da-DK" dirty="0" smtClean="0"/>
              <a:t> Banken hæfter for misbruget og skal dække kortholders tab, jf. BTL § 61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U1:</a:t>
            </a:r>
            <a:r>
              <a:rPr lang="da-DK" dirty="0" smtClean="0"/>
              <a:t> Kortholder hæfter ubegrænset, hvis han har handlet svigagtigt eller med vilje ikke overholdt kortreglerne fx omkring sikkerhed, jf. BTL § 62, stk. 1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U2:</a:t>
            </a:r>
            <a:r>
              <a:rPr lang="da-DK" dirty="0" smtClean="0"/>
              <a:t> Har kort og pinkode været brugt, hæfter kortholder for 1100 kr., jf. BTL § 62, stk. 2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241912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 - fortsat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339577"/>
            <a:ext cx="8003232" cy="46809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 smtClean="0"/>
              <a:t>U3: </a:t>
            </a:r>
            <a:r>
              <a:rPr lang="da-DK" sz="2400" dirty="0" smtClean="0"/>
              <a:t>Kortholder kan hæfte for op til 8.000 kr., jf. BTL § 62, stk. 3, hvis kort og pinkode har været brugt og: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 smtClean="0"/>
              <a:t>Kortet ikke er spærret med det samme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 smtClean="0"/>
              <a:t>Kortholder selv har givet pinkoden til misbrugeren, og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 smtClean="0"/>
              <a:t>Kortholder ved groft uforsvarlig adfærd har gjort misbruget muligt</a:t>
            </a:r>
            <a:endParaRPr lang="da-DK" sz="2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 smtClean="0"/>
              <a:t>U4:</a:t>
            </a:r>
            <a:r>
              <a:rPr lang="da-DK" sz="2400" dirty="0" smtClean="0"/>
              <a:t> Kortholder hæfter ubegrænset, jf. BTL § 62, stk. 6, hvis kort og pinkode er anvendt og: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 smtClean="0"/>
              <a:t>Kortholder selv har oplyst koden til misbrugeren og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 smtClean="0"/>
              <a:t>Kortholder burde have indset risikoen for misbrug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a-DK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dirty="0" smtClean="0"/>
              <a:t>Efter kortet er spærret er banken ansvarlig for al misbrug</a:t>
            </a:r>
            <a:endParaRPr lang="da-DK" sz="2400" b="1" dirty="0" smtClean="0"/>
          </a:p>
          <a:p>
            <a:pPr eaLnBrk="1" hangingPunct="1"/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241912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Forskellige typer af pengekrav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566863"/>
            <a:ext cx="8003232" cy="4525962"/>
          </a:xfrm>
        </p:spPr>
        <p:txBody>
          <a:bodyPr/>
          <a:lstStyle/>
          <a:p>
            <a:pPr marL="495300" indent="-495300" eaLnBrk="1" hangingPunct="1">
              <a:buFont typeface="Arial" charset="0"/>
              <a:buNone/>
            </a:pPr>
            <a:r>
              <a:rPr lang="da-DK" sz="2400" dirty="0" smtClean="0"/>
              <a:t>Alle pengekrav eller fordringer kan deles op i 5 slags: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Simple fordringer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Simple 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Omsætningsgældsbreve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Tinglyste negotiable pantebreve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 smtClean="0"/>
              <a:t>Tinglyste simple pantebreve</a:t>
            </a:r>
          </a:p>
          <a:p>
            <a:pPr marL="914400" lvl="1" indent="-457200" eaLnBrk="1" hangingPunct="1">
              <a:buFont typeface="Arial" charset="0"/>
              <a:buNone/>
            </a:pPr>
            <a:endParaRPr lang="da-DK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775957" y="2708920"/>
            <a:ext cx="3024188" cy="3097212"/>
          </a:xfrm>
          <a:prstGeom prst="cloudCallout">
            <a:avLst>
              <a:gd name="adj1" fmla="val -83069"/>
              <a:gd name="adj2" fmla="val -5102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b="1">
                <a:solidFill>
                  <a:schemeClr val="bg1"/>
                </a:solidFill>
              </a:rPr>
              <a:t>Gældsbrev: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Skriftlig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Ensidig	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Ubetinget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Fordring	</a:t>
            </a:r>
          </a:p>
          <a:p>
            <a:pPr>
              <a:buFontTx/>
              <a:buChar char="-"/>
            </a:pPr>
            <a:r>
              <a:rPr lang="da-DK" b="1">
                <a:solidFill>
                  <a:schemeClr val="bg1"/>
                </a:solidFill>
              </a:rPr>
              <a:t>Bestemt beløb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742950" y="4581525"/>
            <a:ext cx="2303463" cy="1584325"/>
          </a:xfrm>
          <a:prstGeom prst="cloudCallout">
            <a:avLst>
              <a:gd name="adj1" fmla="val 54065"/>
              <a:gd name="adj2" fmla="val -7184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b="1">
                <a:solidFill>
                  <a:schemeClr val="bg1"/>
                </a:solidFill>
              </a:rPr>
              <a:t>Pantebreve gennemgås senere</a:t>
            </a:r>
          </a:p>
        </p:txBody>
      </p:sp>
    </p:spTree>
    <p:extLst>
      <p:ext uri="{BB962C8B-B14F-4D97-AF65-F5344CB8AC3E}">
        <p14:creationId xmlns:p14="http://schemas.microsoft.com/office/powerpoint/2010/main" val="241912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typer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pengekrav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23775" y="1051670"/>
            <a:ext cx="8229600" cy="4814887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da-DK" sz="2400" b="1" dirty="0" smtClean="0"/>
              <a:t>Simple fordringer </a:t>
            </a:r>
            <a:r>
              <a:rPr lang="da-DK" sz="2400" dirty="0" smtClean="0"/>
              <a:t>er almindelig pengekrav, hvor der ikke er lavet et gældsbrev, fx fakturakrav (regninger) eller en kassekredit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 smtClean="0"/>
              <a:t>Simple gældsbreve</a:t>
            </a:r>
            <a:r>
              <a:rPr lang="da-DK" sz="2400" dirty="0" smtClean="0"/>
              <a:t> er gældsbreve, som ikke er omsætningsgældsbreve, jf. GBL §26, jf. GBL § 11, stk. 2, fx lånedokumenter (familielån og banklån)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 smtClean="0"/>
              <a:t>Omsætningsgældsbreve</a:t>
            </a:r>
            <a:r>
              <a:rPr lang="da-DK" sz="2400" dirty="0" smtClean="0"/>
              <a:t>, er gældsbreve som beskrevet i GBL § 11, stk. 2, fx hvis det tydeligt fremgår, at det er et omsætningsgældsbrev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 smtClean="0"/>
              <a:t>Tinglyste negotiable pantebreve</a:t>
            </a:r>
            <a:r>
              <a:rPr lang="da-DK" sz="2400" dirty="0" smtClean="0"/>
              <a:t> – typisk pantebreve med pant i fast ejendom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 smtClean="0"/>
              <a:t>Tinglyste simple pantebreve – </a:t>
            </a:r>
            <a:r>
              <a:rPr lang="da-DK" sz="2400" dirty="0" smtClean="0"/>
              <a:t>typisk pantebrev med pant i andet end fast ejendom</a:t>
            </a:r>
            <a:endParaRPr lang="da-DK" sz="2400" b="1" dirty="0" smtClean="0"/>
          </a:p>
          <a:p>
            <a:pPr lvl="1" eaLnBrk="1" hangingPunct="1">
              <a:buFont typeface="Arial" charset="0"/>
              <a:buNone/>
            </a:pPr>
            <a:endParaRPr lang="da-DK" dirty="0" smtClean="0"/>
          </a:p>
          <a:p>
            <a:pPr lvl="1" eaLnBrk="1" hangingPunct="1">
              <a:buFont typeface="Arial" charset="0"/>
              <a:buNone/>
            </a:pPr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241912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615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Gade, Mette</cp:lastModifiedBy>
  <cp:revision>4</cp:revision>
  <dcterms:created xsi:type="dcterms:W3CDTF">2015-07-14T11:20:10Z</dcterms:created>
  <dcterms:modified xsi:type="dcterms:W3CDTF">2015-10-17T13:18:44Z</dcterms:modified>
</cp:coreProperties>
</file>