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23"/>
  </p:notesMasterIdLst>
  <p:sldIdLst>
    <p:sldId id="267" r:id="rId6"/>
    <p:sldId id="268" r:id="rId7"/>
    <p:sldId id="269" r:id="rId8"/>
    <p:sldId id="270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71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2098B-F288-4EC8-B9EB-CD7EB6AACE49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3552E-AB4E-4C24-9E5A-95A38B5254B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7032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329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4702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6186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48886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0319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2939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7129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1017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293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0661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1630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1473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27801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67705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60158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8638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6828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22-08-2020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xmlns="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xmlns="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xmlns="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xmlns="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22-08-2020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22-08-2020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22-08-2020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Kapitel 8</a:t>
            </a:r>
          </a:p>
          <a:p>
            <a:pPr algn="ctr"/>
            <a:r>
              <a:rPr lang="da-DK" sz="40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Persondata og bekæmpelse af hvidvask og terrorfinansiering</a:t>
            </a:r>
            <a:endParaRPr lang="da-DK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9755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1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196752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Persondataforordningen giver </a:t>
            </a:r>
            <a:r>
              <a:rPr lang="da-DK" sz="2800" b="1" dirty="0"/>
              <a:t>den registrerede en række rettigheder</a:t>
            </a:r>
            <a:r>
              <a:rPr lang="da-DK" sz="2800" dirty="0"/>
              <a:t>, herunder:</a:t>
            </a:r>
          </a:p>
          <a:p>
            <a:endParaRPr lang="da-DK" sz="2800" dirty="0"/>
          </a:p>
          <a:p>
            <a:pPr marL="342900" lvl="0" indent="-342900">
              <a:buFont typeface="Arial" charset="0"/>
              <a:buChar char="•"/>
            </a:pPr>
            <a:r>
              <a:rPr lang="da-DK" sz="2800" dirty="0"/>
              <a:t>Ret til indsigt i de oplysninger, der behandles om den registrerede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800" dirty="0"/>
              <a:t>Ret til at få udleveret personoplysninger på et maskinlæsbart format (fx en fil eller et usb-stik)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800" dirty="0"/>
              <a:t>Ret til at gøre indsigelse mod behandling af personoplysninger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800" dirty="0"/>
              <a:t>Ret til at få slettet eller rettet urigtige oplysninger.</a:t>
            </a:r>
          </a:p>
        </p:txBody>
      </p:sp>
    </p:spTree>
    <p:extLst>
      <p:ext uri="{BB962C8B-B14F-4D97-AF65-F5344CB8AC3E}">
        <p14:creationId xmlns:p14="http://schemas.microsoft.com/office/powerpoint/2010/main" val="346376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1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196752"/>
            <a:ext cx="777686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Det er Datatilsynet, som påser at virksomhederne overholder reglerne i persondataforordningen. Derudover udsteder Datatilsynet retningslinjer og anbefalinger for behandling og beskyttelse af persondata. </a:t>
            </a:r>
          </a:p>
          <a:p>
            <a:pPr lvl="0"/>
            <a:endParaRPr lang="da-DK" sz="1400" dirty="0"/>
          </a:p>
          <a:p>
            <a:r>
              <a:rPr lang="da-DK" sz="2400" dirty="0"/>
              <a:t>Hvis persondataforordningens regler overtrædes, kan virksomheden blive </a:t>
            </a:r>
            <a:r>
              <a:rPr lang="da-DK" sz="2400" b="1" dirty="0"/>
              <a:t>straffet</a:t>
            </a:r>
            <a:r>
              <a:rPr lang="da-DK" sz="2400" dirty="0"/>
              <a:t> med meget store </a:t>
            </a:r>
            <a:r>
              <a:rPr lang="da-DK" sz="2400" b="1" dirty="0"/>
              <a:t>administrative bøder</a:t>
            </a:r>
            <a:r>
              <a:rPr lang="da-DK" sz="2400" dirty="0"/>
              <a:t>. </a:t>
            </a:r>
          </a:p>
          <a:p>
            <a:endParaRPr lang="da-DK" sz="1400" dirty="0"/>
          </a:p>
          <a:p>
            <a:r>
              <a:rPr lang="da-DK" sz="2400" dirty="0"/>
              <a:t>Overtrædelser kan medføre bøder på op til 20.000.000 EUR, eller hvis det drejer sig om en virksomhed, med op til 4% af virksomhedens samlede globale omsætning i det forudgående regnskabsår, hvis dette beløb er højere end 20.000.000 EUR.</a:t>
            </a:r>
          </a:p>
          <a:p>
            <a:pPr lvl="0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862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-243408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475656" y="1290962"/>
            <a:ext cx="748883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Hvidvaskloven </a:t>
            </a:r>
            <a:r>
              <a:rPr lang="da-DK" sz="2400" dirty="0"/>
              <a:t>er et regelsæt, som skal sikre, at de virksomheder, som er omfattet af loven, kender deres kunder og de transaktioner, som de foretager. </a:t>
            </a:r>
          </a:p>
          <a:p>
            <a:endParaRPr lang="da-DK" sz="2400" dirty="0"/>
          </a:p>
          <a:p>
            <a:r>
              <a:rPr lang="da-DK" sz="2400" dirty="0"/>
              <a:t>Ved mistanke om at en kunde er i gang med at hvidvaske penge eller finansiere terrorisme, er virksomheden forpligtet til at indberette denne mistanke til </a:t>
            </a:r>
            <a:r>
              <a:rPr lang="da-DK" sz="2400" b="1" dirty="0"/>
              <a:t>Statsadvokaten for Særlig Økonomisk og International Kriminalitet (SØIK)</a:t>
            </a:r>
            <a:r>
              <a:rPr lang="da-DK" sz="2400" dirty="0"/>
              <a:t>. </a:t>
            </a:r>
          </a:p>
          <a:p>
            <a:endParaRPr lang="da-DK" sz="2400" dirty="0"/>
          </a:p>
          <a:p>
            <a:r>
              <a:rPr lang="da-DK" sz="2400" b="1" dirty="0"/>
              <a:t>Finanstilsynet</a:t>
            </a:r>
            <a:r>
              <a:rPr lang="da-DK" sz="2400" dirty="0"/>
              <a:t> fører tilsyn med de finansielle virksomheder og kontrollerer, at virksomhederne overholder hvidvasklovens regler.</a:t>
            </a:r>
          </a:p>
          <a:p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3357503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45699" y="-315416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259632" y="1250220"/>
            <a:ext cx="770485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Definition af begrebet ”hvidvask”:</a:t>
            </a:r>
          </a:p>
          <a:p>
            <a:pPr lvl="0"/>
            <a:r>
              <a:rPr lang="da-DK" sz="2400" dirty="0"/>
              <a:t>Hvidvask er uberettiget at modtage eller skaffe sig eller andre del i økonomisk udbytte eller midler, der er opnået ved en strafbar lovovertrædelse.</a:t>
            </a:r>
          </a:p>
          <a:p>
            <a:r>
              <a:rPr lang="da-DK" sz="2400" dirty="0"/>
              <a:t> </a:t>
            </a:r>
          </a:p>
          <a:p>
            <a:pPr lvl="0"/>
            <a:r>
              <a:rPr lang="da-DK" sz="2400" dirty="0"/>
              <a:t>Hvidvask er også uberettiget at skjule, opbevare, transportere, hjælpe til afhændelse eller på anden måde efterfølgende virke til at sikre det økonomiske udbytte eller midlerne fra en strafbar lovovertrædelse.</a:t>
            </a:r>
          </a:p>
          <a:p>
            <a:r>
              <a:rPr lang="da-DK" sz="2400" dirty="0"/>
              <a:t> </a:t>
            </a:r>
          </a:p>
          <a:p>
            <a:r>
              <a:rPr lang="da-DK" sz="2400" dirty="0"/>
              <a:t>Den strafbare lovovertrædelse kan eksempelvis være narkohandel, menneskesmugling, våbensmugling, røveri, skattesvindel og bedrageri. </a:t>
            </a:r>
          </a:p>
          <a:p>
            <a:pPr lvl="0"/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323608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45699" y="-315416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259632" y="1250220"/>
            <a:ext cx="770485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Hvilke person og virksomheder er omfattet af hvidvaskloven?</a:t>
            </a:r>
          </a:p>
          <a:p>
            <a:endParaRPr lang="da-D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Finansielle virksomheder, herunder pengeinstitutter, realkreditinstitutter, fondsmæglerselskaber, pensionskasser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/>
              <a:t>Advokater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/>
              <a:t>Revisorer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/>
              <a:t>Ejendomsmægler og ejendomsmæglervirksomheder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/>
              <a:t>Virksomheder, der eksempelvis har til formål at oprette selskaber, administrere eller forvalte selskaber og fonde samt udøvelse af lignende aktiviteter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/>
              <a:t>Valutavekslingsvirksomheder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/>
              <a:t>Spiludbydere</a:t>
            </a:r>
          </a:p>
          <a:p>
            <a:pPr lvl="0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01677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45699" y="-315416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259632" y="1250220"/>
            <a:ext cx="77048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2800" dirty="0"/>
              <a:t>Hvidvaskloven stiller krav om, at virksomheder, der får nye kunder, gennemfører kundekendskabsprocedurer (KYC). Procedurerne i en finansiel virksomhed består blandt andet af:</a:t>
            </a:r>
          </a:p>
          <a:p>
            <a:pPr lvl="0"/>
            <a:endParaRPr lang="da-DK" sz="2800" dirty="0"/>
          </a:p>
          <a:p>
            <a:pPr marL="514350" lvl="0" indent="-514350">
              <a:buFont typeface="+mj-lt"/>
              <a:buAutoNum type="arabicParenR"/>
            </a:pPr>
            <a:r>
              <a:rPr lang="da-DK" sz="2800" dirty="0"/>
              <a:t>Identificering og legitimering af kunden</a:t>
            </a:r>
          </a:p>
          <a:p>
            <a:pPr marL="514350" lvl="0" indent="-514350">
              <a:buFont typeface="+mj-lt"/>
              <a:buAutoNum type="arabicParenR"/>
            </a:pPr>
            <a:r>
              <a:rPr lang="da-DK" sz="2800" dirty="0"/>
              <a:t>Vurdering af formål med og omfang af det kommende kundeforhold</a:t>
            </a:r>
          </a:p>
          <a:p>
            <a:pPr marL="514350" lvl="0" indent="-514350">
              <a:buFont typeface="+mj-lt"/>
              <a:buAutoNum type="arabicParenR"/>
            </a:pPr>
            <a:r>
              <a:rPr lang="da-DK" sz="2800" dirty="0"/>
              <a:t>Risikovurdering af kunden</a:t>
            </a:r>
          </a:p>
          <a:p>
            <a:pPr lvl="0"/>
            <a:endParaRPr lang="da-DK" sz="2800" dirty="0"/>
          </a:p>
          <a:p>
            <a:pPr lvl="0"/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93346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45699" y="-315416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259632" y="1250220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2800" dirty="0"/>
              <a:t>For eksisterende kunder, skal oplysninger om kunderne løbende ajourføres.</a:t>
            </a:r>
          </a:p>
          <a:p>
            <a:pPr lvl="0"/>
            <a:endParaRPr lang="da-DK" sz="2800" dirty="0"/>
          </a:p>
          <a:p>
            <a:pPr lvl="0"/>
            <a:r>
              <a:rPr lang="da-DK" sz="2800" dirty="0"/>
              <a:t>Det kan ske en gang årligt eller ved relevante ændringer i kundens forhold.</a:t>
            </a:r>
          </a:p>
          <a:p>
            <a:pPr lvl="0"/>
            <a:endParaRPr lang="da-DK" sz="2800" dirty="0"/>
          </a:p>
          <a:p>
            <a:pPr lvl="0"/>
            <a:r>
              <a:rPr lang="da-DK" sz="2800" dirty="0"/>
              <a:t>Virksomhederne har pligt til at opbevare den dokumentation, som de har indsamlet om kunderne i mindst 5 år efter kundeforholdets ophør.</a:t>
            </a:r>
          </a:p>
          <a:p>
            <a:pPr lvl="0"/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225090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45699" y="-315416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259632" y="1250220"/>
            <a:ext cx="770485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2800" dirty="0"/>
              <a:t>Andre forpligtelser, som finansielle virksomheder skal overholde:</a:t>
            </a:r>
          </a:p>
          <a:p>
            <a:pPr lvl="0"/>
            <a:endParaRPr lang="da-DK" sz="1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/>
              <a:t>Løbende overvågning af kunderne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dirty="0"/>
              <a:t>Skal sikre at kundens transaktioner er i overensstemmelse med de oplysninger, som kunden oprindelig gav virksomheden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/>
              <a:t>Undersøgelsespligt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1600" dirty="0"/>
              <a:t>Hvis virksomheder konstaterer usædvanlige transaktioner, har virksomheden en pligt til at undersøge transaktionerne nærmere, evt. ved at kontakte kunden og bede om yderligere oplysninger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/>
              <a:t>Underretningspligt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1600" dirty="0"/>
              <a:t>Kan en mistanke ikke afkræftes, har virksomheden en forpligtelse til at underrette SØIK</a:t>
            </a:r>
          </a:p>
          <a:p>
            <a:pPr lvl="0"/>
            <a:endParaRPr lang="da-DK" sz="2800" dirty="0"/>
          </a:p>
          <a:p>
            <a:pPr lvl="0"/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7772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1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cs typeface="Arial" pitchFamily="34" charset="0"/>
              </a:rPr>
              <a:t>Persondata og bekæmpelse af hvidvask og terrorfinansiering</a:t>
            </a:r>
            <a:endParaRPr lang="da-DK" sz="3200" dirty="0"/>
          </a:p>
        </p:txBody>
      </p:sp>
      <p:sp>
        <p:nvSpPr>
          <p:cNvPr id="3" name="Tekstboks 2"/>
          <p:cNvSpPr txBox="1"/>
          <p:nvPr/>
        </p:nvSpPr>
        <p:spPr>
          <a:xfrm>
            <a:off x="1187624" y="1844824"/>
            <a:ext cx="81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I kapitel 8 gennemgås følgende emner:</a:t>
            </a:r>
          </a:p>
          <a:p>
            <a:endParaRPr lang="da-DK" sz="2800" dirty="0"/>
          </a:p>
          <a:p>
            <a:pPr marL="457200" indent="-457200">
              <a:buFont typeface="+mj-lt"/>
              <a:buAutoNum type="arabicParenR"/>
            </a:pPr>
            <a:r>
              <a:rPr lang="da-DK" sz="2800" dirty="0"/>
              <a:t>Behandling af persondata</a:t>
            </a:r>
          </a:p>
          <a:p>
            <a:pPr marL="457200" indent="-457200">
              <a:buFont typeface="+mj-lt"/>
              <a:buAutoNum type="arabicParenR"/>
            </a:pPr>
            <a:r>
              <a:rPr lang="da-DK" sz="2800" dirty="0"/>
              <a:t>Bekæmpelse af hvidvask og terrorfinansiering</a:t>
            </a:r>
          </a:p>
        </p:txBody>
      </p:sp>
    </p:spTree>
    <p:extLst>
      <p:ext uri="{BB962C8B-B14F-4D97-AF65-F5344CB8AC3E}">
        <p14:creationId xmlns:p14="http://schemas.microsoft.com/office/powerpoint/2010/main" val="43401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1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268760"/>
            <a:ext cx="817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Når en virksomhed behandler </a:t>
            </a:r>
            <a:r>
              <a:rPr lang="da-DK" sz="2400" b="1" dirty="0"/>
              <a:t>personoplysninger</a:t>
            </a:r>
            <a:r>
              <a:rPr lang="da-DK" sz="2400" dirty="0"/>
              <a:t> er den underlagt reglerne i </a:t>
            </a:r>
            <a:r>
              <a:rPr lang="da-DK" sz="2400" b="1" dirty="0"/>
              <a:t>persondataforordningen. </a:t>
            </a:r>
          </a:p>
          <a:p>
            <a:endParaRPr lang="da-DK" sz="2400" b="1" dirty="0"/>
          </a:p>
          <a:p>
            <a:r>
              <a:rPr lang="da-DK" sz="2400" dirty="0"/>
              <a:t>Persondataforordningen er en EU-forordning (General Data </a:t>
            </a:r>
            <a:r>
              <a:rPr lang="da-DK" sz="2400" dirty="0" err="1"/>
              <a:t>Protection</a:t>
            </a:r>
            <a:r>
              <a:rPr lang="da-DK" sz="2400" dirty="0"/>
              <a:t> </a:t>
            </a:r>
            <a:r>
              <a:rPr lang="da-DK" sz="2400" dirty="0" err="1"/>
              <a:t>Regulation</a:t>
            </a:r>
            <a:r>
              <a:rPr lang="da-DK" sz="2400" dirty="0"/>
              <a:t>), som har direkte virkning i Danmark.</a:t>
            </a:r>
          </a:p>
          <a:p>
            <a:endParaRPr lang="da-DK" sz="2400" dirty="0"/>
          </a:p>
          <a:p>
            <a:r>
              <a:rPr lang="da-DK" sz="2400" dirty="0"/>
              <a:t>Persondataforordningen pålægger virksomhederne en række forpligtelser, når de behandler personoplysninger.</a:t>
            </a:r>
          </a:p>
          <a:p>
            <a:endParaRPr lang="da-DK" sz="2400" dirty="0"/>
          </a:p>
          <a:p>
            <a:r>
              <a:rPr lang="da-DK" sz="2400" dirty="0"/>
              <a:t>Omvendt får den, der behandles oplysninger om (</a:t>
            </a:r>
            <a:r>
              <a:rPr lang="da-DK" sz="2400" b="1" dirty="0"/>
              <a:t>den</a:t>
            </a:r>
            <a:r>
              <a:rPr lang="da-DK" sz="2400" dirty="0"/>
              <a:t> </a:t>
            </a:r>
            <a:r>
              <a:rPr lang="da-DK" sz="2400" b="1" dirty="0"/>
              <a:t>registrerede</a:t>
            </a:r>
            <a:r>
              <a:rPr lang="da-DK" sz="2400" dirty="0"/>
              <a:t>) en række rettigheder.</a:t>
            </a:r>
          </a:p>
          <a:p>
            <a:endParaRPr lang="da-DK" sz="2400" dirty="0"/>
          </a:p>
          <a:p>
            <a:endParaRPr lang="da-DK" sz="2400" dirty="0"/>
          </a:p>
          <a:p>
            <a:pPr marL="342900" indent="-342900">
              <a:buFont typeface="Arial" charset="0"/>
              <a:buChar char="•"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61284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1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908720"/>
            <a:ext cx="8172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400" dirty="0"/>
          </a:p>
          <a:p>
            <a:r>
              <a:rPr lang="da-DK" sz="3200" b="1" dirty="0"/>
              <a:t>Følgende oplysninger er omfattet af persondataforordningen:</a:t>
            </a:r>
          </a:p>
          <a:p>
            <a:endParaRPr lang="da-DK" sz="1600" dirty="0"/>
          </a:p>
          <a:p>
            <a:r>
              <a:rPr lang="da-DK" sz="2800" dirty="0"/>
              <a:t>Enhver form for oplysning, der knytter sig til en bestemt fysisk person, som gør personen </a:t>
            </a:r>
            <a:r>
              <a:rPr lang="da-DK" sz="2800" b="1" dirty="0"/>
              <a:t>identificerbar</a:t>
            </a:r>
            <a:r>
              <a:rPr lang="da-DK" sz="2800" dirty="0"/>
              <a:t>. Det kan fx være et personnummer, en bopælsadresse, et journalnummer, et bilregistreringsnummer, en IP-adresse osv. </a:t>
            </a:r>
          </a:p>
          <a:p>
            <a:endParaRPr lang="da-DK" sz="2800" dirty="0"/>
          </a:p>
          <a:p>
            <a:r>
              <a:rPr lang="da-DK" sz="2800" dirty="0"/>
              <a:t>Hvis oplysninger om fysiske personer er fuldstændig anonymiserede, er der ikke tale om personoplysninger.</a:t>
            </a:r>
          </a:p>
        </p:txBody>
      </p:sp>
    </p:spTree>
    <p:extLst>
      <p:ext uri="{BB962C8B-B14F-4D97-AF65-F5344CB8AC3E}">
        <p14:creationId xmlns:p14="http://schemas.microsoft.com/office/powerpoint/2010/main" val="30065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37046" y="-243408"/>
            <a:ext cx="833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259632" y="980728"/>
            <a:ext cx="80796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/>
              <a:t>Behandlingsbegrebet skal forstås meget bredt og dækker over enhver form for håndtering af personoplysninger, såsom:</a:t>
            </a:r>
          </a:p>
          <a:p>
            <a:endParaRPr lang="da-DK" sz="105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b="1" dirty="0"/>
              <a:t>Indsamling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b="1" dirty="0"/>
              <a:t>Registrering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b="1" dirty="0"/>
              <a:t>Systematisering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b="1" dirty="0"/>
              <a:t>Opbevaring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b="1" dirty="0"/>
              <a:t>Søgning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b="1" dirty="0"/>
              <a:t>Tilpasning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b="1" dirty="0"/>
              <a:t>Sletning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b="1" dirty="0"/>
              <a:t>Videregivelse </a:t>
            </a:r>
          </a:p>
          <a:p>
            <a:endParaRPr lang="da-DK" sz="2700" b="1" dirty="0"/>
          </a:p>
        </p:txBody>
      </p:sp>
    </p:spTree>
    <p:extLst>
      <p:ext uri="{BB962C8B-B14F-4D97-AF65-F5344CB8AC3E}">
        <p14:creationId xmlns:p14="http://schemas.microsoft.com/office/powerpoint/2010/main" val="315004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37046" y="-243408"/>
            <a:ext cx="833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259632" y="980728"/>
            <a:ext cx="8079692" cy="490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/>
              <a:t>Der findes to kategorier af personoplysninger:</a:t>
            </a:r>
          </a:p>
          <a:p>
            <a:endParaRPr lang="da-DK" sz="105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700" b="1" dirty="0"/>
              <a:t>Almindelige ikke-følsomme personoplysninger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dirty="0"/>
              <a:t>Fx navn, adresse, telefonnummer, køn, alder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a-DK" sz="27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700" b="1" dirty="0"/>
              <a:t>Følsomme personoplysninger</a:t>
            </a:r>
          </a:p>
          <a:p>
            <a:pPr marL="800100" lvl="1" indent="-342900">
              <a:buFont typeface="Arial" charset="0"/>
              <a:buChar char="•"/>
            </a:pPr>
            <a:r>
              <a:rPr lang="da-DK" sz="2700" dirty="0"/>
              <a:t>Race og etnisk baggrund</a:t>
            </a:r>
          </a:p>
          <a:p>
            <a:pPr marL="800100" lvl="1" indent="-342900">
              <a:buFont typeface="Arial" charset="0"/>
              <a:buChar char="•"/>
            </a:pPr>
            <a:r>
              <a:rPr lang="da-DK" sz="2700" dirty="0"/>
              <a:t>Politisk, religiøs og filosofisk overbevisning</a:t>
            </a:r>
          </a:p>
          <a:p>
            <a:pPr marL="800100" lvl="1" indent="-342900">
              <a:buFont typeface="Arial" charset="0"/>
              <a:buChar char="•"/>
            </a:pPr>
            <a:r>
              <a:rPr lang="da-DK" sz="2700" dirty="0"/>
              <a:t>Fagforeningsmæssigt tilhørsforhold, helbred, seksuel orientering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a-DK" sz="2700" b="1" dirty="0"/>
          </a:p>
          <a:p>
            <a:endParaRPr lang="da-DK" sz="2700" b="1" dirty="0"/>
          </a:p>
        </p:txBody>
      </p:sp>
    </p:spTree>
    <p:extLst>
      <p:ext uri="{BB962C8B-B14F-4D97-AF65-F5344CB8AC3E}">
        <p14:creationId xmlns:p14="http://schemas.microsoft.com/office/powerpoint/2010/main" val="3661876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37046" y="-243408"/>
            <a:ext cx="833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259632" y="980728"/>
            <a:ext cx="7704856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700" dirty="0"/>
              <a:t>En virksomhed må kun behandle almindelige ikke-følsomme personoplysninger, hvis en af følgende betingelser er opfyldt:</a:t>
            </a:r>
          </a:p>
          <a:p>
            <a:endParaRPr lang="da-DK" sz="27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700" dirty="0"/>
              <a:t>Virksomheden har et lovligt samtykke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700" dirty="0"/>
              <a:t>Behandling er nødvendig for at opfylde en aftale med den registrerede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700" dirty="0"/>
              <a:t>Virksomheden er iht. lov forpligtet til at behandle oplysningerne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700" dirty="0"/>
              <a:t>Hvis virksomheden har en saglig interesse i at behandle oplysningerne, som overstiger den registreredes interesser</a:t>
            </a:r>
          </a:p>
          <a:p>
            <a:endParaRPr lang="da-DK" sz="2700" dirty="0"/>
          </a:p>
        </p:txBody>
      </p:sp>
    </p:spTree>
    <p:extLst>
      <p:ext uri="{BB962C8B-B14F-4D97-AF65-F5344CB8AC3E}">
        <p14:creationId xmlns:p14="http://schemas.microsoft.com/office/powerpoint/2010/main" val="1183844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37046" y="-243408"/>
            <a:ext cx="833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259632" y="980728"/>
            <a:ext cx="80796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700" dirty="0"/>
              <a:t>Som udgangspunkt må en virksomhed kun behandle følsomme personoplysninger, hvis en af følgende betingelser er opfyldt:</a:t>
            </a:r>
          </a:p>
          <a:p>
            <a:endParaRPr lang="da-DK" sz="27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700" dirty="0"/>
              <a:t>Virksomheden har et udtrykkeligt samtykke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700" dirty="0"/>
              <a:t>Virksomheden er forpligtet dertil iht. lov eller overenskomst på </a:t>
            </a:r>
            <a:r>
              <a:rPr lang="da-DK" sz="2700" dirty="0" err="1"/>
              <a:t>arbejds</a:t>
            </a:r>
            <a:r>
              <a:rPr lang="da-DK" sz="2700" dirty="0"/>
              <a:t>– og socialområdet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700" dirty="0"/>
          </a:p>
          <a:p>
            <a:endParaRPr lang="da-DK" sz="2700" dirty="0"/>
          </a:p>
          <a:p>
            <a:endParaRPr lang="da-DK" sz="2700" dirty="0"/>
          </a:p>
        </p:txBody>
      </p:sp>
    </p:spTree>
    <p:extLst>
      <p:ext uri="{BB962C8B-B14F-4D97-AF65-F5344CB8AC3E}">
        <p14:creationId xmlns:p14="http://schemas.microsoft.com/office/powerpoint/2010/main" val="222786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37046" y="-243408"/>
            <a:ext cx="833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259632" y="980728"/>
            <a:ext cx="777686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Virksomhederne skal overholde god databehandlingsskik: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Persondatabehandlingen skal være </a:t>
            </a:r>
            <a:r>
              <a:rPr lang="da-DK" sz="2000" b="1" dirty="0"/>
              <a:t>lovlig og rimelig</a:t>
            </a:r>
            <a:endParaRPr lang="da-D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/>
              <a:t>Formålet skal være sagligt</a:t>
            </a:r>
            <a:r>
              <a:rPr lang="da-DK" sz="20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Oplysningerne skal være </a:t>
            </a:r>
            <a:r>
              <a:rPr lang="da-DK" sz="2000" b="1" dirty="0"/>
              <a:t>korrekte og opdaterede</a:t>
            </a:r>
            <a:r>
              <a:rPr lang="da-DK" sz="20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Ukorrekte oplysninger bør </a:t>
            </a:r>
            <a:r>
              <a:rPr lang="da-DK" sz="2000" b="1" dirty="0"/>
              <a:t>slettes eller rettes</a:t>
            </a:r>
            <a:r>
              <a:rPr lang="da-DK" sz="2000" dirty="0"/>
              <a:t> -  også når der ikke længere er behov for dem i forhold til det definerede formål.</a:t>
            </a:r>
          </a:p>
          <a:p>
            <a:endParaRPr lang="da-DK" sz="2000" dirty="0"/>
          </a:p>
          <a:p>
            <a:r>
              <a:rPr lang="da-DK" sz="2800" b="1" dirty="0"/>
              <a:t>Virksomhederne har en oplysningspligt når de behandler personoplysninger</a:t>
            </a:r>
            <a:r>
              <a:rPr lang="da-DK" sz="2800" dirty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Den registrerede skal kende virksomhedens identitet og skal vide, hvordan han kommer i kontakt med virksomheden.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Den registrerede oplyses om formålet med at behandle persondata og grundlaget (fx samtykke)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79292278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9A23E706A21449BC66703B97899509" ma:contentTypeVersion="6" ma:contentTypeDescription="Opret et nyt dokument." ma:contentTypeScope="" ma:versionID="caa2866700e450b5999eeeb1f0893de1">
  <xsd:schema xmlns:xsd="http://www.w3.org/2001/XMLSchema" xmlns:xs="http://www.w3.org/2001/XMLSchema" xmlns:p="http://schemas.microsoft.com/office/2006/metadata/properties" xmlns:ns3="f7dfbcde-d029-4ed8-a18a-8747d0f05609" targetNamespace="http://schemas.microsoft.com/office/2006/metadata/properties" ma:root="true" ma:fieldsID="a187ddd95b3e199c9ba25204d068d95e" ns3:_="">
    <xsd:import namespace="f7dfbcde-d029-4ed8-a18a-8747d0f056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fbcde-d029-4ed8-a18a-8747d0f05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D956E9-726C-4452-9C61-FDFDE26CB4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CDBB9C-819D-49DD-9D54-2A098E5149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dfbcde-d029-4ed8-a18a-8747d0f05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458109-8C89-4920-B359-9D617A0BA30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f7dfbcde-d029-4ed8-a18a-8747d0f0560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928</Words>
  <Application>Microsoft Office PowerPoint</Application>
  <PresentationFormat>On-screen Show (4:3)</PresentationFormat>
  <Paragraphs>140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Kontortema</vt:lpstr>
      <vt:lpstr>Brugerdefineret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Inge Kramer</cp:lastModifiedBy>
  <cp:revision>35</cp:revision>
  <dcterms:created xsi:type="dcterms:W3CDTF">2015-07-14T11:20:10Z</dcterms:created>
  <dcterms:modified xsi:type="dcterms:W3CDTF">2020-08-22T14:25:44Z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0x010100609A23E706A21449BC66703B97899509</vt:lpwstr>
  </property>
</Properties>
</file>