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15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Ophør af fordringer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5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216559" y="1268760"/>
            <a:ext cx="7942262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Afbrydelse af frist </a:t>
            </a:r>
          </a:p>
          <a:p>
            <a:pPr marL="495300" indent="-495300"/>
            <a:r>
              <a:rPr lang="da-DK" sz="2400" dirty="0"/>
              <a:t>Når fristen afbrydes, starter den forfra</a:t>
            </a:r>
          </a:p>
          <a:p>
            <a:pPr marL="495300" indent="-495300"/>
            <a:r>
              <a:rPr lang="da-DK" sz="2400" dirty="0"/>
              <a:t>Afbrydelse sker når</a:t>
            </a:r>
          </a:p>
          <a:p>
            <a:pPr lvl="1"/>
            <a:r>
              <a:rPr lang="da-DK" sz="2400" dirty="0"/>
              <a:t>Skyldner erkender at skylde pengene, fx når:</a:t>
            </a:r>
          </a:p>
          <a:p>
            <a:pPr lvl="2"/>
            <a:r>
              <a:rPr lang="da-DK" dirty="0"/>
              <a:t>Skyldner betaler renter og afdrag</a:t>
            </a:r>
          </a:p>
          <a:p>
            <a:pPr lvl="2"/>
            <a:r>
              <a:rPr lang="da-DK" dirty="0"/>
              <a:t>Underskriver et frivilligt forlig</a:t>
            </a:r>
          </a:p>
          <a:p>
            <a:pPr lvl="2"/>
            <a:r>
              <a:rPr lang="da-DK" dirty="0"/>
              <a:t>Eller accepterer på anden måde</a:t>
            </a:r>
          </a:p>
          <a:p>
            <a:pPr lvl="1"/>
            <a:r>
              <a:rPr lang="da-DK" sz="2400" dirty="0"/>
              <a:t>Vil skyldner ikke erkende gælden, må skyldner foretage retslige skridt, fx:</a:t>
            </a:r>
          </a:p>
          <a:p>
            <a:pPr lvl="2"/>
            <a:r>
              <a:rPr lang="da-DK" dirty="0"/>
              <a:t>Forfølge krav i Fogedretten</a:t>
            </a:r>
          </a:p>
          <a:p>
            <a:pPr lvl="2"/>
            <a:r>
              <a:rPr lang="da-DK" dirty="0"/>
              <a:t>Klage til et ankenævn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3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Deponering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341438"/>
            <a:ext cx="8015287" cy="5040312"/>
          </a:xfrm>
        </p:spPr>
        <p:txBody>
          <a:bodyPr/>
          <a:lstStyle/>
          <a:p>
            <a:r>
              <a:rPr lang="da-DK" sz="2400" dirty="0"/>
              <a:t>Aftalt deponering eller efter deponeringsloven</a:t>
            </a:r>
          </a:p>
          <a:p>
            <a:r>
              <a:rPr lang="da-DK" sz="2400" dirty="0"/>
              <a:t>Deponering betyder, at debitor betaler til en konto i en bank med frigørende virkning</a:t>
            </a:r>
          </a:p>
          <a:p>
            <a:r>
              <a:rPr lang="da-DK" sz="2400" dirty="0"/>
              <a:t>Deponering kan ske, når:</a:t>
            </a:r>
          </a:p>
          <a:p>
            <a:pPr lvl="1"/>
            <a:r>
              <a:rPr lang="da-DK" sz="2400" dirty="0"/>
              <a:t>Debitor ikke kan betale på grund af kreditors forhold, fx hvis kreditor er væk</a:t>
            </a:r>
          </a:p>
          <a:p>
            <a:pPr lvl="1"/>
            <a:r>
              <a:rPr lang="da-DK" sz="2400" dirty="0"/>
              <a:t>Kreditor ikke vil opfylde debitors betingelser, fx udlevere en kvittering</a:t>
            </a:r>
          </a:p>
          <a:p>
            <a:pPr lvl="1"/>
            <a:r>
              <a:rPr lang="da-DK" sz="2400" dirty="0"/>
              <a:t>Det er uvist, hvem der er rette kreditor</a:t>
            </a:r>
          </a:p>
          <a:p>
            <a:r>
              <a:rPr lang="da-DK" sz="2400" dirty="0"/>
              <a:t>Deponering kan ikke ske i andre tilfælde - heller ikke fx hvis debitor er utilfreds med huslejens størrelse</a:t>
            </a:r>
          </a:p>
        </p:txBody>
      </p:sp>
    </p:spTree>
    <p:extLst>
      <p:ext uri="{BB962C8B-B14F-4D97-AF65-F5344CB8AC3E}">
        <p14:creationId xmlns:p14="http://schemas.microsoft.com/office/powerpoint/2010/main" val="135743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Ophør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af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15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11325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15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Modregning</a:t>
            </a:r>
          </a:p>
          <a:p>
            <a:pPr lvl="1"/>
            <a:r>
              <a:rPr lang="da-DK" dirty="0"/>
              <a:t>Modregningsbetingelser</a:t>
            </a:r>
          </a:p>
          <a:p>
            <a:r>
              <a:rPr lang="da-DK" dirty="0"/>
              <a:t>Forældelse</a:t>
            </a:r>
          </a:p>
          <a:p>
            <a:r>
              <a:rPr lang="da-DK" dirty="0"/>
              <a:t>Deponering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183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125538"/>
            <a:ext cx="7942262" cy="5038725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/>
          </a:p>
          <a:p>
            <a:pPr marL="495300" indent="-495300"/>
            <a:r>
              <a:rPr lang="da-DK" dirty="0"/>
              <a:t>Modregning kan altid aftales mellem parterne</a:t>
            </a:r>
          </a:p>
          <a:p>
            <a:pPr marL="495300" indent="-495300"/>
            <a:r>
              <a:rPr lang="da-DK" dirty="0"/>
              <a:t>Tvungen modregning kræver at betingelserne er opfyldt: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Udjævnelige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Gensidighed mellem parterne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Afviklingsmodne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Retskraftige krav</a:t>
            </a:r>
          </a:p>
        </p:txBody>
      </p:sp>
    </p:spTree>
    <p:extLst>
      <p:ext uri="{BB962C8B-B14F-4D97-AF65-F5344CB8AC3E}">
        <p14:creationId xmlns:p14="http://schemas.microsoft.com/office/powerpoint/2010/main" val="125892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557338"/>
            <a:ext cx="8015287" cy="5040312"/>
          </a:xfrm>
        </p:spPr>
        <p:txBody>
          <a:bodyPr/>
          <a:lstStyle/>
          <a:p>
            <a:pPr marL="495300" indent="-495300"/>
            <a:r>
              <a:rPr lang="da-DK" sz="2400" b="1" dirty="0"/>
              <a:t>Udjævnelige krav</a:t>
            </a:r>
          </a:p>
          <a:p>
            <a:pPr marL="914400" lvl="1" indent="-457200"/>
            <a:r>
              <a:rPr lang="da-DK" sz="2400" dirty="0"/>
              <a:t>De to krav skal være af samme art, fx penge – penge</a:t>
            </a:r>
          </a:p>
          <a:p>
            <a:pPr marL="914400" lvl="1" indent="-457200"/>
            <a:r>
              <a:rPr lang="da-DK" sz="2400" dirty="0"/>
              <a:t>Ikke pærer – bananer eller aktier – penge, men det er ok med forskellig valuta</a:t>
            </a:r>
          </a:p>
          <a:p>
            <a:pPr marL="495300" indent="-495300"/>
            <a:r>
              <a:rPr lang="da-DK" sz="2400" b="1" dirty="0"/>
              <a:t>Gensidige</a:t>
            </a:r>
          </a:p>
          <a:p>
            <a:pPr marL="914400" lvl="1" indent="-457200"/>
            <a:r>
              <a:rPr lang="da-DK" sz="2400" dirty="0"/>
              <a:t>De to krav skal være mellem de samme to parter</a:t>
            </a:r>
          </a:p>
          <a:p>
            <a:pPr marL="914400" lvl="1" indent="-457200"/>
            <a:r>
              <a:rPr lang="da-DK" sz="2400" dirty="0"/>
              <a:t>Den der vil modregne er kreditor på modkravet og debitor på hovedkravet </a:t>
            </a:r>
            <a:r>
              <a:rPr lang="da-DK" sz="1800" dirty="0"/>
              <a:t>(se fig. 15.1)</a:t>
            </a:r>
          </a:p>
          <a:p>
            <a:pPr marL="914400" lvl="1" indent="-457200"/>
            <a:r>
              <a:rPr lang="da-DK" sz="2400" dirty="0"/>
              <a:t>Husk at kreditor ikke kan modregne på tværs af ægtefæller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</p:spTree>
    <p:extLst>
      <p:ext uri="{BB962C8B-B14F-4D97-AF65-F5344CB8AC3E}">
        <p14:creationId xmlns:p14="http://schemas.microsoft.com/office/powerpoint/2010/main" val="61280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052513"/>
            <a:ext cx="7942262" cy="3743325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/>
          </a:p>
          <a:p>
            <a:pPr marL="495300" indent="-495300"/>
            <a:r>
              <a:rPr lang="da-DK" b="1" dirty="0"/>
              <a:t>Afviklingsmodne</a:t>
            </a:r>
          </a:p>
          <a:p>
            <a:pPr marL="914400" lvl="1" indent="-457200"/>
            <a:r>
              <a:rPr lang="da-DK" dirty="0"/>
              <a:t>Modkravet skal være forfaldent</a:t>
            </a:r>
          </a:p>
          <a:p>
            <a:pPr marL="914400" lvl="1" indent="-457200"/>
            <a:r>
              <a:rPr lang="da-DK" dirty="0"/>
              <a:t>Frigørelsestiden skal være kommet for hovedkravet</a:t>
            </a:r>
            <a:br>
              <a:rPr lang="da-DK" dirty="0"/>
            </a:br>
            <a:endParaRPr lang="da-DK" dirty="0"/>
          </a:p>
          <a:p>
            <a:pPr marL="495300" indent="-495300"/>
            <a:r>
              <a:rPr lang="da-DK" b="1" dirty="0"/>
              <a:t>Retskraftig</a:t>
            </a:r>
          </a:p>
          <a:p>
            <a:pPr marL="914400" lvl="1" indent="-457200"/>
            <a:r>
              <a:rPr lang="da-DK" dirty="0"/>
              <a:t>Kravet må ikke være forældet eller bortfaldet af anden grund</a:t>
            </a:r>
          </a:p>
        </p:txBody>
      </p:sp>
    </p:spTree>
    <p:extLst>
      <p:ext uri="{BB962C8B-B14F-4D97-AF65-F5344CB8AC3E}">
        <p14:creationId xmlns:p14="http://schemas.microsoft.com/office/powerpoint/2010/main" val="120228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341438"/>
            <a:ext cx="7942262" cy="46799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400" dirty="0"/>
              <a:t>Forældelsesloven (FL) omfatter:</a:t>
            </a:r>
          </a:p>
          <a:p>
            <a:pPr marL="495300" indent="-495300"/>
            <a:r>
              <a:rPr lang="da-DK" sz="2400" dirty="0"/>
              <a:t>Fordringer på penge eller andre ydelser, fx</a:t>
            </a:r>
          </a:p>
          <a:p>
            <a:pPr lvl="1"/>
            <a:r>
              <a:rPr lang="da-DK" sz="2400" dirty="0"/>
              <a:t>Krav på løn</a:t>
            </a:r>
          </a:p>
          <a:p>
            <a:pPr lvl="1"/>
            <a:r>
              <a:rPr lang="da-DK" sz="2400" dirty="0"/>
              <a:t>Krav på erstatning</a:t>
            </a:r>
          </a:p>
          <a:p>
            <a:pPr lvl="1"/>
            <a:r>
              <a:rPr lang="da-DK" sz="2400" dirty="0"/>
              <a:t>Krav efter en faktura</a:t>
            </a:r>
          </a:p>
          <a:p>
            <a:pPr marL="495300" indent="-495300"/>
            <a:r>
              <a:rPr lang="da-DK" sz="2400" dirty="0"/>
              <a:t>Forældelsesloven omfatter ikke:</a:t>
            </a:r>
          </a:p>
          <a:p>
            <a:pPr lvl="1"/>
            <a:r>
              <a:rPr lang="da-DK" sz="2400" dirty="0"/>
              <a:t>Tinglyste pantebreve</a:t>
            </a:r>
          </a:p>
          <a:p>
            <a:pPr lvl="1"/>
            <a:r>
              <a:rPr lang="da-DK" sz="2400" dirty="0"/>
              <a:t>Krav på andet end penge</a:t>
            </a:r>
          </a:p>
          <a:p>
            <a:pPr marL="495300" indent="-495300"/>
            <a:r>
              <a:rPr lang="da-DK" sz="2400" dirty="0"/>
              <a:t>Særlige krav kan være forældet efter andre regler, fx købeloven</a:t>
            </a:r>
          </a:p>
        </p:txBody>
      </p:sp>
    </p:spTree>
    <p:extLst>
      <p:ext uri="{BB962C8B-B14F-4D97-AF65-F5344CB8AC3E}">
        <p14:creationId xmlns:p14="http://schemas.microsoft.com/office/powerpoint/2010/main" val="405158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557338"/>
            <a:ext cx="7942262" cy="4824412"/>
          </a:xfrm>
        </p:spPr>
        <p:txBody>
          <a:bodyPr/>
          <a:lstStyle/>
          <a:p>
            <a:pPr marL="495300" indent="-495300" algn="ctr">
              <a:buFont typeface="Arial" charset="0"/>
              <a:buNone/>
            </a:pPr>
            <a:r>
              <a:rPr lang="da-DK" sz="2800" b="1" dirty="0"/>
              <a:t>Skyldner skal ikke betale, hvis kravet er forældet</a:t>
            </a:r>
          </a:p>
          <a:p>
            <a:pPr marL="495300" indent="-495300" algn="ctr">
              <a:buFont typeface="Arial" charset="0"/>
              <a:buNone/>
            </a:pPr>
            <a:endParaRPr lang="da-DK" sz="1800" b="1" dirty="0"/>
          </a:p>
          <a:p>
            <a:pPr marL="495300" indent="-495300"/>
            <a:r>
              <a:rPr lang="da-DK" sz="2400" dirty="0"/>
              <a:t>Forældelsesfristen løber fra det tidligste tidspunkt kreditor kunne kræve betaling:</a:t>
            </a:r>
          </a:p>
          <a:p>
            <a:pPr lvl="1"/>
            <a:r>
              <a:rPr lang="da-DK" sz="2400" dirty="0"/>
              <a:t>Forfaldstidspunkt, der hvor skyldner skal betale fordringen</a:t>
            </a:r>
          </a:p>
          <a:p>
            <a:pPr lvl="1"/>
            <a:r>
              <a:rPr lang="da-DK" sz="2400" dirty="0"/>
              <a:t>Misligholdelsestidspunkt, hvis en kontrakt bliver misligholdt</a:t>
            </a:r>
          </a:p>
          <a:p>
            <a:pPr lvl="1"/>
            <a:r>
              <a:rPr lang="da-DK" sz="2400" dirty="0"/>
              <a:t>Skadestidspunkt, hvis kravet opstår som følge af erstatningsansvar for en skade</a:t>
            </a:r>
          </a:p>
          <a:p>
            <a:pPr marL="495300" indent="-495300"/>
            <a:endParaRPr lang="da-DK" dirty="0"/>
          </a:p>
          <a:p>
            <a:pPr marL="495300" indent="-495300"/>
            <a:endParaRPr lang="da-DK" dirty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3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341438"/>
            <a:ext cx="7942262" cy="46799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Forældelsesfrister </a:t>
            </a:r>
            <a:r>
              <a:rPr lang="da-DK" sz="1800" b="1" dirty="0"/>
              <a:t>(se fig. 15.2)</a:t>
            </a:r>
          </a:p>
          <a:p>
            <a:pPr marL="495300" indent="-495300"/>
            <a:r>
              <a:rPr lang="da-DK" sz="2400" dirty="0"/>
              <a:t>HR: Alle krav forældes efter 3 år, jf. FL § 3, stk. 1, fx:</a:t>
            </a:r>
          </a:p>
          <a:p>
            <a:pPr lvl="1"/>
            <a:r>
              <a:rPr lang="da-DK" sz="2400" dirty="0"/>
              <a:t>Krav på renter og rykkergebyrer</a:t>
            </a:r>
          </a:p>
          <a:p>
            <a:pPr lvl="1"/>
            <a:r>
              <a:rPr lang="da-DK" sz="2400" dirty="0"/>
              <a:t>Krav som følge af mangler ved fast ejendom</a:t>
            </a:r>
          </a:p>
          <a:p>
            <a:pPr lvl="1"/>
            <a:r>
              <a:rPr lang="da-DK" sz="2400" dirty="0"/>
              <a:t>Overtræk på et kontokort</a:t>
            </a:r>
          </a:p>
          <a:p>
            <a:pPr marL="495300" indent="-495300"/>
            <a:r>
              <a:rPr lang="da-DK" sz="2400" dirty="0"/>
              <a:t>U: Nogle krav forældes efter 10 år, fx:</a:t>
            </a:r>
          </a:p>
          <a:p>
            <a:pPr lvl="1"/>
            <a:r>
              <a:rPr lang="da-DK" sz="2400" dirty="0"/>
              <a:t>Underskrevet gældsbrev</a:t>
            </a:r>
          </a:p>
          <a:p>
            <a:pPr lvl="1"/>
            <a:r>
              <a:rPr lang="da-DK" sz="2400" dirty="0"/>
              <a:t>Frivilligt forlig</a:t>
            </a:r>
          </a:p>
          <a:p>
            <a:pPr lvl="1"/>
            <a:r>
              <a:rPr lang="da-DK" sz="2400" dirty="0"/>
              <a:t>Dom</a:t>
            </a:r>
          </a:p>
          <a:p>
            <a:pPr lvl="1"/>
            <a:r>
              <a:rPr lang="da-DK" sz="2400" dirty="0"/>
              <a:t>Pengelån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7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07850" y="1340768"/>
            <a:ext cx="7942262" cy="3671888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Suspenderet frist </a:t>
            </a:r>
          </a:p>
          <a:p>
            <a:pPr marL="495300" indent="-495300"/>
            <a:r>
              <a:rPr lang="da-DK" sz="2800" dirty="0"/>
              <a:t>Betyder at fristen løber først fra et senere tidspunkt</a:t>
            </a:r>
          </a:p>
          <a:p>
            <a:pPr marL="495300" indent="-495300"/>
            <a:r>
              <a:rPr lang="da-DK" sz="2800" dirty="0"/>
              <a:t>Hvis kreditor ikke kendte til kravet (fx fordi kreditor ikke er klar over, at der er en skade)</a:t>
            </a:r>
          </a:p>
          <a:p>
            <a:pPr marL="495300" indent="-495300"/>
            <a:r>
              <a:rPr lang="da-DK" sz="2800" dirty="0"/>
              <a:t>Hvis kreditor ikke kendte til skyldner (fx fordi kreditor ikke ved, hvem der har ansvar for skaden)</a:t>
            </a:r>
          </a:p>
          <a:p>
            <a:pPr marL="495300" indent="-495300"/>
            <a:r>
              <a:rPr lang="da-DK" sz="2800" dirty="0"/>
              <a:t>Fristen kan ikke suspenderes ud over de lange frister på 10 eller 30 </a:t>
            </a:r>
            <a:r>
              <a:rPr lang="da-DK" sz="2800" dirty="0" smtClean="0"/>
              <a:t>år (personskader og </a:t>
            </a:r>
            <a:r>
              <a:rPr lang="da-DK" sz="2800" dirty="0" err="1" smtClean="0"/>
              <a:t>miljøskader</a:t>
            </a:r>
            <a:r>
              <a:rPr lang="da-DK" sz="2800" dirty="0" smtClean="0"/>
              <a:t>)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91801062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F66CE3-CA49-4FDB-A74D-F5549893B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D7E773-1387-4D29-9341-03CF05E6B5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67A034-E30D-4258-9C08-18B1586AD096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f7dfbcde-d029-4ed8-a18a-8747d0f0560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508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Kontortema</vt:lpstr>
      <vt:lpstr>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Inge Kramer</cp:lastModifiedBy>
  <cp:revision>36</cp:revision>
  <dcterms:created xsi:type="dcterms:W3CDTF">2015-07-14T11:20:10Z</dcterms:created>
  <dcterms:modified xsi:type="dcterms:W3CDTF">2020-08-23T13:40:13Z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