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sldIdLst>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23-08-2020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23-08-2020</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23-08-2020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23-08-2020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23-08-2020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23-08-2020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23-08-2020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23-08-2020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23-08-2020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23-08-2020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23-08-2020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xmlns=""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xmlns=""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xmlns=""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xmlns=""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xmlns=""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23-08-2020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23-08-2020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23-08-2020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23-08-2020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23-08-2020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23-08-2020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23-08-2020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xmlns="" id="{6DEAB502-F0DB-433D-B64E-F42A9EB0BDE1}"/>
              </a:ext>
            </a:extLst>
          </p:cNvPr>
          <p:cNvSpPr>
            <a:spLocks noGrp="1"/>
          </p:cNvSpPr>
          <p:nvPr>
            <p:ph type="dt" sz="half" idx="10"/>
          </p:nvPr>
        </p:nvSpPr>
        <p:spPr/>
        <p:txBody>
          <a:bodyPr/>
          <a:lstStyle/>
          <a:p>
            <a:pPr lvl="0"/>
            <a:fld id="{688F5060-4957-4FB3-86C9-073F4211456B}" type="datetime1">
              <a:rPr lang="da-DK" smtClean="0"/>
              <a:pPr lvl="0"/>
              <a:t>23-08-2020</a:t>
            </a:fld>
            <a:endParaRPr lang="da-DK"/>
          </a:p>
        </p:txBody>
      </p:sp>
      <p:sp>
        <p:nvSpPr>
          <p:cNvPr id="4" name="Pladsholder til sidefod 3">
            <a:extLst>
              <a:ext uri="{FF2B5EF4-FFF2-40B4-BE49-F238E27FC236}">
                <a16:creationId xmlns:a16="http://schemas.microsoft.com/office/drawing/2014/main" xmlns=""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xmlns="" id="{E5FB222B-F0F0-4701-A7DD-7E4426DA0CB4}"/>
              </a:ext>
            </a:extLst>
          </p:cNvPr>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23-08-2020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23-08-2020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23-08-2020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23-08-2020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23-08-2020</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23-08-2020</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23-08-2020</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23-08-2020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4"/>
          <p:cNvSpPr txBox="1">
            <a:spLocks noChangeArrowheads="1"/>
          </p:cNvSpPr>
          <p:nvPr/>
        </p:nvSpPr>
        <p:spPr bwMode="auto">
          <a:xfrm>
            <a:off x="1063625" y="2228850"/>
            <a:ext cx="7343775" cy="1190625"/>
          </a:xfrm>
          <a:prstGeom prst="rect">
            <a:avLst/>
          </a:prstGeom>
          <a:noFill/>
          <a:ln w="9525">
            <a:noFill/>
            <a:miter lim="800000"/>
            <a:headEnd/>
            <a:tailEnd/>
          </a:ln>
        </p:spPr>
        <p:txBody>
          <a:bodyPr>
            <a:spAutoFit/>
          </a:bodyPr>
          <a:lstStyle/>
          <a:p>
            <a:pPr algn="ctr"/>
            <a:r>
              <a:rPr lang="da-DK" sz="3600" b="1" dirty="0">
                <a:solidFill>
                  <a:schemeClr val="accent1">
                    <a:lumMod val="75000"/>
                  </a:schemeClr>
                </a:solidFill>
                <a:cs typeface="Arial" charset="0"/>
              </a:rPr>
              <a:t>Kapitel 16</a:t>
            </a:r>
          </a:p>
          <a:p>
            <a:pPr algn="ctr"/>
            <a:r>
              <a:rPr lang="da-DK" sz="3600" b="1" dirty="0">
                <a:solidFill>
                  <a:schemeClr val="accent1">
                    <a:lumMod val="75000"/>
                  </a:schemeClr>
                </a:solidFill>
                <a:cs typeface="Arial" charset="0"/>
              </a:rPr>
              <a:t>Pant og tinglysning</a:t>
            </a:r>
            <a:endParaRPr lang="da-DK" dirty="0">
              <a:solidFill>
                <a:schemeClr val="accent1">
                  <a:lumMod val="75000"/>
                </a:schemeClr>
              </a:solidFill>
              <a:latin typeface="Calibri" pitchFamily="34" charset="0"/>
            </a:endParaRPr>
          </a:p>
        </p:txBody>
      </p:sp>
    </p:spTree>
    <p:extLst>
      <p:ext uri="{BB962C8B-B14F-4D97-AF65-F5344CB8AC3E}">
        <p14:creationId xmlns:p14="http://schemas.microsoft.com/office/powerpoint/2010/main" val="9921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2.3 </a:t>
            </a:r>
            <a:r>
              <a:rPr lang="en-GB" sz="4000" b="1" dirty="0" err="1">
                <a:solidFill>
                  <a:schemeClr val="accent1">
                    <a:lumMod val="75000"/>
                  </a:schemeClr>
                </a:solidFill>
                <a:latin typeface="Arial" charset="0"/>
                <a:cs typeface="Arial" charset="0"/>
              </a:rPr>
              <a:t>Sikringsakt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12776"/>
            <a:ext cx="8002587" cy="4525962"/>
          </a:xfrm>
        </p:spPr>
        <p:txBody>
          <a:bodyPr/>
          <a:lstStyle/>
          <a:p>
            <a:r>
              <a:rPr lang="da-DK" sz="2600" dirty="0"/>
              <a:t>Pant kræver typisk at der foretages en sikringsakt for at panthavers ret er sikret mod andre. Forholdet mellem pantsætter og panthaver kræver ikke tinglysning</a:t>
            </a:r>
          </a:p>
          <a:p>
            <a:r>
              <a:rPr lang="da-DK" sz="2600" dirty="0"/>
              <a:t>Sikringsakten afhænger af aktivet og kan være:</a:t>
            </a:r>
          </a:p>
          <a:p>
            <a:pPr lvl="1"/>
            <a:r>
              <a:rPr lang="da-DK" sz="2600" dirty="0"/>
              <a:t>Tinglysning</a:t>
            </a:r>
          </a:p>
          <a:p>
            <a:pPr lvl="1"/>
            <a:r>
              <a:rPr lang="da-DK" sz="2600" dirty="0"/>
              <a:t>Registrering</a:t>
            </a:r>
          </a:p>
          <a:p>
            <a:pPr lvl="1"/>
            <a:r>
              <a:rPr lang="da-DK" sz="2600" dirty="0"/>
              <a:t>Fysisk rådighedsberøvelse</a:t>
            </a:r>
          </a:p>
          <a:p>
            <a:pPr lvl="1"/>
            <a:r>
              <a:rPr lang="da-DK" sz="2600" dirty="0"/>
              <a:t>Meddelelse (denuntiation)</a:t>
            </a:r>
          </a:p>
          <a:p>
            <a:pPr lvl="1"/>
            <a:r>
              <a:rPr lang="da-DK" sz="2600" dirty="0"/>
              <a:t>Ingenting</a:t>
            </a:r>
          </a:p>
          <a:p>
            <a:pPr lvl="1">
              <a:buFont typeface="Arial" charset="0"/>
              <a:buNone/>
            </a:pPr>
            <a:r>
              <a:rPr lang="da-DK" sz="1800" dirty="0"/>
              <a:t>(Se afsnit </a:t>
            </a:r>
            <a:r>
              <a:rPr lang="da-DK" sz="1800" dirty="0" smtClean="0"/>
              <a:t>6 - skema </a:t>
            </a:r>
            <a:r>
              <a:rPr lang="da-DK" sz="1800" dirty="0"/>
              <a:t>over </a:t>
            </a:r>
            <a:r>
              <a:rPr lang="da-DK" sz="1800" dirty="0" smtClean="0"/>
              <a:t>sikringsakter, side 467)</a:t>
            </a:r>
            <a:endParaRPr lang="da-DK" sz="1800" dirty="0"/>
          </a:p>
        </p:txBody>
      </p:sp>
    </p:spTree>
    <p:extLst>
      <p:ext uri="{BB962C8B-B14F-4D97-AF65-F5344CB8AC3E}">
        <p14:creationId xmlns:p14="http://schemas.microsoft.com/office/powerpoint/2010/main" val="3179464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2.3 </a:t>
            </a:r>
            <a:r>
              <a:rPr lang="en-GB" sz="4000" b="1" dirty="0" err="1">
                <a:solidFill>
                  <a:schemeClr val="accent1">
                    <a:lumMod val="75000"/>
                  </a:schemeClr>
                </a:solidFill>
                <a:latin typeface="Arial" charset="0"/>
                <a:cs typeface="Arial" charset="0"/>
              </a:rPr>
              <a:t>Sikringsakt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268413"/>
            <a:ext cx="8002587" cy="4751387"/>
          </a:xfrm>
        </p:spPr>
        <p:txBody>
          <a:bodyPr/>
          <a:lstStyle/>
          <a:p>
            <a:r>
              <a:rPr lang="da-DK" sz="2400" dirty="0"/>
              <a:t>Formålet med sikringsakten er:</a:t>
            </a:r>
          </a:p>
          <a:p>
            <a:pPr lvl="1"/>
            <a:r>
              <a:rPr lang="da-DK" sz="2400" b="1" dirty="0"/>
              <a:t>Prioritetskonstaterende virkning </a:t>
            </a:r>
            <a:r>
              <a:rPr lang="da-DK" sz="2400" dirty="0"/>
              <a:t/>
            </a:r>
            <a:br>
              <a:rPr lang="da-DK" sz="2400" dirty="0"/>
            </a:br>
            <a:r>
              <a:rPr lang="da-DK" sz="2400" dirty="0"/>
              <a:t>Er der flere panthaver i samme aktiv opstår en prioritetsstilling. </a:t>
            </a:r>
          </a:p>
          <a:p>
            <a:pPr lvl="1"/>
            <a:r>
              <a:rPr lang="da-DK" sz="2400" b="1" dirty="0"/>
              <a:t>Offentliggørende virkning</a:t>
            </a:r>
            <a:br>
              <a:rPr lang="da-DK" sz="2400" b="1" dirty="0"/>
            </a:br>
            <a:r>
              <a:rPr lang="da-DK" sz="2400" dirty="0"/>
              <a:t>Tinglysning af en rettighed medfører, at det bliver offentliggjort. Alle har ret til at slå op i tingbøgerne og se ejerskab, pant mv.</a:t>
            </a:r>
          </a:p>
          <a:p>
            <a:pPr lvl="1"/>
            <a:r>
              <a:rPr lang="da-DK" sz="2400" b="1" dirty="0"/>
              <a:t>Rådighedsindskrænkende virkning</a:t>
            </a:r>
            <a:r>
              <a:rPr lang="da-DK" sz="2400" dirty="0"/>
              <a:t/>
            </a:r>
            <a:br>
              <a:rPr lang="da-DK" sz="2400" dirty="0"/>
            </a:br>
            <a:r>
              <a:rPr lang="da-DK" sz="2400" dirty="0"/>
              <a:t>Håndpantsætning medfører, at pantsætter ikke længere har adgang til aktivet. Andre pantformer indskrænker pantsætter ret til at råde over aktivet</a:t>
            </a:r>
          </a:p>
        </p:txBody>
      </p:sp>
    </p:spTree>
    <p:extLst>
      <p:ext uri="{BB962C8B-B14F-4D97-AF65-F5344CB8AC3E}">
        <p14:creationId xmlns:p14="http://schemas.microsoft.com/office/powerpoint/2010/main" val="4068256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18864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3. </a:t>
            </a:r>
            <a:r>
              <a:rPr lang="en-GB" sz="3200" b="1" dirty="0" err="1">
                <a:solidFill>
                  <a:schemeClr val="accent1">
                    <a:lumMod val="75000"/>
                  </a:schemeClr>
                </a:solidFill>
                <a:latin typeface="Arial" charset="0"/>
                <a:cs typeface="Arial" charset="0"/>
              </a:rPr>
              <a:t>Hvilke</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aktiver</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kan</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kreditor</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få</a:t>
            </a:r>
            <a:r>
              <a:rPr lang="en-GB" sz="3200" b="1" dirty="0">
                <a:solidFill>
                  <a:schemeClr val="accent1">
                    <a:lumMod val="75000"/>
                  </a:schemeClr>
                </a:solidFill>
                <a:latin typeface="Arial" charset="0"/>
                <a:cs typeface="Arial" charset="0"/>
              </a:rPr>
              <a:t> pant i?</a:t>
            </a:r>
          </a:p>
        </p:txBody>
      </p:sp>
      <p:sp>
        <p:nvSpPr>
          <p:cNvPr id="3" name="Pladsholder til indhold 5"/>
          <p:cNvSpPr>
            <a:spLocks noGrp="1"/>
          </p:cNvSpPr>
          <p:nvPr>
            <p:ph idx="4294967295"/>
          </p:nvPr>
        </p:nvSpPr>
        <p:spPr>
          <a:xfrm>
            <a:off x="1331640" y="1196752"/>
            <a:ext cx="7931150" cy="4525963"/>
          </a:xfrm>
        </p:spPr>
        <p:txBody>
          <a:bodyPr/>
          <a:lstStyle/>
          <a:p>
            <a:pPr>
              <a:buFont typeface="Arial" charset="0"/>
              <a:buNone/>
            </a:pPr>
            <a:r>
              <a:rPr lang="da-DK" b="1" dirty="0"/>
              <a:t>Aktivtyper:</a:t>
            </a:r>
          </a:p>
          <a:p>
            <a:r>
              <a:rPr lang="da-DK" sz="2800" dirty="0"/>
              <a:t>Biler</a:t>
            </a:r>
          </a:p>
          <a:p>
            <a:r>
              <a:rPr lang="da-DK" sz="2800" dirty="0"/>
              <a:t>Fast ejendom</a:t>
            </a:r>
          </a:p>
          <a:p>
            <a:r>
              <a:rPr lang="da-DK" sz="2800" dirty="0"/>
              <a:t>Andelslejlighed</a:t>
            </a:r>
          </a:p>
          <a:p>
            <a:r>
              <a:rPr lang="da-DK" sz="2800" dirty="0"/>
              <a:t>Løsøre</a:t>
            </a:r>
          </a:p>
          <a:p>
            <a:r>
              <a:rPr lang="da-DK" sz="2800" dirty="0"/>
              <a:t>Virksomhedspant</a:t>
            </a:r>
          </a:p>
          <a:p>
            <a:r>
              <a:rPr lang="da-DK" sz="2800" dirty="0"/>
              <a:t>Fordringer og fordringspant</a:t>
            </a:r>
          </a:p>
          <a:p>
            <a:r>
              <a:rPr lang="da-DK" sz="2800" dirty="0"/>
              <a:t>Værdipapirer, aktier og anparter</a:t>
            </a:r>
          </a:p>
          <a:p>
            <a:r>
              <a:rPr lang="da-DK" sz="2800" dirty="0"/>
              <a:t>Fly og skibe</a:t>
            </a:r>
          </a:p>
        </p:txBody>
      </p:sp>
    </p:spTree>
    <p:extLst>
      <p:ext uri="{BB962C8B-B14F-4D97-AF65-F5344CB8AC3E}">
        <p14:creationId xmlns:p14="http://schemas.microsoft.com/office/powerpoint/2010/main" val="158798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4525962"/>
          </a:xfrm>
        </p:spPr>
        <p:txBody>
          <a:bodyPr/>
          <a:lstStyle/>
          <a:p>
            <a:r>
              <a:rPr lang="da-DK" sz="2400" dirty="0"/>
              <a:t>Alle rettigheder over fast ejendom skal tinglyses</a:t>
            </a:r>
          </a:p>
          <a:p>
            <a:r>
              <a:rPr lang="da-DK" sz="2400" dirty="0"/>
              <a:t>Tinglyses i Tingbogen med angivelse af et eller flere matrikelnumre</a:t>
            </a:r>
          </a:p>
          <a:p>
            <a:r>
              <a:rPr lang="da-DK" sz="2400" dirty="0"/>
              <a:t>Adkomst – skøde tinglyses for at sikre ejendomsretten</a:t>
            </a:r>
          </a:p>
          <a:p>
            <a:r>
              <a:rPr lang="da-DK" sz="2400" dirty="0"/>
              <a:t>Byrder/servitutter  - fx en lejekontrakt, vejret, byggehøjde eller ægtepagt tinglyses for at sikre sig mod evt. køber</a:t>
            </a:r>
          </a:p>
          <a:p>
            <a:r>
              <a:rPr lang="da-DK" sz="2400" dirty="0"/>
              <a:t>Hæftelser – pant og udlæg tinglyses for at sikre prioritet på evt. tvangsauktion</a:t>
            </a:r>
          </a:p>
          <a:p>
            <a:endParaRPr lang="da-DK" sz="2400" dirty="0"/>
          </a:p>
        </p:txBody>
      </p:sp>
    </p:spTree>
    <p:extLst>
      <p:ext uri="{BB962C8B-B14F-4D97-AF65-F5344CB8AC3E}">
        <p14:creationId xmlns:p14="http://schemas.microsoft.com/office/powerpoint/2010/main" val="376844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4525962"/>
          </a:xfrm>
        </p:spPr>
        <p:txBody>
          <a:bodyPr/>
          <a:lstStyle/>
          <a:p>
            <a:r>
              <a:rPr lang="da-DK" sz="2400" dirty="0"/>
              <a:t>Flere panthavere i samme ejendom – prioritetsstilling</a:t>
            </a:r>
          </a:p>
          <a:p>
            <a:r>
              <a:rPr lang="da-DK" sz="2400" dirty="0"/>
              <a:t>Skal et foranstående pant udvides, skal efterstående panthavere give tilladelse (rykningspåtegning)</a:t>
            </a:r>
          </a:p>
          <a:p>
            <a:r>
              <a:rPr lang="da-DK" sz="2400" dirty="0"/>
              <a:t>Der er oftest aftalt oprykningsret i et pantebrev, og så rykker det op i prioritetsstillingen efterhånden som gælden i foranstående pantebrev bliver nedbragt</a:t>
            </a:r>
          </a:p>
          <a:p>
            <a:r>
              <a:rPr lang="da-DK" sz="2400" dirty="0"/>
              <a:t>Kreditor kan højst give henstand med betaling på pantebrevet 1 år, ellers vil rentekravet  komme sidst i prioritetsordenen</a:t>
            </a:r>
          </a:p>
          <a:p>
            <a:r>
              <a:rPr lang="da-DK" sz="2400" dirty="0"/>
              <a:t>Ejerpant kan opstå, hvis der ikke er aftalt oprykningsret, og et gælden i et foranstående pantebrev er nedbragt</a:t>
            </a:r>
          </a:p>
        </p:txBody>
      </p:sp>
    </p:spTree>
    <p:extLst>
      <p:ext uri="{BB962C8B-B14F-4D97-AF65-F5344CB8AC3E}">
        <p14:creationId xmlns:p14="http://schemas.microsoft.com/office/powerpoint/2010/main" val="221492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a:solidFill>
                  <a:schemeClr val="accent1">
                    <a:lumMod val="75000"/>
                  </a:schemeClr>
                </a:solidFill>
                <a:latin typeface="Arial" charset="0"/>
                <a:cs typeface="Arial" charset="0"/>
              </a:rPr>
              <a:t>4.2 </a:t>
            </a:r>
            <a:r>
              <a:rPr lang="en-GB" sz="3200" b="1" dirty="0" err="1">
                <a:solidFill>
                  <a:schemeClr val="accent1">
                    <a:lumMod val="75000"/>
                  </a:schemeClr>
                </a:solidFill>
                <a:latin typeface="Arial" charset="0"/>
                <a:cs typeface="Arial" charset="0"/>
              </a:rPr>
              <a:t>Hvad</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omfatter</a:t>
            </a:r>
            <a:r>
              <a:rPr lang="en-GB" sz="3200" b="1" dirty="0">
                <a:solidFill>
                  <a:schemeClr val="accent1">
                    <a:lumMod val="75000"/>
                  </a:schemeClr>
                </a:solidFill>
                <a:latin typeface="Arial" charset="0"/>
                <a:cs typeface="Arial" charset="0"/>
              </a:rPr>
              <a:t> pant </a:t>
            </a:r>
            <a:r>
              <a:rPr lang="en-GB" sz="3200" b="1" dirty="0" err="1">
                <a:solidFill>
                  <a:schemeClr val="accent1">
                    <a:lumMod val="75000"/>
                  </a:schemeClr>
                </a:solidFill>
                <a:latin typeface="Arial" charset="0"/>
                <a:cs typeface="Arial" charset="0"/>
              </a:rPr>
              <a:t>i</a:t>
            </a:r>
            <a:r>
              <a:rPr lang="en-GB" sz="3200" b="1" dirty="0">
                <a:solidFill>
                  <a:schemeClr val="accent1">
                    <a:lumMod val="75000"/>
                  </a:schemeClr>
                </a:solidFill>
                <a:latin typeface="Arial" charset="0"/>
                <a:cs typeface="Arial" charset="0"/>
              </a:rPr>
              <a:t> fast </a:t>
            </a:r>
            <a:r>
              <a:rPr lang="en-GB" sz="3200" b="1" dirty="0" err="1">
                <a:solidFill>
                  <a:schemeClr val="accent1">
                    <a:lumMod val="75000"/>
                  </a:schemeClr>
                </a:solidFill>
                <a:latin typeface="Arial" charset="0"/>
                <a:cs typeface="Arial" charset="0"/>
              </a:rPr>
              <a:t>ejendom</a:t>
            </a:r>
            <a:endParaRPr lang="en-GB" sz="32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268413"/>
            <a:ext cx="7931150" cy="4752975"/>
          </a:xfrm>
        </p:spPr>
        <p:txBody>
          <a:bodyPr/>
          <a:lstStyle/>
          <a:p>
            <a:r>
              <a:rPr lang="da-DK" sz="2400" dirty="0"/>
              <a:t>Et afgrænset stykke jord med tilhørende beplantning og eventuelt bygninger – samme faste ejendom</a:t>
            </a:r>
          </a:p>
          <a:p>
            <a:r>
              <a:rPr lang="da-DK" sz="2400" dirty="0"/>
              <a:t>En bygning på lejet grund kan være en særskilt fast ejendom og kan pantsættes uafhængigt af grunden</a:t>
            </a:r>
          </a:p>
          <a:p>
            <a:r>
              <a:rPr lang="da-DK" sz="2400" dirty="0"/>
              <a:t>En del løsøre er tilbehør til fast ejendom og bliver en del af den samlede faste ejendom. Ejendomspant i løsøre beskrives af </a:t>
            </a:r>
            <a:r>
              <a:rPr lang="da-DK" sz="1800" dirty="0"/>
              <a:t>(Se fig. 16.5)</a:t>
            </a:r>
            <a:r>
              <a:rPr lang="da-DK" dirty="0"/>
              <a:t>:</a:t>
            </a:r>
          </a:p>
          <a:p>
            <a:pPr lvl="1"/>
            <a:r>
              <a:rPr lang="da-DK" sz="2400" dirty="0"/>
              <a:t>TL § 38 om indlagt løsøre</a:t>
            </a:r>
          </a:p>
          <a:p>
            <a:pPr lvl="1"/>
            <a:r>
              <a:rPr lang="da-DK" sz="2400" dirty="0"/>
              <a:t>TL § 37 om erhvervsløsøre</a:t>
            </a:r>
          </a:p>
          <a:p>
            <a:pPr lvl="1"/>
            <a:r>
              <a:rPr lang="da-DK" sz="2400" dirty="0"/>
              <a:t>Tilvækstlæren kan gribe løsøre, som ikke er omfattet af TL §§ 37 og 38</a:t>
            </a:r>
          </a:p>
        </p:txBody>
      </p:sp>
    </p:spTree>
    <p:extLst>
      <p:ext uri="{BB962C8B-B14F-4D97-AF65-F5344CB8AC3E}">
        <p14:creationId xmlns:p14="http://schemas.microsoft.com/office/powerpoint/2010/main" val="417988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12875"/>
            <a:ext cx="8002587" cy="4608513"/>
          </a:xfrm>
        </p:spPr>
        <p:txBody>
          <a:bodyPr/>
          <a:lstStyle/>
          <a:p>
            <a:pPr>
              <a:buFont typeface="Arial" charset="0"/>
              <a:buNone/>
            </a:pPr>
            <a:r>
              <a:rPr lang="da-DK" b="1" dirty="0"/>
              <a:t>TL § 38 – Indlagt løsøre</a:t>
            </a:r>
            <a:endParaRPr lang="da-DK" dirty="0"/>
          </a:p>
          <a:p>
            <a:r>
              <a:rPr lang="da-DK" sz="2400" dirty="0"/>
              <a:t>Omfatter løsøreaktiver, som er:</a:t>
            </a:r>
          </a:p>
          <a:p>
            <a:pPr lvl="1"/>
            <a:r>
              <a:rPr lang="da-DK" sz="2400" dirty="0"/>
              <a:t>Indlagt i bygningen (installeret, boret ind i væggen mv.)</a:t>
            </a:r>
          </a:p>
          <a:p>
            <a:pPr lvl="1"/>
            <a:r>
              <a:rPr lang="da-DK" sz="2400" dirty="0"/>
              <a:t>Til brug for bygningen (fx vaskemaskine, fryser, aircondition men ikke driftsaktiver til brug for virksomheden)</a:t>
            </a:r>
          </a:p>
          <a:p>
            <a:pPr lvl="1"/>
            <a:r>
              <a:rPr lang="da-DK" sz="2400" dirty="0"/>
              <a:t>På ejerens bekostning (så hvis lejer eller en 3. mand har betalt er løsøret ikke omfattet af ejendomspantet)</a:t>
            </a:r>
          </a:p>
          <a:p>
            <a:r>
              <a:rPr lang="da-DK" sz="2400" dirty="0"/>
              <a:t>Indlagt løsøre er omfattet af ejendomspantet og særskilt ret over det kan ikke opretholdes (hverken ejendomsforbehold eller pant)</a:t>
            </a:r>
          </a:p>
          <a:p>
            <a:pPr>
              <a:buFont typeface="Arial" charset="0"/>
              <a:buNone/>
            </a:pPr>
            <a:endParaRPr lang="da-DK" sz="2400" dirty="0"/>
          </a:p>
        </p:txBody>
      </p:sp>
    </p:spTree>
    <p:extLst>
      <p:ext uri="{BB962C8B-B14F-4D97-AF65-F5344CB8AC3E}">
        <p14:creationId xmlns:p14="http://schemas.microsoft.com/office/powerpoint/2010/main" val="401682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196975"/>
            <a:ext cx="8002587" cy="4525963"/>
          </a:xfrm>
        </p:spPr>
        <p:txBody>
          <a:bodyPr/>
          <a:lstStyle/>
          <a:p>
            <a:pPr>
              <a:buFont typeface="Arial" charset="0"/>
              <a:buNone/>
            </a:pPr>
            <a:r>
              <a:rPr lang="da-DK" b="1" dirty="0"/>
              <a:t>TL § 37 – erhvervstilbehør</a:t>
            </a:r>
            <a:endParaRPr lang="da-DK" dirty="0"/>
          </a:p>
          <a:p>
            <a:r>
              <a:rPr lang="da-DK" sz="2200" dirty="0"/>
              <a:t>Hvis ejendommen er:</a:t>
            </a:r>
          </a:p>
          <a:p>
            <a:pPr lvl="1"/>
            <a:r>
              <a:rPr lang="da-DK" sz="2200" dirty="0"/>
              <a:t>En </a:t>
            </a:r>
            <a:r>
              <a:rPr lang="da-DK" sz="2200" b="1" dirty="0"/>
              <a:t>erhvervsejendom</a:t>
            </a:r>
          </a:p>
          <a:p>
            <a:pPr lvl="1"/>
            <a:r>
              <a:rPr lang="da-DK" sz="2200" dirty="0"/>
              <a:t>Som er </a:t>
            </a:r>
            <a:r>
              <a:rPr lang="da-DK" sz="2200" b="1" dirty="0"/>
              <a:t>varigt </a:t>
            </a:r>
            <a:r>
              <a:rPr lang="da-DK" sz="2200" dirty="0"/>
              <a:t>indrettet</a:t>
            </a:r>
          </a:p>
          <a:p>
            <a:pPr lvl="1"/>
            <a:r>
              <a:rPr lang="da-DK" sz="2200" dirty="0"/>
              <a:t>Med en </a:t>
            </a:r>
            <a:r>
              <a:rPr lang="da-DK" sz="2200" b="1" dirty="0"/>
              <a:t>særlig</a:t>
            </a:r>
            <a:r>
              <a:rPr lang="da-DK" sz="2200" dirty="0"/>
              <a:t> erhvervsvirksomhed for øje</a:t>
            </a:r>
          </a:p>
          <a:p>
            <a:pPr lvl="1">
              <a:buFont typeface="Arial" charset="0"/>
              <a:buNone/>
            </a:pPr>
            <a:r>
              <a:rPr lang="da-DK" sz="2200" dirty="0"/>
              <a:t>Er driftsmateriel og driftsmidler  omfattet af ejendomspantet</a:t>
            </a:r>
          </a:p>
          <a:p>
            <a:r>
              <a:rPr lang="da-DK" sz="2200" dirty="0"/>
              <a:t>Bestemmelsen kan fraviges ved aftale, hvis:</a:t>
            </a:r>
          </a:p>
          <a:p>
            <a:pPr lvl="1"/>
            <a:r>
              <a:rPr lang="da-DK" sz="2200" dirty="0"/>
              <a:t>Aftale om pant eller ejendomsforbehold indgås før løsøret bliver bragt ind på ejendommen</a:t>
            </a:r>
          </a:p>
          <a:p>
            <a:pPr lvl="1"/>
            <a:r>
              <a:rPr lang="da-DK" sz="2200" dirty="0"/>
              <a:t>Aftale om pant bliver tiltrådt af panthaverne i ejendommen</a:t>
            </a:r>
          </a:p>
          <a:p>
            <a:r>
              <a:rPr lang="da-DK" sz="2200" dirty="0"/>
              <a:t>Løsøret kan udskilles </a:t>
            </a:r>
            <a:r>
              <a:rPr lang="da-DK" sz="2200" b="1" dirty="0"/>
              <a:t>ifølge regelmæssig drift</a:t>
            </a:r>
          </a:p>
        </p:txBody>
      </p:sp>
    </p:spTree>
    <p:extLst>
      <p:ext uri="{BB962C8B-B14F-4D97-AF65-F5344CB8AC3E}">
        <p14:creationId xmlns:p14="http://schemas.microsoft.com/office/powerpoint/2010/main" val="398908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268413"/>
            <a:ext cx="8002587" cy="4525962"/>
          </a:xfrm>
        </p:spPr>
        <p:txBody>
          <a:bodyPr/>
          <a:lstStyle/>
          <a:p>
            <a:pPr>
              <a:buFont typeface="Arial" charset="0"/>
              <a:buNone/>
            </a:pPr>
            <a:r>
              <a:rPr lang="da-DK" b="1" dirty="0"/>
              <a:t>TL § 37 – erhvervstilbehør</a:t>
            </a:r>
            <a:endParaRPr lang="da-DK" dirty="0"/>
          </a:p>
          <a:p>
            <a:r>
              <a:rPr lang="da-DK" dirty="0"/>
              <a:t>Hvis ejendommen er en landejendom omfatter pantet også:</a:t>
            </a:r>
          </a:p>
          <a:p>
            <a:pPr lvl="1"/>
            <a:r>
              <a:rPr lang="da-DK" dirty="0"/>
              <a:t>Besætning</a:t>
            </a:r>
          </a:p>
          <a:p>
            <a:pPr lvl="1"/>
            <a:r>
              <a:rPr lang="da-DK" dirty="0"/>
              <a:t>Gødning</a:t>
            </a:r>
          </a:p>
          <a:p>
            <a:pPr lvl="1"/>
            <a:r>
              <a:rPr lang="da-DK" dirty="0"/>
              <a:t>Afgrøder og andre frembringelser</a:t>
            </a:r>
          </a:p>
          <a:p>
            <a:r>
              <a:rPr lang="da-DK" dirty="0"/>
              <a:t>En </a:t>
            </a:r>
            <a:r>
              <a:rPr lang="da-DK" b="1" dirty="0"/>
              <a:t>landejendom</a:t>
            </a:r>
            <a:r>
              <a:rPr lang="da-DK" dirty="0"/>
              <a:t> er oftest en traditionel gård med jordbrug og besætning</a:t>
            </a:r>
          </a:p>
          <a:p>
            <a:pPr>
              <a:buFont typeface="Arial" charset="0"/>
              <a:buNone/>
            </a:pPr>
            <a:endParaRPr lang="da-DK" dirty="0"/>
          </a:p>
        </p:txBody>
      </p:sp>
    </p:spTree>
    <p:extLst>
      <p:ext uri="{BB962C8B-B14F-4D97-AF65-F5344CB8AC3E}">
        <p14:creationId xmlns:p14="http://schemas.microsoft.com/office/powerpoint/2010/main" val="365879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195388"/>
            <a:ext cx="7931150" cy="4525962"/>
          </a:xfrm>
        </p:spPr>
        <p:txBody>
          <a:bodyPr/>
          <a:lstStyle/>
          <a:p>
            <a:pPr>
              <a:buFont typeface="Arial" charset="0"/>
              <a:buNone/>
            </a:pPr>
            <a:r>
              <a:rPr lang="da-DK" b="1" dirty="0"/>
              <a:t>Tilvækstlæren</a:t>
            </a:r>
            <a:endParaRPr lang="da-DK" dirty="0"/>
          </a:p>
          <a:p>
            <a:r>
              <a:rPr lang="da-DK" sz="2600" dirty="0"/>
              <a:t>Omfatter løsøreaktiver, som ikke kan fjernes fra ejendommen uden at gøre skade på den</a:t>
            </a:r>
          </a:p>
          <a:p>
            <a:r>
              <a:rPr lang="da-DK" sz="2600" dirty="0"/>
              <a:t>Omfatter fx nedgravede kabler, kloaknet, vinduer, tag – alt der er ”vokset” ind i bygningen/ejendommen</a:t>
            </a:r>
          </a:p>
          <a:p>
            <a:r>
              <a:rPr lang="da-DK" sz="2600" dirty="0"/>
              <a:t>Løsøre omfattet af tilvækstlæren er en del af ejendommen og ingen kan have en særskilt ret over det. Dette gælder også, selvom ejeren ikke selv har betalt for løsøret.</a:t>
            </a:r>
          </a:p>
        </p:txBody>
      </p:sp>
    </p:spTree>
    <p:extLst>
      <p:ext uri="{BB962C8B-B14F-4D97-AF65-F5344CB8AC3E}">
        <p14:creationId xmlns:p14="http://schemas.microsoft.com/office/powerpoint/2010/main" val="250774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p:cNvSpPr txBox="1">
            <a:spLocks/>
          </p:cNvSpPr>
          <p:nvPr/>
        </p:nvSpPr>
        <p:spPr>
          <a:xfrm>
            <a:off x="1022920" y="557808"/>
            <a:ext cx="8229600" cy="1143000"/>
          </a:xfrm>
          <a:prstGeom prst="rect">
            <a:avLst/>
          </a:prstGeom>
        </p:spPr>
        <p:txBody>
          <a:bodyPr/>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Pant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tinglysning</a:t>
            </a:r>
            <a:endParaRPr lang="en-GB" sz="3600" dirty="0"/>
          </a:p>
        </p:txBody>
      </p:sp>
      <p:sp>
        <p:nvSpPr>
          <p:cNvPr id="4" name="Pladsholder til indhold 5"/>
          <p:cNvSpPr>
            <a:spLocks noGrp="1"/>
          </p:cNvSpPr>
          <p:nvPr>
            <p:ph idx="4294967295"/>
          </p:nvPr>
        </p:nvSpPr>
        <p:spPr>
          <a:xfrm>
            <a:off x="1321370" y="1340768"/>
            <a:ext cx="7931150" cy="3124200"/>
          </a:xfrm>
          <a:prstGeom prst="rect">
            <a:avLst/>
          </a:prstGeom>
        </p:spPr>
        <p:txBody>
          <a:bodyPr/>
          <a:lstStyle/>
          <a:p>
            <a:pPr eaLnBrk="1" hangingPunct="1">
              <a:buFont typeface="Arial" charset="0"/>
              <a:buNone/>
            </a:pPr>
            <a:r>
              <a:rPr lang="da-DK" b="1" dirty="0"/>
              <a:t>I kapitel 16 gennemgås</a:t>
            </a:r>
            <a:r>
              <a:rPr lang="da-DK" dirty="0"/>
              <a:t>:</a:t>
            </a:r>
          </a:p>
          <a:p>
            <a:pPr eaLnBrk="1" hangingPunct="1"/>
            <a:r>
              <a:rPr lang="da-DK" dirty="0"/>
              <a:t>Parter, regler og definitioner</a:t>
            </a:r>
          </a:p>
          <a:p>
            <a:pPr eaLnBrk="1" hangingPunct="1"/>
            <a:r>
              <a:rPr lang="da-DK" dirty="0"/>
              <a:t>Pant som sikkerhed</a:t>
            </a:r>
          </a:p>
          <a:p>
            <a:pPr eaLnBrk="1" hangingPunct="1"/>
            <a:r>
              <a:rPr lang="da-DK" dirty="0"/>
              <a:t>Sikringsakt</a:t>
            </a:r>
          </a:p>
          <a:p>
            <a:pPr eaLnBrk="1" hangingPunct="1"/>
            <a:r>
              <a:rPr lang="da-DK" dirty="0"/>
              <a:t>Hvilke aktiver kan kreditor få pant i?</a:t>
            </a:r>
          </a:p>
          <a:p>
            <a:pPr eaLnBrk="1" hangingPunct="1"/>
            <a:r>
              <a:rPr lang="da-DK" dirty="0"/>
              <a:t>Pant i fast ejendom</a:t>
            </a:r>
          </a:p>
          <a:p>
            <a:pPr eaLnBrk="1" hangingPunct="1"/>
            <a:r>
              <a:rPr lang="da-DK" dirty="0"/>
              <a:t>Pant i løsøre</a:t>
            </a:r>
          </a:p>
          <a:p>
            <a:pPr eaLnBrk="1" hangingPunct="1"/>
            <a:r>
              <a:rPr lang="da-DK" dirty="0"/>
              <a:t>Tinglysningssystemet</a:t>
            </a:r>
          </a:p>
        </p:txBody>
      </p:sp>
    </p:spTree>
    <p:extLst>
      <p:ext uri="{BB962C8B-B14F-4D97-AF65-F5344CB8AC3E}">
        <p14:creationId xmlns:p14="http://schemas.microsoft.com/office/powerpoint/2010/main" val="235360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268413"/>
            <a:ext cx="8002587" cy="4525962"/>
          </a:xfrm>
        </p:spPr>
        <p:txBody>
          <a:bodyPr/>
          <a:lstStyle/>
          <a:p>
            <a:r>
              <a:rPr lang="da-DK" b="1" dirty="0"/>
              <a:t>Løsøre</a:t>
            </a:r>
            <a:r>
              <a:rPr lang="da-DK" dirty="0"/>
              <a:t> omfatter enkelte aktiver, fx cykel, maleri, smykker, båd eller andre genstande</a:t>
            </a:r>
          </a:p>
          <a:p>
            <a:r>
              <a:rPr lang="da-DK" dirty="0"/>
              <a:t>Pant i løsøre kan tinglyses</a:t>
            </a:r>
          </a:p>
          <a:p>
            <a:r>
              <a:rPr lang="da-DK" dirty="0"/>
              <a:t>Ejendomsret til løsøre registreres ikke i et officielt register på samme måde som fast ejendom </a:t>
            </a:r>
          </a:p>
          <a:p>
            <a:r>
              <a:rPr lang="da-DK" dirty="0"/>
              <a:t>Ejendomsretten sikres ved </a:t>
            </a:r>
            <a:r>
              <a:rPr lang="da-DK" b="1" dirty="0"/>
              <a:t>individualisering</a:t>
            </a:r>
          </a:p>
        </p:txBody>
      </p:sp>
    </p:spTree>
    <p:extLst>
      <p:ext uri="{BB962C8B-B14F-4D97-AF65-F5344CB8AC3E}">
        <p14:creationId xmlns:p14="http://schemas.microsoft.com/office/powerpoint/2010/main" val="287915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5.1 </a:t>
            </a:r>
            <a:r>
              <a:rPr lang="en-GB" sz="4000" b="1" dirty="0" err="1">
                <a:solidFill>
                  <a:schemeClr val="accent1">
                    <a:lumMod val="75000"/>
                  </a:schemeClr>
                </a:solidFill>
                <a:latin typeface="Arial" charset="0"/>
                <a:cs typeface="Arial" charset="0"/>
              </a:rPr>
              <a:t>Biler</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268413"/>
            <a:ext cx="7931150" cy="4751387"/>
          </a:xfrm>
        </p:spPr>
        <p:txBody>
          <a:bodyPr/>
          <a:lstStyle/>
          <a:p>
            <a:r>
              <a:rPr lang="da-DK" sz="2400" b="1" dirty="0"/>
              <a:t>Motorkøretøjer</a:t>
            </a:r>
            <a:r>
              <a:rPr lang="da-DK" sz="2400" dirty="0"/>
              <a:t/>
            </a:r>
            <a:br>
              <a:rPr lang="da-DK" sz="2400" dirty="0"/>
            </a:br>
            <a:r>
              <a:rPr lang="da-DK" sz="2400" dirty="0"/>
              <a:t>Typisk: Personbiler, lastbiler, varebiler, busser, campingvogne, motorcykler, påhængs- og sættevogne</a:t>
            </a:r>
            <a:br>
              <a:rPr lang="da-DK" sz="2400" dirty="0"/>
            </a:br>
            <a:r>
              <a:rPr lang="da-DK" sz="2400" dirty="0"/>
              <a:t>Typisk ikke: Knallerter, traktorer, mejetærsker, sidevogne</a:t>
            </a:r>
          </a:p>
          <a:p>
            <a:r>
              <a:rPr lang="da-DK" sz="2400" dirty="0"/>
              <a:t>Pant eller ejendomsforbehold tinglyses i Bilbogen med angivelse af stelnummer og bilens ejer</a:t>
            </a:r>
          </a:p>
          <a:p>
            <a:r>
              <a:rPr lang="da-DK" sz="2400" dirty="0"/>
              <a:t>Flere panthavere i samme bil – prioritetsstilling</a:t>
            </a:r>
          </a:p>
          <a:p>
            <a:r>
              <a:rPr lang="da-DK" sz="2400" dirty="0"/>
              <a:t>Et pantebrev har som udgangspunkt oprykningsret, efterhånden som foranstående pantebrev bliver betalt</a:t>
            </a:r>
          </a:p>
          <a:p>
            <a:r>
              <a:rPr lang="da-DK" sz="2400" dirty="0"/>
              <a:t>Pantebrev slettes fra Bilbogen efter 10 år</a:t>
            </a:r>
          </a:p>
        </p:txBody>
      </p:sp>
    </p:spTree>
    <p:extLst>
      <p:ext uri="{BB962C8B-B14F-4D97-AF65-F5344CB8AC3E}">
        <p14:creationId xmlns:p14="http://schemas.microsoft.com/office/powerpoint/2010/main" val="2799532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5.2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andet</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711325"/>
            <a:ext cx="7931150" cy="4525963"/>
          </a:xfrm>
        </p:spPr>
        <p:txBody>
          <a:bodyPr/>
          <a:lstStyle/>
          <a:p>
            <a:r>
              <a:rPr lang="da-DK" sz="2800" dirty="0"/>
              <a:t>Pant tinglyses i Personbogen med angivelse af, hvilken genstand pantet omfatter – en klar og tydelig beskrivelse anbefales </a:t>
            </a:r>
            <a:r>
              <a:rPr lang="da-DK" sz="2800" dirty="0">
                <a:sym typeface="Wingdings" pitchFamily="2" charset="2"/>
              </a:rPr>
              <a:t></a:t>
            </a:r>
            <a:endParaRPr lang="da-DK" sz="2800" dirty="0"/>
          </a:p>
          <a:p>
            <a:r>
              <a:rPr lang="da-DK" sz="2800" dirty="0"/>
              <a:t>Flere panthavere i samme løsøre – prioritetsstilling</a:t>
            </a:r>
          </a:p>
          <a:p>
            <a:r>
              <a:rPr lang="da-DK" sz="2800" dirty="0"/>
              <a:t>Ejendomsforbehold og udlæg kan ikke tinglyses i Personbogen</a:t>
            </a:r>
          </a:p>
          <a:p>
            <a:r>
              <a:rPr lang="da-DK" sz="2800" dirty="0"/>
              <a:t>Pantebrev slettes fra Personbogen efter 10 år</a:t>
            </a:r>
          </a:p>
          <a:p>
            <a:endParaRPr lang="da-DK" dirty="0"/>
          </a:p>
        </p:txBody>
      </p:sp>
    </p:spTree>
    <p:extLst>
      <p:ext uri="{BB962C8B-B14F-4D97-AF65-F5344CB8AC3E}">
        <p14:creationId xmlns:p14="http://schemas.microsoft.com/office/powerpoint/2010/main" val="2343094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5.2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andet</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339850"/>
            <a:ext cx="7931150" cy="4525963"/>
          </a:xfrm>
        </p:spPr>
        <p:txBody>
          <a:bodyPr/>
          <a:lstStyle/>
          <a:p>
            <a:pPr>
              <a:buFont typeface="Arial" charset="0"/>
              <a:buNone/>
            </a:pPr>
            <a:r>
              <a:rPr lang="da-DK" b="1" dirty="0"/>
              <a:t>Flydende pant – TL § 47b, stk. 2 - pant</a:t>
            </a:r>
          </a:p>
          <a:p>
            <a:r>
              <a:rPr lang="da-DK" sz="2400" dirty="0"/>
              <a:t>En virksomhed, der drives fra lejede lokaler kan give pant i:</a:t>
            </a:r>
          </a:p>
          <a:p>
            <a:pPr lvl="1"/>
            <a:r>
              <a:rPr lang="da-DK" sz="2400" dirty="0"/>
              <a:t>Driftsmidler og driftsinventar</a:t>
            </a:r>
          </a:p>
          <a:p>
            <a:pPr lvl="1"/>
            <a:r>
              <a:rPr lang="da-DK" sz="2400" dirty="0"/>
              <a:t>Rettigheder efter lejekontrakten</a:t>
            </a:r>
          </a:p>
          <a:p>
            <a:pPr lvl="1"/>
            <a:r>
              <a:rPr lang="da-DK" sz="2400" dirty="0"/>
              <a:t>Evt. goodwill</a:t>
            </a:r>
          </a:p>
          <a:p>
            <a:r>
              <a:rPr lang="da-DK" sz="2400" dirty="0"/>
              <a:t>Hvis det er en landbrugsvirksomheds kan pantet også omfatte besætning, afgrøder mm.</a:t>
            </a:r>
          </a:p>
          <a:p>
            <a:r>
              <a:rPr lang="da-DK" sz="2400" dirty="0"/>
              <a:t>Nye aktiver bliver automatisk omfattet af pantet</a:t>
            </a:r>
          </a:p>
          <a:p>
            <a:r>
              <a:rPr lang="da-DK" sz="2400" dirty="0"/>
              <a:t>Aktiver kan udskilles </a:t>
            </a:r>
            <a:r>
              <a:rPr lang="da-DK" sz="2400" b="1" dirty="0"/>
              <a:t>ifølge regelmæssig drift</a:t>
            </a:r>
            <a:endParaRPr lang="da-DK" sz="2400" dirty="0"/>
          </a:p>
          <a:p>
            <a:endParaRPr lang="da-DK" dirty="0"/>
          </a:p>
        </p:txBody>
      </p:sp>
    </p:spTree>
    <p:extLst>
      <p:ext uri="{BB962C8B-B14F-4D97-AF65-F5344CB8AC3E}">
        <p14:creationId xmlns:p14="http://schemas.microsoft.com/office/powerpoint/2010/main" val="3021029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5.3 </a:t>
            </a:r>
            <a:r>
              <a:rPr lang="en-GB" sz="4000" b="1" dirty="0" err="1">
                <a:solidFill>
                  <a:schemeClr val="accent1">
                    <a:lumMod val="75000"/>
                  </a:schemeClr>
                </a:solidFill>
                <a:latin typeface="Arial" charset="0"/>
                <a:cs typeface="Arial" charset="0"/>
              </a:rPr>
              <a:t>Virksomhedspant</a:t>
            </a:r>
            <a:r>
              <a:rPr lang="en-GB" sz="4000" b="1" dirty="0">
                <a:solidFill>
                  <a:schemeClr val="accent1">
                    <a:lumMod val="75000"/>
                  </a:schemeClr>
                </a:solidFill>
                <a:latin typeface="Arial" charset="0"/>
                <a:cs typeface="Arial" charset="0"/>
              </a:rPr>
              <a:t> – TL § 47</a:t>
            </a:r>
          </a:p>
        </p:txBody>
      </p:sp>
      <p:sp>
        <p:nvSpPr>
          <p:cNvPr id="3" name="Pladsholder til indhold 5"/>
          <p:cNvSpPr>
            <a:spLocks noGrp="1"/>
          </p:cNvSpPr>
          <p:nvPr>
            <p:ph idx="4294967295"/>
          </p:nvPr>
        </p:nvSpPr>
        <p:spPr>
          <a:xfrm>
            <a:off x="1187624" y="1047183"/>
            <a:ext cx="3549650" cy="5173663"/>
          </a:xfrm>
        </p:spPr>
        <p:txBody>
          <a:bodyPr/>
          <a:lstStyle/>
          <a:p>
            <a:r>
              <a:rPr lang="da-DK" sz="2400" dirty="0"/>
              <a:t>Pantet omfatter ikke aktiver, der er omfattet af TL § 37</a:t>
            </a:r>
          </a:p>
          <a:p>
            <a:r>
              <a:rPr lang="da-DK" sz="2400" dirty="0"/>
              <a:t>Nye aktiver bliver automatisk omfattet af pantet</a:t>
            </a:r>
          </a:p>
          <a:p>
            <a:r>
              <a:rPr lang="da-DK" sz="2400" dirty="0"/>
              <a:t>Aktiver kan udskilles </a:t>
            </a:r>
            <a:r>
              <a:rPr lang="da-DK" sz="2400" b="1" dirty="0"/>
              <a:t>ifølge regelmæssig drift </a:t>
            </a:r>
            <a:r>
              <a:rPr lang="da-DK" sz="2400" dirty="0"/>
              <a:t> fx almindeligt slid eller salg</a:t>
            </a:r>
          </a:p>
          <a:p>
            <a:r>
              <a:rPr lang="da-DK" sz="2400" dirty="0"/>
              <a:t>Virksomhedspanthaver skal respektere udlæg der er foretaget senere</a:t>
            </a:r>
          </a:p>
          <a:p>
            <a:pPr>
              <a:buFont typeface="Arial" charset="0"/>
              <a:buNone/>
            </a:pPr>
            <a:endParaRPr lang="da-DK" sz="2400" b="1" dirty="0"/>
          </a:p>
          <a:p>
            <a:endParaRPr lang="da-DK" dirty="0"/>
          </a:p>
        </p:txBody>
      </p:sp>
      <p:sp>
        <p:nvSpPr>
          <p:cNvPr id="4" name="Tekstfelt 3">
            <a:extLst>
              <a:ext uri="{FF2B5EF4-FFF2-40B4-BE49-F238E27FC236}">
                <a16:creationId xmlns:a16="http://schemas.microsoft.com/office/drawing/2014/main" xmlns="" id="{DBDDD0DE-AFEE-42C7-B404-773EAC5AC572}"/>
              </a:ext>
            </a:extLst>
          </p:cNvPr>
          <p:cNvSpPr txBox="1"/>
          <p:nvPr/>
        </p:nvSpPr>
        <p:spPr>
          <a:xfrm>
            <a:off x="5004048" y="1279525"/>
            <a:ext cx="4032448" cy="4708981"/>
          </a:xfrm>
          <a:prstGeom prst="rect">
            <a:avLst/>
          </a:prstGeom>
          <a:solidFill>
            <a:schemeClr val="accent1">
              <a:lumMod val="20000"/>
              <a:lumOff val="80000"/>
            </a:schemeClr>
          </a:solidFill>
          <a:ln>
            <a:solidFill>
              <a:schemeClr val="accent1"/>
            </a:solidFill>
            <a:prstDash val="solid"/>
          </a:ln>
        </p:spPr>
        <p:txBody>
          <a:bodyPr wrap="square" rtlCol="0">
            <a:spAutoFit/>
          </a:bodyPr>
          <a:lstStyle/>
          <a:p>
            <a:r>
              <a:rPr lang="da-DK" sz="2000" b="1" dirty="0"/>
              <a:t>Virksomhedspantet kan omfatte et eller flere af følgende aktiver:</a:t>
            </a:r>
          </a:p>
          <a:p>
            <a:pPr marL="342900" indent="-342900">
              <a:buFont typeface="Arial" panose="020B0604020202020204" pitchFamily="34" charset="0"/>
              <a:buChar char="•"/>
            </a:pPr>
            <a:r>
              <a:rPr lang="da-DK" sz="2000" dirty="0"/>
              <a:t>Simple fordringer fra salg af varer og tjenesteydelser</a:t>
            </a:r>
          </a:p>
          <a:p>
            <a:pPr marL="342900" indent="-342900">
              <a:buFont typeface="Arial" panose="020B0604020202020204" pitchFamily="34" charset="0"/>
              <a:buChar char="•"/>
            </a:pPr>
            <a:r>
              <a:rPr lang="da-DK" sz="2000" dirty="0"/>
              <a:t>Lagre af råvarer</a:t>
            </a:r>
          </a:p>
          <a:p>
            <a:pPr marL="342900" indent="-342900">
              <a:buFont typeface="Arial" panose="020B0604020202020204" pitchFamily="34" charset="0"/>
              <a:buChar char="•"/>
            </a:pPr>
            <a:r>
              <a:rPr lang="da-DK" sz="2000" dirty="0"/>
              <a:t>Motorkøretøjer, der ikke har været indregistreret i CRM</a:t>
            </a:r>
          </a:p>
          <a:p>
            <a:pPr marL="342900" indent="-342900">
              <a:buFont typeface="Arial" panose="020B0604020202020204" pitchFamily="34" charset="0"/>
              <a:buChar char="•"/>
            </a:pPr>
            <a:r>
              <a:rPr lang="da-DK" sz="2000" dirty="0"/>
              <a:t>Driftsinventar og driftsmateriel</a:t>
            </a:r>
          </a:p>
          <a:p>
            <a:pPr marL="342900" indent="-342900">
              <a:buFont typeface="Arial" panose="020B0604020202020204" pitchFamily="34" charset="0"/>
              <a:buChar char="•"/>
            </a:pPr>
            <a:r>
              <a:rPr lang="da-DK" sz="2000" dirty="0"/>
              <a:t>Drivmidler mm.</a:t>
            </a:r>
          </a:p>
          <a:p>
            <a:pPr marL="342900" indent="-342900">
              <a:buFont typeface="Arial" panose="020B0604020202020204" pitchFamily="34" charset="0"/>
              <a:buChar char="•"/>
            </a:pPr>
            <a:r>
              <a:rPr lang="da-DK" sz="2000" dirty="0"/>
              <a:t>Besætning</a:t>
            </a:r>
          </a:p>
          <a:p>
            <a:pPr marL="342900" indent="-342900">
              <a:buFont typeface="Arial" panose="020B0604020202020204" pitchFamily="34" charset="0"/>
              <a:buChar char="•"/>
            </a:pPr>
            <a:r>
              <a:rPr lang="da-DK" sz="2000" dirty="0"/>
              <a:t>Goodwill og andre </a:t>
            </a:r>
            <a:r>
              <a:rPr lang="da-DK" sz="2000" dirty="0" err="1"/>
              <a:t>immaterialrettigheder</a:t>
            </a:r>
            <a:endParaRPr lang="da-DK" sz="2000" dirty="0"/>
          </a:p>
          <a:p>
            <a:pPr marL="342900" indent="-342900">
              <a:buFont typeface="Arial" panose="020B0604020202020204" pitchFamily="34" charset="0"/>
              <a:buChar char="•"/>
            </a:pPr>
            <a:r>
              <a:rPr lang="da-DK" sz="2000" dirty="0"/>
              <a:t>Allerede indregistrerede biler, hvis pantsætter driver erhverv med køb og salg af biler</a:t>
            </a:r>
            <a:endParaRPr lang="da-DK" dirty="0"/>
          </a:p>
        </p:txBody>
      </p:sp>
    </p:spTree>
    <p:extLst>
      <p:ext uri="{BB962C8B-B14F-4D97-AF65-F5344CB8AC3E}">
        <p14:creationId xmlns:p14="http://schemas.microsoft.com/office/powerpoint/2010/main" val="115067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5.4 </a:t>
            </a:r>
            <a:r>
              <a:rPr lang="en-GB" sz="4000" b="1" dirty="0" err="1">
                <a:solidFill>
                  <a:schemeClr val="accent1">
                    <a:lumMod val="75000"/>
                  </a:schemeClr>
                </a:solidFill>
                <a:latin typeface="Arial" charset="0"/>
                <a:cs typeface="Arial" charset="0"/>
              </a:rPr>
              <a:t>Fordringer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og</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fordringspant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30300" y="764704"/>
            <a:ext cx="8013700" cy="5245100"/>
          </a:xfrm>
        </p:spPr>
        <p:txBody>
          <a:bodyPr/>
          <a:lstStyle/>
          <a:p>
            <a:pPr>
              <a:buFont typeface="Arial" charset="0"/>
              <a:buNone/>
            </a:pPr>
            <a:r>
              <a:rPr lang="da-DK" b="1" dirty="0"/>
              <a:t>Fordringspant er et flydende pant – TL § 47d</a:t>
            </a:r>
          </a:p>
          <a:p>
            <a:r>
              <a:rPr lang="da-DK" sz="2400" dirty="0"/>
              <a:t>Omfatter udelukkende fordringer, som stammer fra salg af varer eller tjenesteydelser</a:t>
            </a:r>
          </a:p>
          <a:p>
            <a:pPr lvl="1"/>
            <a:r>
              <a:rPr lang="da-DK" sz="2200" dirty="0"/>
              <a:t>Omfatter fakturakrav, betaling for rådgivning, lejebetaling, leasingydelse mm.</a:t>
            </a:r>
          </a:p>
          <a:p>
            <a:pPr lvl="1"/>
            <a:r>
              <a:rPr lang="da-DK" sz="2200" dirty="0"/>
              <a:t>Omfatter ikke negativt momstilsvar eller krav på erstatning</a:t>
            </a:r>
          </a:p>
          <a:p>
            <a:r>
              <a:rPr lang="da-DK" sz="2400" dirty="0"/>
              <a:t>Svarer lidt til et virksomhedspant, hvor der udelukkende er valgt fordringer</a:t>
            </a:r>
          </a:p>
          <a:p>
            <a:r>
              <a:rPr lang="da-DK" sz="2400" dirty="0"/>
              <a:t>Forskel på fordringspant og pantsætning af fordringer efter gældsbrevsloven (se kapitel 13) er:</a:t>
            </a:r>
          </a:p>
          <a:p>
            <a:pPr lvl="1"/>
            <a:r>
              <a:rPr lang="da-DK" sz="2200" dirty="0"/>
              <a:t>Sikringsakten</a:t>
            </a:r>
          </a:p>
          <a:p>
            <a:pPr lvl="1"/>
            <a:r>
              <a:rPr lang="da-DK" sz="2200" dirty="0"/>
              <a:t>Fordringspant omfatter automatisk nye fordringer – det gør pant efter gældsbrevsloven ikke</a:t>
            </a:r>
          </a:p>
          <a:p>
            <a:pPr>
              <a:buFont typeface="Arial" charset="0"/>
              <a:buNone/>
            </a:pPr>
            <a:endParaRPr lang="da-DK" sz="2400" b="1" dirty="0"/>
          </a:p>
          <a:p>
            <a:endParaRPr lang="da-DK" dirty="0"/>
          </a:p>
        </p:txBody>
      </p:sp>
    </p:spTree>
    <p:extLst>
      <p:ext uri="{BB962C8B-B14F-4D97-AF65-F5344CB8AC3E}">
        <p14:creationId xmlns:p14="http://schemas.microsoft.com/office/powerpoint/2010/main" val="3301782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60648"/>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da-DK" sz="3600" b="1" dirty="0">
                <a:solidFill>
                  <a:schemeClr val="accent1">
                    <a:lumMod val="75000"/>
                  </a:schemeClr>
                </a:solidFill>
                <a:latin typeface="Arial" charset="0"/>
                <a:cs typeface="Arial" charset="0"/>
              </a:rPr>
              <a:t>5.5 Værdipapirer, aktier og anparter</a:t>
            </a:r>
          </a:p>
        </p:txBody>
      </p:sp>
      <p:sp>
        <p:nvSpPr>
          <p:cNvPr id="3" name="Pladsholder til indhold 5"/>
          <p:cNvSpPr>
            <a:spLocks noGrp="1"/>
          </p:cNvSpPr>
          <p:nvPr>
            <p:ph idx="4294967295"/>
          </p:nvPr>
        </p:nvSpPr>
        <p:spPr>
          <a:xfrm>
            <a:off x="1057275" y="1628775"/>
            <a:ext cx="8086725" cy="4525963"/>
          </a:xfrm>
        </p:spPr>
        <p:txBody>
          <a:bodyPr/>
          <a:lstStyle/>
          <a:p>
            <a:pPr>
              <a:buFont typeface="Arial" charset="0"/>
              <a:buNone/>
            </a:pPr>
            <a:r>
              <a:rPr lang="da-DK" sz="2400" b="1" dirty="0"/>
              <a:t>Fondsaktiver (børsnoterede aktier og obligationer)</a:t>
            </a:r>
          </a:p>
          <a:p>
            <a:r>
              <a:rPr lang="da-DK" sz="2400" dirty="0"/>
              <a:t>Rettigheder skal registreres i værdipapircentral (VP </a:t>
            </a:r>
            <a:r>
              <a:rPr lang="da-DK" sz="2400" dirty="0" err="1"/>
              <a:t>Securities</a:t>
            </a:r>
            <a:r>
              <a:rPr lang="da-DK" sz="2400" dirty="0"/>
              <a:t>), kapitalmarkedslovens § 184</a:t>
            </a:r>
          </a:p>
          <a:p>
            <a:pPr lvl="1"/>
            <a:r>
              <a:rPr lang="da-DK" sz="2200" dirty="0"/>
              <a:t>Sker gennem konto/depot i pengeinstitut</a:t>
            </a:r>
          </a:p>
          <a:p>
            <a:pPr lvl="1"/>
            <a:r>
              <a:rPr lang="da-DK" sz="2200" dirty="0"/>
              <a:t>Både ejerskab og pant skal registreres</a:t>
            </a:r>
          </a:p>
          <a:p>
            <a:r>
              <a:rPr lang="da-DK" sz="2400" dirty="0"/>
              <a:t>Registrering i VP </a:t>
            </a:r>
            <a:r>
              <a:rPr lang="da-DK" sz="2400" dirty="0" err="1"/>
              <a:t>Securities</a:t>
            </a:r>
            <a:r>
              <a:rPr lang="da-DK" sz="2400" dirty="0"/>
              <a:t> har virkning fra det præcise klokkeslæt</a:t>
            </a:r>
          </a:p>
          <a:p>
            <a:pPr>
              <a:buFont typeface="Arial" charset="0"/>
              <a:buNone/>
            </a:pPr>
            <a:endParaRPr lang="da-DK" sz="2400" dirty="0"/>
          </a:p>
          <a:p>
            <a:pPr>
              <a:buFont typeface="Arial" charset="0"/>
              <a:buNone/>
            </a:pPr>
            <a:endParaRPr lang="da-DK" sz="2400" b="1" dirty="0"/>
          </a:p>
          <a:p>
            <a:endParaRPr lang="da-DK" dirty="0"/>
          </a:p>
        </p:txBody>
      </p:sp>
    </p:spTree>
    <p:extLst>
      <p:ext uri="{BB962C8B-B14F-4D97-AF65-F5344CB8AC3E}">
        <p14:creationId xmlns:p14="http://schemas.microsoft.com/office/powerpoint/2010/main" val="650457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55576" y="280753"/>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23753"/>
            <a:ext cx="8002587" cy="3455987"/>
          </a:xfrm>
        </p:spPr>
        <p:txBody>
          <a:bodyPr/>
          <a:lstStyle/>
          <a:p>
            <a:r>
              <a:rPr lang="da-DK" dirty="0"/>
              <a:t>Alle tinglysninger foretages i den digitale tingbog, som administreres af Tinglysningsretten</a:t>
            </a:r>
          </a:p>
          <a:p>
            <a:r>
              <a:rPr lang="da-DK" dirty="0"/>
              <a:t>Den digitale tingbog har 4 rettighedsregistre:</a:t>
            </a:r>
          </a:p>
          <a:p>
            <a:pPr lvl="1"/>
            <a:r>
              <a:rPr lang="da-DK" dirty="0"/>
              <a:t>Tingbogen</a:t>
            </a:r>
          </a:p>
          <a:p>
            <a:pPr lvl="1"/>
            <a:r>
              <a:rPr lang="da-DK" dirty="0"/>
              <a:t>Bilbogen</a:t>
            </a:r>
          </a:p>
          <a:p>
            <a:pPr lvl="1"/>
            <a:r>
              <a:rPr lang="da-DK" dirty="0"/>
              <a:t>Andelsboligbogen</a:t>
            </a:r>
          </a:p>
          <a:p>
            <a:pPr lvl="1"/>
            <a:r>
              <a:rPr lang="da-DK" dirty="0"/>
              <a:t>Personbogen</a:t>
            </a:r>
          </a:p>
          <a:p>
            <a:r>
              <a:rPr lang="da-DK" dirty="0"/>
              <a:t>Opslag i registrene sker på tinglysning.dk</a:t>
            </a:r>
          </a:p>
        </p:txBody>
      </p:sp>
    </p:spTree>
    <p:extLst>
      <p:ext uri="{BB962C8B-B14F-4D97-AF65-F5344CB8AC3E}">
        <p14:creationId xmlns:p14="http://schemas.microsoft.com/office/powerpoint/2010/main" val="714057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50241" y="1423753"/>
            <a:ext cx="8002587" cy="3455987"/>
          </a:xfrm>
        </p:spPr>
        <p:txBody>
          <a:bodyPr/>
          <a:lstStyle/>
          <a:p>
            <a:r>
              <a:rPr lang="da-DK" dirty="0"/>
              <a:t>Alle anmeldelser skal foretages digitalt med en digital underskrift</a:t>
            </a:r>
          </a:p>
          <a:p>
            <a:r>
              <a:rPr lang="da-DK" dirty="0"/>
              <a:t>Enkelte undtagelser fra digital anmeldelse og underskrift</a:t>
            </a:r>
          </a:p>
          <a:p>
            <a:r>
              <a:rPr lang="da-DK" dirty="0"/>
              <a:t>Fuldmagtsordning kan sørge for at give andre personer fuldmagt til at underskrive digitalt</a:t>
            </a:r>
          </a:p>
          <a:p>
            <a:r>
              <a:rPr lang="da-DK" dirty="0"/>
              <a:t>Anmelderordning kan give professionelle aktører adgang til at underskrive på andres vegne uden brug af fuldmagtsordning</a:t>
            </a:r>
          </a:p>
        </p:txBody>
      </p:sp>
    </p:spTree>
    <p:extLst>
      <p:ext uri="{BB962C8B-B14F-4D97-AF65-F5344CB8AC3E}">
        <p14:creationId xmlns:p14="http://schemas.microsoft.com/office/powerpoint/2010/main" val="834222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393773"/>
            <a:ext cx="8002587" cy="4751387"/>
          </a:xfrm>
        </p:spPr>
        <p:txBody>
          <a:bodyPr/>
          <a:lstStyle/>
          <a:p>
            <a:r>
              <a:rPr lang="da-DK" sz="2600" dirty="0"/>
              <a:t>Alle dokumenter bliver tidsstemplet ved anmeldelsen, og det er dette tidspunkt, der er afgørende for prioritetsstilling</a:t>
            </a:r>
          </a:p>
          <a:p>
            <a:r>
              <a:rPr lang="da-DK" sz="2600" dirty="0"/>
              <a:t>Behandling af en anmeldelse kan resultere i:</a:t>
            </a:r>
          </a:p>
          <a:p>
            <a:pPr lvl="1"/>
            <a:r>
              <a:rPr lang="da-DK" sz="2600" dirty="0"/>
              <a:t>Afvisning</a:t>
            </a:r>
          </a:p>
          <a:p>
            <a:pPr lvl="1"/>
            <a:r>
              <a:rPr lang="da-DK" sz="2600" dirty="0"/>
              <a:t>Tinglysning med frist</a:t>
            </a:r>
          </a:p>
          <a:p>
            <a:pPr lvl="1"/>
            <a:r>
              <a:rPr lang="da-DK" sz="2600" dirty="0"/>
              <a:t>Tinglysning med anmærkning</a:t>
            </a:r>
          </a:p>
          <a:p>
            <a:pPr lvl="1"/>
            <a:r>
              <a:rPr lang="da-DK" sz="2600" dirty="0"/>
              <a:t>Tinglyst uden anmærkninger</a:t>
            </a:r>
          </a:p>
          <a:p>
            <a:r>
              <a:rPr lang="da-DK" sz="2600" dirty="0"/>
              <a:t>Der skal betales tinglysningsafgift i forbindelse med anmeldelse af de fleste typer af dokumenter</a:t>
            </a:r>
          </a:p>
        </p:txBody>
      </p:sp>
    </p:spTree>
    <p:extLst>
      <p:ext uri="{BB962C8B-B14F-4D97-AF65-F5344CB8AC3E}">
        <p14:creationId xmlns:p14="http://schemas.microsoft.com/office/powerpoint/2010/main" val="261301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1. Parter, regler og definitioner</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39825" y="1339850"/>
            <a:ext cx="8004175" cy="3889375"/>
          </a:xfrm>
        </p:spPr>
        <p:txBody>
          <a:bodyPr/>
          <a:lstStyle/>
          <a:p>
            <a:endParaRPr lang="da-DK" sz="2800" dirty="0"/>
          </a:p>
          <a:p>
            <a:r>
              <a:rPr lang="da-DK" sz="2800" dirty="0"/>
              <a:t>Ejer af et aktiv har </a:t>
            </a:r>
            <a:r>
              <a:rPr lang="da-DK" sz="2800" b="1" dirty="0"/>
              <a:t>ejendomsretten</a:t>
            </a:r>
            <a:endParaRPr lang="da-DK" sz="2800" dirty="0"/>
          </a:p>
          <a:p>
            <a:r>
              <a:rPr lang="da-DK" sz="2800" dirty="0"/>
              <a:t>Den der har ejendomsretten er </a:t>
            </a:r>
            <a:r>
              <a:rPr lang="da-DK" sz="2800" b="1" dirty="0"/>
              <a:t>rettighedshaver</a:t>
            </a:r>
            <a:endParaRPr lang="da-DK" sz="2800" dirty="0"/>
          </a:p>
          <a:p>
            <a:r>
              <a:rPr lang="da-DK" sz="2800" dirty="0"/>
              <a:t>Ejer kan give pant i aktivet til </a:t>
            </a:r>
            <a:r>
              <a:rPr lang="da-DK" sz="2800" b="1" dirty="0"/>
              <a:t>panthaver</a:t>
            </a:r>
            <a:r>
              <a:rPr lang="da-DK" sz="2800" dirty="0"/>
              <a:t>. Så bliver ejer </a:t>
            </a:r>
            <a:r>
              <a:rPr lang="da-DK" sz="2800" b="1" dirty="0"/>
              <a:t>pantsætter</a:t>
            </a:r>
            <a:r>
              <a:rPr lang="da-DK" sz="2800" dirty="0"/>
              <a:t>, og panthaver bliver også rettighedshaver</a:t>
            </a:r>
          </a:p>
          <a:p>
            <a:r>
              <a:rPr lang="da-DK" sz="2800" dirty="0"/>
              <a:t>Pant reguleres i vidt omfang af reglerne i tinglysningsloven</a:t>
            </a:r>
          </a:p>
        </p:txBody>
      </p:sp>
    </p:spTree>
    <p:extLst>
      <p:ext uri="{BB962C8B-B14F-4D97-AF65-F5344CB8AC3E}">
        <p14:creationId xmlns:p14="http://schemas.microsoft.com/office/powerpoint/2010/main" val="259176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 Pant som sikkerhed</a:t>
            </a:r>
            <a:endParaRPr lang="en-GB" sz="4000" b="1" dirty="0">
              <a:solidFill>
                <a:schemeClr val="accent1">
                  <a:lumMod val="75000"/>
                </a:schemeClr>
              </a:solidFill>
              <a:latin typeface="Arial" charset="0"/>
              <a:cs typeface="Arial" charset="0"/>
            </a:endParaRPr>
          </a:p>
        </p:txBody>
      </p:sp>
      <p:graphicFrame>
        <p:nvGraphicFramePr>
          <p:cNvPr id="3" name="Group 57"/>
          <p:cNvGraphicFramePr>
            <a:graphicFrameLocks noGrp="1"/>
          </p:cNvGraphicFramePr>
          <p:nvPr/>
        </p:nvGraphicFramePr>
        <p:xfrm>
          <a:off x="1476573" y="4852000"/>
          <a:ext cx="7127875" cy="1097280"/>
        </p:xfrm>
        <a:graphic>
          <a:graphicData uri="http://schemas.openxmlformats.org/drawingml/2006/table">
            <a:tbl>
              <a:tblPr/>
              <a:tblGrid>
                <a:gridCol w="1368425">
                  <a:extLst>
                    <a:ext uri="{9D8B030D-6E8A-4147-A177-3AD203B41FA5}">
                      <a16:colId xmlns:a16="http://schemas.microsoft.com/office/drawing/2014/main" xmlns="" val="20000"/>
                    </a:ext>
                  </a:extLst>
                </a:gridCol>
                <a:gridCol w="3240087">
                  <a:extLst>
                    <a:ext uri="{9D8B030D-6E8A-4147-A177-3AD203B41FA5}">
                      <a16:colId xmlns:a16="http://schemas.microsoft.com/office/drawing/2014/main" xmlns="" val="20001"/>
                    </a:ext>
                  </a:extLst>
                </a:gridCol>
                <a:gridCol w="2519363">
                  <a:extLst>
                    <a:ext uri="{9D8B030D-6E8A-4147-A177-3AD203B41FA5}">
                      <a16:colId xmlns:a16="http://schemas.microsoft.com/office/drawing/2014/main" xmlns="" val="20002"/>
                    </a:ext>
                  </a:extLst>
                </a:gridCol>
              </a:tblGrid>
              <a:tr h="360363">
                <a:tc>
                  <a:txBody>
                    <a:bodyPr/>
                    <a:lstStyle/>
                    <a:p>
                      <a:pPr marL="419100" marR="0" lvl="0" indent="-41910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Ejerpantebrev til ejerforening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0"/>
                  </a:ext>
                </a:extLst>
              </a:tr>
              <a:tr h="3651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2.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Realkreditlån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1.300.000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1"/>
                  </a:ext>
                </a:extLst>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3.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Pantebrev til banken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250.000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2"/>
                  </a:ext>
                </a:extLst>
              </a:tr>
            </a:tbl>
          </a:graphicData>
        </a:graphic>
      </p:graphicFrame>
      <p:sp>
        <p:nvSpPr>
          <p:cNvPr id="4" name="Pladsholder til indhold 5"/>
          <p:cNvSpPr>
            <a:spLocks noGrp="1"/>
          </p:cNvSpPr>
          <p:nvPr>
            <p:ph idx="4294967295"/>
          </p:nvPr>
        </p:nvSpPr>
        <p:spPr>
          <a:xfrm>
            <a:off x="1141413" y="1557338"/>
            <a:ext cx="8002587" cy="3959225"/>
          </a:xfrm>
        </p:spPr>
        <p:txBody>
          <a:bodyPr/>
          <a:lstStyle/>
          <a:p>
            <a:r>
              <a:rPr lang="da-DK" sz="2800" dirty="0"/>
              <a:t>Pant i et aktiv giver kreditor større sikkerhed for, at en gæld betales tilbage</a:t>
            </a:r>
          </a:p>
          <a:p>
            <a:r>
              <a:rPr lang="da-DK" sz="2800" dirty="0"/>
              <a:t>Panthaver kan tvangssælge aktivet på tvangsauktion</a:t>
            </a:r>
          </a:p>
          <a:p>
            <a:r>
              <a:rPr lang="da-DK" sz="2800" dirty="0"/>
              <a:t>Er der flere panthaver i samme aktiv opstår en </a:t>
            </a:r>
            <a:r>
              <a:rPr lang="da-DK" sz="2800" b="1" dirty="0"/>
              <a:t>prioritetsstilling:</a:t>
            </a:r>
          </a:p>
        </p:txBody>
      </p:sp>
    </p:spTree>
    <p:extLst>
      <p:ext uri="{BB962C8B-B14F-4D97-AF65-F5344CB8AC3E}">
        <p14:creationId xmlns:p14="http://schemas.microsoft.com/office/powerpoint/2010/main" val="115274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 Pant som sikkerhed</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3959225"/>
          </a:xfrm>
        </p:spPr>
        <p:txBody>
          <a:bodyPr/>
          <a:lstStyle/>
          <a:p>
            <a:r>
              <a:rPr lang="da-DK" dirty="0"/>
              <a:t>Pantsætter (ejer) skal passe på det pantsatte aktiv. Pantsætter:</a:t>
            </a:r>
          </a:p>
          <a:p>
            <a:pPr lvl="1"/>
            <a:r>
              <a:rPr lang="da-DK" dirty="0"/>
              <a:t>s</a:t>
            </a:r>
            <a:r>
              <a:rPr lang="da-DK" dirty="0" smtClean="0"/>
              <a:t>kal </a:t>
            </a:r>
            <a:r>
              <a:rPr lang="da-DK" dirty="0"/>
              <a:t>sørge for almindelig vedligeholdelse</a:t>
            </a:r>
          </a:p>
          <a:p>
            <a:pPr lvl="1"/>
            <a:r>
              <a:rPr lang="da-DK" dirty="0" smtClean="0"/>
              <a:t>må </a:t>
            </a:r>
            <a:r>
              <a:rPr lang="da-DK" dirty="0"/>
              <a:t>ikke forringe pantets værdig ud over sædvanlig slid og ælde, fx</a:t>
            </a:r>
          </a:p>
          <a:p>
            <a:pPr lvl="2"/>
            <a:r>
              <a:rPr lang="da-DK" dirty="0"/>
              <a:t>Værdiforringende ændringer</a:t>
            </a:r>
          </a:p>
          <a:p>
            <a:pPr lvl="2"/>
            <a:r>
              <a:rPr lang="da-DK" dirty="0"/>
              <a:t>Fjerne aktiver fra pantet</a:t>
            </a:r>
          </a:p>
          <a:p>
            <a:pPr lvl="1"/>
            <a:r>
              <a:rPr lang="da-DK" dirty="0" smtClean="0"/>
              <a:t>skal </a:t>
            </a:r>
            <a:r>
              <a:rPr lang="da-DK" dirty="0"/>
              <a:t>ofte sørge for at aktivet er forsikret mod tyveri og brand</a:t>
            </a:r>
          </a:p>
        </p:txBody>
      </p:sp>
    </p:spTree>
    <p:extLst>
      <p:ext uri="{BB962C8B-B14F-4D97-AF65-F5344CB8AC3E}">
        <p14:creationId xmlns:p14="http://schemas.microsoft.com/office/powerpoint/2010/main" val="317226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2.1. Forskellige typer pant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95425"/>
            <a:ext cx="8002587" cy="4813300"/>
          </a:xfrm>
        </p:spPr>
        <p:txBody>
          <a:bodyPr/>
          <a:lstStyle/>
          <a:p>
            <a:r>
              <a:rPr lang="da-DK" sz="2400" b="1" dirty="0"/>
              <a:t>Håndpant</a:t>
            </a:r>
          </a:p>
          <a:p>
            <a:pPr lvl="1"/>
            <a:r>
              <a:rPr lang="da-DK" sz="2400" dirty="0"/>
              <a:t>Kræver rådighedsberøvelse</a:t>
            </a:r>
          </a:p>
          <a:p>
            <a:pPr lvl="1"/>
            <a:r>
              <a:rPr lang="da-DK" sz="2400" dirty="0"/>
              <a:t>Bruges ved omsætningsgældsbreve eller løsøre hvor der er fare for, at pantsætter vil forringe aktivet</a:t>
            </a:r>
          </a:p>
          <a:p>
            <a:r>
              <a:rPr lang="da-DK" sz="2400" b="1" dirty="0"/>
              <a:t>Underpant</a:t>
            </a:r>
          </a:p>
          <a:p>
            <a:pPr lvl="1"/>
            <a:r>
              <a:rPr lang="da-DK" sz="2400" dirty="0"/>
              <a:t>Det oftest anvendte, da pantsætter kan beholde rådigheden over aktivet (fx pantsætning af hus eller bil)</a:t>
            </a:r>
          </a:p>
          <a:p>
            <a:r>
              <a:rPr lang="da-DK" sz="2400" b="1" dirty="0"/>
              <a:t>Retspant</a:t>
            </a:r>
            <a:r>
              <a:rPr lang="da-DK" sz="2400" dirty="0"/>
              <a:t> – fx udlæg</a:t>
            </a:r>
          </a:p>
          <a:p>
            <a:r>
              <a:rPr lang="da-DK" sz="2400" b="1" dirty="0"/>
              <a:t>Lovbestemt pant </a:t>
            </a:r>
            <a:r>
              <a:rPr lang="da-DK" sz="2400" dirty="0"/>
              <a:t>– fx ejendomsskat</a:t>
            </a:r>
          </a:p>
        </p:txBody>
      </p:sp>
    </p:spTree>
    <p:extLst>
      <p:ext uri="{BB962C8B-B14F-4D97-AF65-F5344CB8AC3E}">
        <p14:creationId xmlns:p14="http://schemas.microsoft.com/office/powerpoint/2010/main" val="309184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2.2. </a:t>
            </a:r>
            <a:r>
              <a:rPr lang="en-GB" sz="3600" b="1" dirty="0" err="1">
                <a:solidFill>
                  <a:schemeClr val="accent1">
                    <a:lumMod val="75000"/>
                  </a:schemeClr>
                </a:solidFill>
                <a:latin typeface="Arial" charset="0"/>
                <a:cs typeface="Arial" charset="0"/>
              </a:rPr>
              <a:t>Pantebreve</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aftaler</a:t>
            </a:r>
            <a:r>
              <a:rPr lang="en-GB" sz="3600" b="1" dirty="0">
                <a:solidFill>
                  <a:schemeClr val="accent1">
                    <a:lumMod val="75000"/>
                  </a:schemeClr>
                </a:solidFill>
                <a:latin typeface="Arial" charset="0"/>
                <a:cs typeface="Arial" charset="0"/>
              </a:rPr>
              <a:t> om pant</a:t>
            </a:r>
          </a:p>
        </p:txBody>
      </p:sp>
      <p:sp>
        <p:nvSpPr>
          <p:cNvPr id="3" name="Pladsholder til indhold 5"/>
          <p:cNvSpPr>
            <a:spLocks noGrp="1"/>
          </p:cNvSpPr>
          <p:nvPr>
            <p:ph idx="4294967295"/>
          </p:nvPr>
        </p:nvSpPr>
        <p:spPr>
          <a:xfrm>
            <a:off x="1147525" y="1476375"/>
            <a:ext cx="8002587" cy="3671887"/>
          </a:xfrm>
        </p:spPr>
        <p:txBody>
          <a:bodyPr/>
          <a:lstStyle/>
          <a:p>
            <a:r>
              <a:rPr lang="da-DK" dirty="0"/>
              <a:t>Pantebreve – en aftale som indeholder beskrivelse af det pantsatte og hvad det ligger til sikkerhed for</a:t>
            </a:r>
          </a:p>
          <a:p>
            <a:pPr lvl="1"/>
            <a:r>
              <a:rPr lang="da-DK" dirty="0"/>
              <a:t>Kan indeholde et gældsbrev</a:t>
            </a:r>
          </a:p>
          <a:p>
            <a:pPr lvl="1"/>
            <a:r>
              <a:rPr lang="da-DK" dirty="0"/>
              <a:t>Oprettes på baggrund af en pantebrevsformular</a:t>
            </a:r>
          </a:p>
          <a:p>
            <a:pPr lvl="1"/>
            <a:r>
              <a:rPr lang="da-DK" dirty="0"/>
              <a:t>Skal tinglyses i Tingbogen, Personbogen, Andelsboligbogen eller Bilbogen</a:t>
            </a:r>
          </a:p>
          <a:p>
            <a:pPr lvl="1"/>
            <a:r>
              <a:rPr lang="da-DK" dirty="0"/>
              <a:t>Skal være digitalt for at kunne tinglyses og underskrives med digital signatur (</a:t>
            </a:r>
            <a:r>
              <a:rPr lang="da-DK" dirty="0" err="1"/>
              <a:t>NemId</a:t>
            </a:r>
            <a:r>
              <a:rPr lang="da-DK" dirty="0"/>
              <a:t>)</a:t>
            </a:r>
          </a:p>
        </p:txBody>
      </p:sp>
    </p:spTree>
    <p:extLst>
      <p:ext uri="{BB962C8B-B14F-4D97-AF65-F5344CB8AC3E}">
        <p14:creationId xmlns:p14="http://schemas.microsoft.com/office/powerpoint/2010/main" val="418750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2.2. </a:t>
            </a:r>
            <a:r>
              <a:rPr lang="en-GB" sz="3600" b="1" dirty="0" err="1">
                <a:solidFill>
                  <a:schemeClr val="accent1">
                    <a:lumMod val="75000"/>
                  </a:schemeClr>
                </a:solidFill>
                <a:latin typeface="Arial" charset="0"/>
                <a:cs typeface="Arial" charset="0"/>
              </a:rPr>
              <a:t>Pantebreve</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aftaler</a:t>
            </a:r>
            <a:r>
              <a:rPr lang="en-GB" sz="3600" b="1" dirty="0">
                <a:solidFill>
                  <a:schemeClr val="accent1">
                    <a:lumMod val="75000"/>
                  </a:schemeClr>
                </a:solidFill>
                <a:latin typeface="Arial" charset="0"/>
                <a:cs typeface="Arial" charset="0"/>
              </a:rPr>
              <a:t> om pant</a:t>
            </a:r>
          </a:p>
        </p:txBody>
      </p:sp>
      <p:sp>
        <p:nvSpPr>
          <p:cNvPr id="3" name="Pladsholder til indhold 5"/>
          <p:cNvSpPr>
            <a:spLocks noGrp="1"/>
          </p:cNvSpPr>
          <p:nvPr>
            <p:ph idx="4294967295"/>
          </p:nvPr>
        </p:nvSpPr>
        <p:spPr>
          <a:xfrm>
            <a:off x="1152525" y="1133475"/>
            <a:ext cx="7991475" cy="4814888"/>
          </a:xfrm>
        </p:spPr>
        <p:txBody>
          <a:bodyPr/>
          <a:lstStyle/>
          <a:p>
            <a:pPr>
              <a:buFont typeface="Arial" charset="0"/>
              <a:buNone/>
            </a:pPr>
            <a:r>
              <a:rPr lang="da-DK" sz="2600" b="1" dirty="0"/>
              <a:t>Typer af pantebreve:</a:t>
            </a:r>
          </a:p>
          <a:p>
            <a:r>
              <a:rPr lang="da-DK" sz="2600" b="1" dirty="0"/>
              <a:t>Realkreditpantebrev</a:t>
            </a:r>
            <a:r>
              <a:rPr lang="da-DK" sz="2600" dirty="0"/>
              <a:t> – kreditor er realkreditinstitut (fx 30-årigt fastforrentet obligationslån), kun i fast ejendom og maksimalt 80 % af ejendommens værdi</a:t>
            </a:r>
          </a:p>
          <a:p>
            <a:r>
              <a:rPr lang="da-DK" sz="2600" b="1" dirty="0"/>
              <a:t>Bankpantebrev</a:t>
            </a:r>
            <a:r>
              <a:rPr lang="da-DK" sz="2600" dirty="0"/>
              <a:t> (direkte pantebrev) – kreditor er en bank (fx prioritetslån eller boliglån), pant i alle slags aktiver også ud over 80 % af værdien</a:t>
            </a:r>
          </a:p>
          <a:p>
            <a:r>
              <a:rPr lang="da-DK" sz="2600" b="1" dirty="0"/>
              <a:t>Sælgerpantebrev</a:t>
            </a:r>
            <a:r>
              <a:rPr lang="da-DK" sz="2600" dirty="0"/>
              <a:t> – Sælger af den faste ejendom er kreditor og køber er debitor. Pantebrevet er en del af købesummen, og sælger vælger ofte at videresælge pantebrevet for at få betaling med det samme</a:t>
            </a:r>
            <a:endParaRPr lang="da-DK" sz="2600" b="1" dirty="0"/>
          </a:p>
          <a:p>
            <a:pPr>
              <a:buFont typeface="Arial" charset="0"/>
              <a:buNone/>
            </a:pPr>
            <a:endParaRPr lang="da-DK" b="1" dirty="0"/>
          </a:p>
        </p:txBody>
      </p:sp>
    </p:spTree>
    <p:extLst>
      <p:ext uri="{BB962C8B-B14F-4D97-AF65-F5344CB8AC3E}">
        <p14:creationId xmlns:p14="http://schemas.microsoft.com/office/powerpoint/2010/main" val="294457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6171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pPr lvl="0" algn="l"/>
            <a:r>
              <a:rPr lang="en-GB" sz="3600" b="1" dirty="0">
                <a:solidFill>
                  <a:srgbClr val="4F81BD">
                    <a:lumMod val="75000"/>
                  </a:srgbClr>
                </a:solidFill>
                <a:latin typeface="Arial" charset="0"/>
                <a:cs typeface="Arial" charset="0"/>
              </a:rPr>
              <a:t>2.2. </a:t>
            </a:r>
            <a:r>
              <a:rPr lang="en-GB" sz="3600" b="1" dirty="0" err="1">
                <a:solidFill>
                  <a:srgbClr val="4F81BD">
                    <a:lumMod val="75000"/>
                  </a:srgbClr>
                </a:solidFill>
                <a:latin typeface="Arial" charset="0"/>
                <a:cs typeface="Arial" charset="0"/>
              </a:rPr>
              <a:t>Pantebreve</a:t>
            </a:r>
            <a:r>
              <a:rPr lang="en-GB" sz="3600" b="1" dirty="0">
                <a:solidFill>
                  <a:srgbClr val="4F81BD">
                    <a:lumMod val="75000"/>
                  </a:srgbClr>
                </a:solidFill>
                <a:latin typeface="Arial" charset="0"/>
                <a:cs typeface="Arial" charset="0"/>
              </a:rPr>
              <a:t> </a:t>
            </a:r>
            <a:r>
              <a:rPr lang="en-GB" sz="3600" b="1" dirty="0" err="1">
                <a:solidFill>
                  <a:srgbClr val="4F81BD">
                    <a:lumMod val="75000"/>
                  </a:srgbClr>
                </a:solidFill>
                <a:latin typeface="Arial" charset="0"/>
                <a:cs typeface="Arial" charset="0"/>
              </a:rPr>
              <a:t>og</a:t>
            </a:r>
            <a:r>
              <a:rPr lang="en-GB" sz="3600" b="1" dirty="0">
                <a:solidFill>
                  <a:srgbClr val="4F81BD">
                    <a:lumMod val="75000"/>
                  </a:srgbClr>
                </a:solidFill>
                <a:latin typeface="Arial" charset="0"/>
                <a:cs typeface="Arial" charset="0"/>
              </a:rPr>
              <a:t> </a:t>
            </a:r>
            <a:r>
              <a:rPr lang="en-GB" sz="3600" b="1" dirty="0" err="1">
                <a:solidFill>
                  <a:srgbClr val="4F81BD">
                    <a:lumMod val="75000"/>
                  </a:srgbClr>
                </a:solidFill>
                <a:latin typeface="Arial" charset="0"/>
                <a:cs typeface="Arial" charset="0"/>
              </a:rPr>
              <a:t>aftaler</a:t>
            </a:r>
            <a:r>
              <a:rPr lang="en-GB" sz="3600" b="1" dirty="0">
                <a:solidFill>
                  <a:srgbClr val="4F81BD">
                    <a:lumMod val="75000"/>
                  </a:srgbClr>
                </a:solidFill>
                <a:latin typeface="Arial" charset="0"/>
                <a:cs typeface="Arial" charset="0"/>
              </a:rPr>
              <a:t> om pant</a:t>
            </a:r>
          </a:p>
        </p:txBody>
      </p:sp>
      <p:sp>
        <p:nvSpPr>
          <p:cNvPr id="3" name="Pladsholder til indhold 5"/>
          <p:cNvSpPr>
            <a:spLocks noGrp="1"/>
          </p:cNvSpPr>
          <p:nvPr>
            <p:ph idx="4294967295"/>
          </p:nvPr>
        </p:nvSpPr>
        <p:spPr>
          <a:xfrm>
            <a:off x="1141413" y="1279525"/>
            <a:ext cx="8002587" cy="4525963"/>
          </a:xfrm>
        </p:spPr>
        <p:txBody>
          <a:bodyPr/>
          <a:lstStyle/>
          <a:p>
            <a:pPr>
              <a:buFont typeface="Arial" charset="0"/>
              <a:buNone/>
            </a:pPr>
            <a:r>
              <a:rPr lang="da-DK" sz="2800" b="1" dirty="0"/>
              <a:t>Typer af pantebreve (fortsat)</a:t>
            </a:r>
            <a:endParaRPr lang="da-DK" sz="2800" dirty="0"/>
          </a:p>
          <a:p>
            <a:r>
              <a:rPr lang="da-DK" sz="2800" b="1" dirty="0"/>
              <a:t>Ejerpantebrev </a:t>
            </a:r>
            <a:r>
              <a:rPr lang="da-DK" sz="2800" dirty="0"/>
              <a:t>(rammepantebrev) – kreditor og debitor på pantebrevet er aktivets ejer. </a:t>
            </a:r>
            <a:br>
              <a:rPr lang="da-DK" sz="2800" dirty="0"/>
            </a:br>
            <a:r>
              <a:rPr lang="da-DK" sz="2800" dirty="0"/>
              <a:t>Underpant tinglyses i ejerpantebrevet til fx banken til sikkerhed for et bestemt gældsforhold eller al gæld (</a:t>
            </a:r>
            <a:r>
              <a:rPr lang="da-DK" sz="2800" dirty="0" err="1"/>
              <a:t>alskylderklæring</a:t>
            </a:r>
            <a:r>
              <a:rPr lang="da-DK" sz="2800" dirty="0"/>
              <a:t>). Flere kreditorer kan have underpant i samme ejerpantebrev</a:t>
            </a:r>
          </a:p>
          <a:p>
            <a:r>
              <a:rPr lang="da-DK" sz="2800" b="1" dirty="0"/>
              <a:t>Skadesløsbrev</a:t>
            </a:r>
            <a:r>
              <a:rPr lang="da-DK" sz="2800" dirty="0"/>
              <a:t> (rammepantebrev) – kreditor er fx banken, ”til skadesløs betaling” af gælden til kreditor. Kan gives for en specifik gæld eller al gæld. </a:t>
            </a:r>
          </a:p>
        </p:txBody>
      </p:sp>
    </p:spTree>
    <p:extLst>
      <p:ext uri="{BB962C8B-B14F-4D97-AF65-F5344CB8AC3E}">
        <p14:creationId xmlns:p14="http://schemas.microsoft.com/office/powerpoint/2010/main" val="2925307317"/>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252DF0-2C62-4261-8165-7764EF81E8A2}">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f7dfbcde-d029-4ed8-a18a-8747d0f05609"/>
    <ds:schemaRef ds:uri="http://www.w3.org/XML/1998/namespace"/>
  </ds:schemaRefs>
</ds:datastoreItem>
</file>

<file path=customXml/itemProps2.xml><?xml version="1.0" encoding="utf-8"?>
<ds:datastoreItem xmlns:ds="http://schemas.openxmlformats.org/officeDocument/2006/customXml" ds:itemID="{0DA9C085-937D-44C1-B046-AE3957C154DF}">
  <ds:schemaRefs>
    <ds:schemaRef ds:uri="http://schemas.microsoft.com/sharepoint/v3/contenttype/forms"/>
  </ds:schemaRefs>
</ds:datastoreItem>
</file>

<file path=customXml/itemProps3.xml><?xml version="1.0" encoding="utf-8"?>
<ds:datastoreItem xmlns:ds="http://schemas.openxmlformats.org/officeDocument/2006/customXml" ds:itemID="{EE6911F7-9181-4FFB-9329-130ED09C1C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1162</TotalTime>
  <Words>1570</Words>
  <Application>Microsoft Office PowerPoint</Application>
  <PresentationFormat>On-screen Show (4:3)</PresentationFormat>
  <Paragraphs>209</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Wingdings</vt:lpstr>
      <vt:lpstr>Kontortema</vt:lpstr>
      <vt:lpstr>Brugerdefineret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Inge Kramer</cp:lastModifiedBy>
  <cp:revision>36</cp:revision>
  <dcterms:created xsi:type="dcterms:W3CDTF">2015-07-14T11:20:10Z</dcterms:created>
  <dcterms:modified xsi:type="dcterms:W3CDTF">2020-08-23T13:45:33Z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