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sldIdLst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4"/>
          <p:cNvSpPr txBox="1">
            <a:spLocks noChangeArrowheads="1"/>
          </p:cNvSpPr>
          <p:nvPr/>
        </p:nvSpPr>
        <p:spPr bwMode="auto">
          <a:xfrm>
            <a:off x="1069644" y="2198397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11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Kreditaftaler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467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48841" y="33265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4. Køb med ejendomsforbehold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201663" y="1988840"/>
            <a:ext cx="7942337" cy="344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Ejendomsforbehold er en aftale mellem køber og sælger om, at sælger kan tage varen tilbage, hvis køber ikke betaler afdrag efter kreditaftalen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Ejendomsforbehold kan være en del af kreditaftalen, men sælger kan også vælge ikke at tage ejendomsforbehold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 aftaler om kreditkøb er det udelukkende muligt at bruge ejendomsforbehold, der kan ikke tages underpant i varen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7132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20849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Ejendomsforbehold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4.1 Formkrav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403648" y="1628800"/>
            <a:ext cx="838842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 ejendomsforbehold skal være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Aftalt skriftligt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Senest ved overgivelsen af varen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Købet skal udgøre mindst 2.000 kr.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Kreditaftalen må ikke være en kontoaftale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Forbrugeren skal betale en udbetaling på mindst 20 %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Ellers er ejendomsforbeholdet ugyldigt, jf. KAL § 34</a:t>
            </a: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Desuden skal ejendomsforbehold i motorkøretøjer tinglyses i bilbogen, jf. TL § 42d, stk. 1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567487" y="1628800"/>
            <a:ext cx="2613025" cy="2016125"/>
          </a:xfrm>
          <a:prstGeom prst="cloudCallout">
            <a:avLst>
              <a:gd name="adj1" fmla="val -11806"/>
              <a:gd name="adj2" fmla="val 67167"/>
            </a:avLst>
          </a:prstGeom>
          <a:solidFill>
            <a:srgbClr val="4F81BD">
              <a:lumMod val="75000"/>
            </a:srgbClr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Ingen krav om udbetaling i handelskøb og civilkøb </a:t>
            </a:r>
          </a:p>
        </p:txBody>
      </p:sp>
    </p:spTree>
    <p:extLst>
      <p:ext uri="{BB962C8B-B14F-4D97-AF65-F5344CB8AC3E}">
        <p14:creationId xmlns:p14="http://schemas.microsoft.com/office/powerpoint/2010/main" val="669118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 txBox="1">
            <a:spLocks/>
          </p:cNvSpPr>
          <p:nvPr/>
        </p:nvSpPr>
        <p:spPr bwMode="auto">
          <a:xfrm>
            <a:off x="950912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Ejendomsforbehold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4.3 Konflikt med senere rettigheder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Pladsholder til indhold 5"/>
          <p:cNvSpPr txBox="1">
            <a:spLocks/>
          </p:cNvSpPr>
          <p:nvPr/>
        </p:nvSpPr>
        <p:spPr bwMode="auto">
          <a:xfrm>
            <a:off x="1238175" y="1556321"/>
            <a:ext cx="7942337" cy="47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HR: 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 gyldigt stiftet ejendomsforbehold beskytter sælgers ejendomsret til aktivet overfor købers andre kreditorer og aftaleerhververe </a:t>
            </a:r>
            <a:r>
              <a:rPr kumimoji="0" lang="da-DK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(Se fig. 11.8)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U: 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en godtroende forbruger har købt aktivet med ejendomsforbehold, kan køber </a:t>
            </a:r>
            <a:r>
              <a:rPr kumimoji="0" lang="da-DK" sz="2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ekstingvere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sælgers ejendomsforbehold hvis: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U1: 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Sælger har givet tilladelse til videresalg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U2: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Sælger har opført sig passivt eller særlig uforsigtigt, og aktivet er udleveret til køber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U3: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Forhandlergrundsætningen – sælger er klar over, at køber er forhandler af aktivet, og aktivet er udleveret til køber</a:t>
            </a: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8537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519881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5. Forbud mod pantsætning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tekst 1"/>
          <p:cNvSpPr txBox="1">
            <a:spLocks/>
          </p:cNvSpPr>
          <p:nvPr/>
        </p:nvSpPr>
        <p:spPr bwMode="auto">
          <a:xfrm>
            <a:off x="1288302" y="1535113"/>
            <a:ext cx="371574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Ejendomsforbehold</a:t>
            </a: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Pladsholder til indhold 2"/>
          <p:cNvSpPr txBox="1">
            <a:spLocks/>
          </p:cNvSpPr>
          <p:nvPr/>
        </p:nvSpPr>
        <p:spPr bwMode="auto">
          <a:xfrm>
            <a:off x="1293577" y="2060848"/>
            <a:ext cx="3741812" cy="39512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KAL § 34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Ejendomsretten er sælgers indtil varen er betalt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sælger vil have sikkerhed i kreditkøb har sælger udelukkende mulighed for at tage ejendomsforbehold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ladsholder til tekst 3"/>
          <p:cNvSpPr txBox="1">
            <a:spLocks/>
          </p:cNvSpPr>
          <p:nvPr/>
        </p:nvSpPr>
        <p:spPr bwMode="auto">
          <a:xfrm>
            <a:off x="5061455" y="1553774"/>
            <a:ext cx="40417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Underpant</a:t>
            </a:r>
          </a:p>
        </p:txBody>
      </p:sp>
      <p:sp>
        <p:nvSpPr>
          <p:cNvPr id="6" name="Pladsholder til indhold 4"/>
          <p:cNvSpPr txBox="1">
            <a:spLocks/>
          </p:cNvSpPr>
          <p:nvPr/>
        </p:nvSpPr>
        <p:spPr bwMode="auto">
          <a:xfrm>
            <a:off x="5066729" y="2060848"/>
            <a:ext cx="4041775" cy="39512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Ejendomsretten går over til køber med det samme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Forbud mod pant i kreditkøb, jf. KAL § 21 – pantet er ugyldigt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Forbuddet gælder også trepartsforhold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Pant kan tages af långiver i et fritstående lån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Læs mere om pant i kap 21</a:t>
            </a:r>
          </a:p>
        </p:txBody>
      </p:sp>
    </p:spTree>
    <p:extLst>
      <p:ext uri="{BB962C8B-B14F-4D97-AF65-F5344CB8AC3E}">
        <p14:creationId xmlns:p14="http://schemas.microsoft.com/office/powerpoint/2010/main" val="2358016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950912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6. Køber misligholder kreditaftalen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238175" y="1639888"/>
            <a:ext cx="794233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Opsigelse af en kreditkøbsaftale, jf. KAL § 29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Kreditgiver kan kun opsige hele aftalen, hvis forbrugeren er i kvalificeret misligholdelse, dvs. køber skal være i restance i mindst 30 dage og: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Restancen skal udgøre mindst 1/10 af det samlede beløb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flere afdrag mangler at blive betalt, skal de tilsammen udgøre mindst 1/20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Hele restgælden er i restance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435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8356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Køber misligholder kreditaftalen</a:t>
            </a:r>
            <a:b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6.2 Køb med ejendomsforbehold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238175" y="1639888"/>
            <a:ext cx="794233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HR: 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 kreditaftalen opsagt kan sælger med ejendomsforbehold tage aktivet tilbage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U: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Aktiver omfattet af trangsbeneficiet kan ikke tages tilbage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a-DK" sz="2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HR: 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Sælger kan kun blive fyldestgjort i det solgte aktiv uden mulighed for at få betalt en evt. restgæld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U: 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 køber misligholdt aktivet eller lagt hindringer i vejen for </a:t>
            </a:r>
            <a:r>
              <a:rPr kumimoji="0" lang="da-DK" sz="2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tilbagetagelsen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kan sælger kræve restgælden betalt</a:t>
            </a:r>
            <a:endParaRPr kumimoji="0" lang="da-DK" sz="2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0901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62880" y="11663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Køber misligholder kreditaftalen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6.3 Køb uden ejendomsforbehold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296144" y="1340768"/>
            <a:ext cx="784785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HR: 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 kreditaftalen opsagt kan sælger uden ejendomsforbehold få udlæg i alle købers aktiver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U: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Fogedretten kan henvise sælger til at tage det solgte tilbage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sælger uden ejendomsforbehold kan kræve hele restgælden betalt uanset værdien af det solgte aktiv</a:t>
            </a:r>
            <a:b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Køb med ugyldigt ejendomsforbehold: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Sælger kan: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Ikke få aktivet tilbage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 kræve gæld udover aktivets værdi tilbagebetalt, hvis køber har misligholdt aktivet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63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878904" y="485800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Kreditaftaler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11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557338"/>
            <a:ext cx="7931150" cy="4525962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11 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dirty="0"/>
              <a:t>Krav til kreditaftaler</a:t>
            </a:r>
          </a:p>
          <a:p>
            <a:pPr eaLnBrk="1" hangingPunct="1"/>
            <a:r>
              <a:rPr lang="da-DK" dirty="0"/>
              <a:t>Trepartsforhold</a:t>
            </a:r>
          </a:p>
          <a:p>
            <a:pPr eaLnBrk="1" hangingPunct="1"/>
            <a:r>
              <a:rPr lang="da-DK" dirty="0"/>
              <a:t>Køb med ejendomsforbehold</a:t>
            </a:r>
          </a:p>
          <a:p>
            <a:pPr eaLnBrk="1" hangingPunct="1"/>
            <a:r>
              <a:rPr lang="da-DK" dirty="0"/>
              <a:t>Forbud mod pantsætning</a:t>
            </a:r>
          </a:p>
          <a:p>
            <a:pPr eaLnBrk="1" hangingPunct="1"/>
            <a:r>
              <a:rPr lang="da-DK" dirty="0"/>
              <a:t>Køber misligholder kreditaftalen</a:t>
            </a:r>
          </a:p>
          <a:p>
            <a:pPr eaLnBrk="1" hangingPunct="1">
              <a:buFont typeface="Arial" charset="0"/>
              <a:buNone/>
            </a:pPr>
            <a:r>
              <a:rPr lang="da-DK" sz="2400" dirty="0"/>
              <a:t>(Aftaleloven - se kapitel 2)</a:t>
            </a:r>
          </a:p>
        </p:txBody>
      </p:sp>
    </p:spTree>
    <p:extLst>
      <p:ext uri="{BB962C8B-B14F-4D97-AF65-F5344CB8AC3E}">
        <p14:creationId xmlns:p14="http://schemas.microsoft.com/office/powerpoint/2010/main" val="140904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Kreditaftaleloven </a:t>
            </a:r>
            <a:br>
              <a:rPr lang="da-DK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</a:br>
            <a:r>
              <a:rPr lang="da-DK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1. Anvendelse og ord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400" dirty="0"/>
              <a:t>Kreditaftaleloven anvendes i de fleste aftaler om lån, kredit eller køb på kredit</a:t>
            </a:r>
          </a:p>
          <a:p>
            <a:pPr eaLnBrk="1" hangingPunct="1"/>
            <a:r>
              <a:rPr lang="da-DK" sz="2400" dirty="0"/>
              <a:t>Lovens anvendes både i forbrugerkøb, handelskøb og civilkøb</a:t>
            </a:r>
          </a:p>
          <a:p>
            <a:pPr eaLnBrk="1" hangingPunct="1"/>
            <a:r>
              <a:rPr lang="da-DK" sz="2400" dirty="0"/>
              <a:t>Ordet ”</a:t>
            </a:r>
            <a:r>
              <a:rPr lang="da-DK" sz="2400" b="1" dirty="0"/>
              <a:t>kreditaftale</a:t>
            </a:r>
            <a:r>
              <a:rPr lang="da-DK" sz="2400" dirty="0"/>
              <a:t>” er defineret i KAL § 4, stk. 1, nr. 3:</a:t>
            </a:r>
          </a:p>
          <a:p>
            <a:pPr lvl="1" eaLnBrk="1" hangingPunct="1"/>
            <a:r>
              <a:rPr lang="da-DK" sz="2400" dirty="0"/>
              <a:t>”En aftale, hvorved en kreditgiver yder  eller giver tilsagn om at yde kredit…”</a:t>
            </a:r>
          </a:p>
          <a:p>
            <a:pPr lvl="1" eaLnBrk="1" hangingPunct="1"/>
            <a:r>
              <a:rPr lang="da-DK" sz="2400" dirty="0"/>
              <a:t>Lån og kreditkøb </a:t>
            </a:r>
            <a:r>
              <a:rPr lang="da-DK" sz="1800" dirty="0"/>
              <a:t>(se fig. 11.1 og 11.2)</a:t>
            </a:r>
          </a:p>
          <a:p>
            <a:pPr eaLnBrk="1" hangingPunct="1"/>
            <a:r>
              <a:rPr lang="da-DK" sz="2400" dirty="0"/>
              <a:t>En kreditaftale kan indgås via en kreditformidler</a:t>
            </a:r>
            <a:br>
              <a:rPr lang="da-DK" sz="2400" dirty="0"/>
            </a:br>
            <a:r>
              <a:rPr lang="da-DK" sz="1800" dirty="0"/>
              <a:t>(se fig. 11.3)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67017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2.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Krav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til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kreditaftalen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b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</a:br>
            <a:endParaRPr lang="en-GB" sz="3600" b="1" dirty="0">
              <a:solidFill>
                <a:srgbClr val="4F81BD">
                  <a:lumMod val="75000"/>
                </a:srgbClr>
              </a:solidFill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125538"/>
            <a:ext cx="7931150" cy="51927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400" dirty="0"/>
              <a:t>Før kreditaftalen indgås skal en forbruger have oplysninger om vilkår og omkostninger på et varigt medie (fx papir, USB, netbank)</a:t>
            </a:r>
          </a:p>
          <a:p>
            <a:pPr eaLnBrk="1" hangingPunct="1"/>
            <a:r>
              <a:rPr lang="da-DK" sz="2400" dirty="0"/>
              <a:t>Kreditgiver skal bl.a. oplyse om ÅOP (årlige omkostninger i procent)</a:t>
            </a:r>
          </a:p>
          <a:p>
            <a:pPr eaLnBrk="1" hangingPunct="1"/>
            <a:r>
              <a:rPr lang="da-DK" sz="2400" dirty="0"/>
              <a:t>Kreditaftalen skal indgås på varigt medie og opfylde tilsvarende oplysningskrav</a:t>
            </a:r>
          </a:p>
          <a:p>
            <a:pPr eaLnBrk="1" hangingPunct="1"/>
            <a:r>
              <a:rPr lang="da-DK" sz="2400" dirty="0"/>
              <a:t>Opfylder kreditgiver ikke oplysningspligten:</a:t>
            </a:r>
          </a:p>
          <a:p>
            <a:pPr lvl="1" eaLnBrk="1" hangingPunct="1"/>
            <a:r>
              <a:rPr lang="da-DK" sz="2400" dirty="0"/>
              <a:t>Skal forbrugeren evt. betale færre omkostninger</a:t>
            </a:r>
          </a:p>
          <a:p>
            <a:pPr lvl="1" eaLnBrk="1" hangingPunct="1"/>
            <a:r>
              <a:rPr lang="da-DK" sz="2400" dirty="0"/>
              <a:t>Løber fortrydelsesretten først fra oplysningspligten er opfyldt</a:t>
            </a:r>
          </a:p>
          <a:p>
            <a:pPr lvl="1" eaLnBrk="1" hangingPunct="1"/>
            <a:r>
              <a:rPr lang="da-DK" sz="2400" dirty="0"/>
              <a:t>Kreditgiver kan blive pålagt en bøde</a:t>
            </a:r>
          </a:p>
        </p:txBody>
      </p:sp>
    </p:spTree>
    <p:extLst>
      <p:ext uri="{BB962C8B-B14F-4D97-AF65-F5344CB8AC3E}">
        <p14:creationId xmlns:p14="http://schemas.microsoft.com/office/powerpoint/2010/main" val="2797759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2.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Krav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til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kreditaftalen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052513"/>
            <a:ext cx="7931150" cy="4525962"/>
          </a:xfrm>
        </p:spPr>
        <p:txBody>
          <a:bodyPr/>
          <a:lstStyle/>
          <a:p>
            <a:pPr eaLnBrk="1" hangingPunct="1"/>
            <a:r>
              <a:rPr lang="da-DK" sz="2400" dirty="0"/>
              <a:t>Kreditgiver skal vurdere forbrugerens kreditværdighed før kreditaftalen bliver indgået</a:t>
            </a:r>
          </a:p>
          <a:p>
            <a:pPr eaLnBrk="1" hangingPunct="1"/>
            <a:r>
              <a:rPr lang="da-DK" sz="2400" dirty="0"/>
              <a:t>I forbindelse med optagelse af realkreditlån har forbrugeren krav på en 7 dages acceptfrist, jf. KAL § 7d</a:t>
            </a:r>
          </a:p>
          <a:p>
            <a:pPr eaLnBrk="1" hangingPunct="1"/>
            <a:r>
              <a:rPr lang="da-DK" sz="2400" dirty="0"/>
              <a:t>Et kortfristet forbrugslån kræver at forbruger afventer mindst 48 timer med at acceptere tilbuddet, jf. KAL § 8c</a:t>
            </a:r>
          </a:p>
          <a:p>
            <a:pPr eaLnBrk="1" hangingPunct="1"/>
            <a:r>
              <a:rPr lang="da-DK" sz="2400" dirty="0"/>
              <a:t>Forbrugeren har ret til at fortryde en kreditaftale, jf. KAL § 19</a:t>
            </a:r>
          </a:p>
          <a:p>
            <a:pPr eaLnBrk="1" hangingPunct="1"/>
            <a:r>
              <a:rPr lang="da-DK" sz="2400" dirty="0"/>
              <a:t>En forbruger har altid ret til at indfri lånet før tid og dermed spare yderligere renteudgifter</a:t>
            </a:r>
          </a:p>
          <a:p>
            <a:pPr lvl="1" eaLnBrk="1" hangingPunct="1"/>
            <a:r>
              <a:rPr lang="da-DK" sz="2400" dirty="0"/>
              <a:t>Undtaget pantebreve med pant i fast ejendom</a:t>
            </a:r>
          </a:p>
          <a:p>
            <a:pPr eaLnBrk="1" hangingPunct="1"/>
            <a:r>
              <a:rPr lang="da-DK" sz="2400" dirty="0"/>
              <a:t>Urimelige vilkår kan blive tilsidesat</a:t>
            </a:r>
          </a:p>
        </p:txBody>
      </p:sp>
    </p:spTree>
    <p:extLst>
      <p:ext uri="{BB962C8B-B14F-4D97-AF65-F5344CB8AC3E}">
        <p14:creationId xmlns:p14="http://schemas.microsoft.com/office/powerpoint/2010/main" val="2918935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3.Trepartsforhold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Pladsholder til indhold 5"/>
          <p:cNvSpPr txBox="1">
            <a:spLocks/>
          </p:cNvSpPr>
          <p:nvPr/>
        </p:nvSpPr>
        <p:spPr bwMode="auto">
          <a:xfrm>
            <a:off x="4128963" y="1600200"/>
            <a:ext cx="48355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Lånesituationer med tre parter: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da-DK" sz="26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Oprindeligt trepartsforhold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da-DK" sz="26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Efterfølgende trepartsforhold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da-DK" sz="26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Fritstående lån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Vigtigt at skelne mellem de tre situationer for at afgøre, hvilke regler, der finder anvendelse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a-DK" sz="22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188219" y="1628775"/>
            <a:ext cx="2879725" cy="1439863"/>
          </a:xfrm>
          <a:prstGeom prst="rightArrowCallout">
            <a:avLst>
              <a:gd name="adj1" fmla="val 25000"/>
              <a:gd name="adj2" fmla="val 25000"/>
              <a:gd name="adj3" fmla="val 33333"/>
              <a:gd name="adj4" fmla="val 66667"/>
            </a:avLst>
          </a:prstGeom>
          <a:solidFill>
            <a:srgbClr val="4F81BD">
              <a:lumMod val="75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Kun de to første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er trepartsforhold</a:t>
            </a: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3703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Trepartsforhold</a:t>
            </a:r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Oprindeligt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trepartsforhold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Pladsholder til indhold 5"/>
          <p:cNvSpPr txBox="1">
            <a:spLocks/>
          </p:cNvSpPr>
          <p:nvPr/>
        </p:nvSpPr>
        <p:spPr bwMode="auto">
          <a:xfrm>
            <a:off x="1177280" y="1639888"/>
            <a:ext cx="800323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Forbrugeren opnår lån hos en tredjemand gennem en kreditformidler, jf. KAL § 4, stk. 1, nr. 15 litra b</a:t>
            </a:r>
            <a:b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(Se fig. 11.4)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Typisk situation: Forbruger køber en vare i en butik og indgår i butikken en låneaftale med en kreditgiver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varen er mangelfuld kan forbrugeren gøre krav </a:t>
            </a:r>
            <a:b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gældende overfor finansieringsselskabet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Kreditgiver kan få </a:t>
            </a: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ejendomsforbehold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 det solgte men ikke pant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 rot="6155968">
            <a:off x="5381524" y="4695083"/>
            <a:ext cx="1549302" cy="2309958"/>
          </a:xfrm>
          <a:prstGeom prst="cloudCallout">
            <a:avLst>
              <a:gd name="adj1" fmla="val -19009"/>
              <a:gd name="adj2" fmla="val 83532"/>
            </a:avLst>
          </a:prstGeom>
          <a:solidFill>
            <a:schemeClr val="accent1">
              <a:lumMod val="75000"/>
            </a:schemeClr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rot="10800000" vert="eaVert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Ejendoms-forbehold bliver gennemgået senere</a:t>
            </a:r>
          </a:p>
        </p:txBody>
      </p:sp>
    </p:spTree>
    <p:extLst>
      <p:ext uri="{BB962C8B-B14F-4D97-AF65-F5344CB8AC3E}">
        <p14:creationId xmlns:p14="http://schemas.microsoft.com/office/powerpoint/2010/main" val="2313974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12329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3. Trepartsforhold</a:t>
            </a:r>
            <a:b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Efterfølgende trepartsforhold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259632" y="1639888"/>
            <a:ext cx="788436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Forbrugeren indgår kreditaftale med sælger, jf. KAL § 4, stk. 1, nr. 15 litra a. Sælger overdrager efterfølgende aftalen til en tredjemand </a:t>
            </a:r>
            <a:r>
              <a:rPr kumimoji="0" lang="da-DK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(Se fig. 11.5)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Typisk situation: Forbruger køber en vare i en butik og indgår en afdragsordning med butikken. Butikken sælger kravet på forbrugeren videre til et finansieringsselskab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varen er mangelfuld kan forbrugeren gøre samme krav gældende overfor finansieringsselskabet som overfor sælger </a:t>
            </a:r>
            <a:r>
              <a:rPr kumimoji="0" lang="da-DK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(se fig. 11.7)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Kreditgiver kan få ejendomsforbehold i det solgte men ikke pant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3980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3. Trepartsforhold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   Fritstående lån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224136" y="1484784"/>
            <a:ext cx="788436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Ikke et trepartsforhold fordi sælger ikke har kontakt med långiver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Forbrugeren opnår lån hos en långiver. Låneprovenuet bliver brug til et kontantkøb 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(Se fig. 11.6)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Typisk situation: Forbruger optager lån i sin bank. Lånet bliver brugt til køb af fx bil. Bilsælger kender ikke til finansieringen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varen er mangelfuld kan forbrugeren ikke gøre krav </a:t>
            </a:r>
            <a:b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gældende overfor banken – lånet skal tilbagebetales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Det er ikke et kreditkøb og banken kan få pant i bilen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89880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9A23E706A21449BC66703B97899509" ma:contentTypeVersion="6" ma:contentTypeDescription="Opret et nyt dokument." ma:contentTypeScope="" ma:versionID="caa2866700e450b5999eeeb1f0893de1">
  <xsd:schema xmlns:xsd="http://www.w3.org/2001/XMLSchema" xmlns:xs="http://www.w3.org/2001/XMLSchema" xmlns:p="http://schemas.microsoft.com/office/2006/metadata/properties" xmlns:ns3="f7dfbcde-d029-4ed8-a18a-8747d0f05609" targetNamespace="http://schemas.microsoft.com/office/2006/metadata/properties" ma:root="true" ma:fieldsID="a187ddd95b3e199c9ba25204d068d95e" ns3:_="">
    <xsd:import namespace="f7dfbcde-d029-4ed8-a18a-8747d0f056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dfbcde-d029-4ed8-a18a-8747d0f056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650264-AA2B-4FE9-89DD-D677EA0C6A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BB48D0-BC3C-4D9F-8073-BAC840C2D1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dfbcde-d029-4ed8-a18a-8747d0f056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61B1C3-A042-4DFB-A10B-33B8E932557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1137</Words>
  <Application>Microsoft Office PowerPoint</Application>
  <PresentationFormat>Skærmshow (4:3)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16</vt:i4>
      </vt:variant>
    </vt:vector>
  </HeadingPairs>
  <TitlesOfParts>
    <vt:vector size="20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</cp:lastModifiedBy>
  <cp:revision>36</cp:revision>
  <dcterms:created xsi:type="dcterms:W3CDTF">2015-07-14T11:20:10Z</dcterms:created>
  <dcterms:modified xsi:type="dcterms:W3CDTF">2021-01-01T21:54:33Z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0x010100609A23E706A21449BC66703B97899509</vt:lpwstr>
  </property>
</Properties>
</file>