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2" r:id="rId5"/>
  </p:sldMasterIdLst>
  <p:sldIdLst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2411760" y="6395742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>
                <a:solidFill>
                  <a:schemeClr val="bg1"/>
                </a:solidFill>
              </a:rPr>
              <a:t>Afsætning A2 – 4. udgave</a:t>
            </a:r>
          </a:p>
        </p:txBody>
      </p:sp>
      <p:sp>
        <p:nvSpPr>
          <p:cNvPr id="5" name="Tekstboks 4"/>
          <p:cNvSpPr txBox="1"/>
          <p:nvPr userDrawn="1"/>
        </p:nvSpPr>
        <p:spPr>
          <a:xfrm>
            <a:off x="1435423" y="6165304"/>
            <a:ext cx="26642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Erhvervsjura</a:t>
            </a:r>
            <a:r>
              <a:rPr lang="da-DK" sz="1600" b="0" cap="none" spc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 C </a:t>
            </a:r>
            <a:r>
              <a:rPr lang="da-DK" sz="1600" b="0" cap="none" spc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– 1. udgave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56E90C64-5C71-4242-B490-08F528219D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7812" r="13679"/>
          <a:stretch/>
        </p:blipFill>
        <p:spPr>
          <a:xfrm>
            <a:off x="0" y="958171"/>
            <a:ext cx="1080120" cy="5279141"/>
          </a:xfrm>
          <a:prstGeom prst="rect">
            <a:avLst/>
          </a:prstGeom>
        </p:spPr>
      </p:pic>
      <p:pic>
        <p:nvPicPr>
          <p:cNvPr id="15" name="Billede 14">
            <a:extLst>
              <a:ext uri="{FF2B5EF4-FFF2-40B4-BE49-F238E27FC236}">
                <a16:creationId xmlns:a16="http://schemas.microsoft.com/office/drawing/2014/main" id="{04F62337-C6A9-435A-B601-91EF5E7AC1F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203659"/>
            <a:ext cx="4144161" cy="654341"/>
          </a:xfrm>
          <a:prstGeom prst="rect">
            <a:avLst/>
          </a:prstGeom>
        </p:spPr>
      </p:pic>
      <p:pic>
        <p:nvPicPr>
          <p:cNvPr id="16" name="Billede 15">
            <a:extLst>
              <a:ext uri="{FF2B5EF4-FFF2-40B4-BE49-F238E27FC236}">
                <a16:creationId xmlns:a16="http://schemas.microsoft.com/office/drawing/2014/main" id="{CFE8C907-CA10-41FA-A908-DD3D6DF39D5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144161" y="6203659"/>
            <a:ext cx="4999839" cy="654341"/>
          </a:xfrm>
          <a:prstGeom prst="rect">
            <a:avLst/>
          </a:prstGeom>
        </p:spPr>
      </p:pic>
      <p:pic>
        <p:nvPicPr>
          <p:cNvPr id="17" name="Billede 16">
            <a:extLst>
              <a:ext uri="{FF2B5EF4-FFF2-40B4-BE49-F238E27FC236}">
                <a16:creationId xmlns:a16="http://schemas.microsoft.com/office/drawing/2014/main" id="{429DF57C-23E4-4497-92DF-18A752E32F6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241" y="0"/>
            <a:ext cx="1082602" cy="956683"/>
          </a:xfrm>
          <a:prstGeom prst="rect">
            <a:avLst/>
          </a:prstGeom>
        </p:spPr>
      </p:pic>
      <p:sp>
        <p:nvSpPr>
          <p:cNvPr id="19" name="Tekstfelt 18">
            <a:extLst>
              <a:ext uri="{FF2B5EF4-FFF2-40B4-BE49-F238E27FC236}">
                <a16:creationId xmlns:a16="http://schemas.microsoft.com/office/drawing/2014/main" id="{63227D2F-E149-4649-894F-6D54DD5B67CE}"/>
              </a:ext>
            </a:extLst>
          </p:cNvPr>
          <p:cNvSpPr txBox="1"/>
          <p:nvPr userDrawn="1"/>
        </p:nvSpPr>
        <p:spPr>
          <a:xfrm>
            <a:off x="1080120" y="6334581"/>
            <a:ext cx="464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b="1" dirty="0">
                <a:solidFill>
                  <a:schemeClr val="bg1"/>
                </a:solidFill>
              </a:rPr>
              <a:t>ERHVERVSRET – finans – 2. udgave</a:t>
            </a:r>
          </a:p>
        </p:txBody>
      </p:sp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3EE387-51F6-4B10-AD14-968F8B663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DEAB502-F0DB-433D-B64E-F42A9EB0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6E1DD00D-03A4-4597-A0B5-BFE667DEF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5FB222B-F0F0-4701-A7DD-7E4426DA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88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5328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01-01-2021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5" r:id="rId3"/>
    <p:sldLayoutId id="2147483674" r:id="rId4"/>
    <p:sldLayoutId id="2147483661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01-01-2021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boks 4"/>
          <p:cNvSpPr txBox="1">
            <a:spLocks noChangeArrowheads="1"/>
          </p:cNvSpPr>
          <p:nvPr/>
        </p:nvSpPr>
        <p:spPr bwMode="auto">
          <a:xfrm>
            <a:off x="1063625" y="2228850"/>
            <a:ext cx="73437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Kapitel 18</a:t>
            </a:r>
          </a:p>
          <a:p>
            <a:pPr algn="ctr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Handel med fast ejendom</a:t>
            </a:r>
            <a:endParaRPr lang="da-DK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468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170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2.4 Fortrydelsesret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195388"/>
            <a:ext cx="8002587" cy="4681537"/>
          </a:xfrm>
        </p:spPr>
        <p:txBody>
          <a:bodyPr/>
          <a:lstStyle/>
          <a:p>
            <a:pPr eaLnBrk="1" hangingPunct="1"/>
            <a:r>
              <a:rPr lang="da-DK" sz="2400" dirty="0"/>
              <a:t>Fortrydelsesretten er en fravigelse af princippet om, at aftaler skal holdes</a:t>
            </a:r>
          </a:p>
          <a:p>
            <a:pPr eaLnBrk="1" hangingPunct="1"/>
            <a:r>
              <a:rPr lang="da-DK" sz="2400" dirty="0"/>
              <a:t>En køber kan tilbagekalde sit tilbud indtil sælgers accept er kommet frem til køber, jf. LFFE § 7</a:t>
            </a:r>
          </a:p>
          <a:p>
            <a:pPr eaLnBrk="1" hangingPunct="1"/>
            <a:r>
              <a:rPr lang="da-DK" sz="2400" dirty="0"/>
              <a:t>Efter aftalen er indgået kan køber fortryde handlen, jf. LFFE § 7 og § 8</a:t>
            </a:r>
          </a:p>
          <a:p>
            <a:pPr lvl="1" eaLnBrk="1" hangingPunct="1"/>
            <a:r>
              <a:rPr lang="da-DK" sz="2400" dirty="0"/>
              <a:t>Meddelelse om fortrydelse skal gives til sælger inden 6 hverdage efter aftalen er indgået</a:t>
            </a:r>
          </a:p>
          <a:p>
            <a:pPr lvl="1" eaLnBrk="1" hangingPunct="1"/>
            <a:r>
              <a:rPr lang="da-DK" sz="2400" dirty="0"/>
              <a:t>Køber skal samtidig betale en godtgørelse på 1 % af den nominelle købesum</a:t>
            </a:r>
          </a:p>
          <a:p>
            <a:pPr eaLnBrk="1" hangingPunct="1"/>
            <a:r>
              <a:rPr lang="da-DK" sz="2400" dirty="0"/>
              <a:t>Sælger har ikke tilsvarende fortrydelsesret</a:t>
            </a:r>
          </a:p>
        </p:txBody>
      </p:sp>
    </p:spTree>
    <p:extLst>
      <p:ext uri="{BB962C8B-B14F-4D97-AF65-F5344CB8AC3E}">
        <p14:creationId xmlns:p14="http://schemas.microsoft.com/office/powerpoint/2010/main" val="2335540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87536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23988"/>
            <a:ext cx="8002587" cy="4525962"/>
          </a:xfrm>
        </p:spPr>
        <p:txBody>
          <a:bodyPr/>
          <a:lstStyle/>
          <a:p>
            <a:pPr eaLnBrk="1" hangingPunct="1"/>
            <a:r>
              <a:rPr lang="da-DK" sz="2600" dirty="0"/>
              <a:t>Køber kan forberede finansiering af huskøb ved at få et lånebevis fra sin bank</a:t>
            </a:r>
          </a:p>
          <a:p>
            <a:pPr eaLnBrk="1" hangingPunct="1"/>
            <a:r>
              <a:rPr lang="da-DK" sz="2600" dirty="0"/>
              <a:t>Banken skal yde rådgivning om finansiering af fast ejendom (se kapitel 19 om rådgivning)</a:t>
            </a:r>
          </a:p>
          <a:p>
            <a:pPr eaLnBrk="1" hangingPunct="1"/>
            <a:r>
              <a:rPr lang="da-DK" sz="2600" dirty="0"/>
              <a:t>I en købsaftale kan parterne vælge:</a:t>
            </a:r>
          </a:p>
          <a:p>
            <a:pPr lvl="1" eaLnBrk="1" hangingPunct="1"/>
            <a:r>
              <a:rPr lang="da-DK" sz="2600" dirty="0"/>
              <a:t>Kontanthandel: Købesummen betales til sælger ved at købers bank deponerer beløbet i sælgers bank</a:t>
            </a:r>
          </a:p>
          <a:p>
            <a:pPr lvl="1" eaLnBrk="1" hangingPunct="1"/>
            <a:r>
              <a:rPr lang="da-DK" sz="2600" dirty="0"/>
              <a:t>Finansieret handel: Køber overtager sælgers lån i ejendommen – evt. nye lån, som køber har optaget i sælgers navn</a:t>
            </a:r>
          </a:p>
        </p:txBody>
      </p:sp>
    </p:spTree>
    <p:extLst>
      <p:ext uri="{BB962C8B-B14F-4D97-AF65-F5344CB8AC3E}">
        <p14:creationId xmlns:p14="http://schemas.microsoft.com/office/powerpoint/2010/main" val="2757999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2.5 Finansiering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482725"/>
            <a:ext cx="8004175" cy="4525963"/>
          </a:xfrm>
        </p:spPr>
        <p:txBody>
          <a:bodyPr/>
          <a:lstStyle/>
          <a:p>
            <a:pPr eaLnBrk="1" hangingPunct="1"/>
            <a:r>
              <a:rPr lang="da-DK" dirty="0"/>
              <a:t>Realkreditbelåning kan maksimalt udgøre 80 % af ejendommens værdi</a:t>
            </a:r>
          </a:p>
          <a:p>
            <a:pPr eaLnBrk="1" hangingPunct="1"/>
            <a:r>
              <a:rPr lang="da-DK" dirty="0"/>
              <a:t>I forbindelse med optagelse af realkreditlån, skal man overveje:</a:t>
            </a:r>
          </a:p>
          <a:p>
            <a:pPr lvl="1" eaLnBrk="1" hangingPunct="1"/>
            <a:r>
              <a:rPr lang="da-DK" dirty="0"/>
              <a:t>Løbetid (10, 20 eller 30 år)</a:t>
            </a:r>
          </a:p>
          <a:p>
            <a:pPr lvl="1" eaLnBrk="1" hangingPunct="1"/>
            <a:r>
              <a:rPr lang="da-DK" dirty="0"/>
              <a:t>Afdragsfrihed (der betales kun renter på lånet og ikke afdrag)</a:t>
            </a:r>
          </a:p>
          <a:p>
            <a:pPr lvl="1" eaLnBrk="1" hangingPunct="1"/>
            <a:r>
              <a:rPr lang="da-DK" dirty="0"/>
              <a:t>Fast eller variabel rente</a:t>
            </a:r>
          </a:p>
          <a:p>
            <a:pPr lvl="1" eaLnBrk="1" hangingPunct="1"/>
            <a:r>
              <a:rPr lang="da-DK" dirty="0"/>
              <a:t>Kurssikring af lån</a:t>
            </a:r>
          </a:p>
        </p:txBody>
      </p:sp>
    </p:spTree>
    <p:extLst>
      <p:ext uri="{BB962C8B-B14F-4D97-AF65-F5344CB8AC3E}">
        <p14:creationId xmlns:p14="http://schemas.microsoft.com/office/powerpoint/2010/main" val="3083738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2.6 Berigtigelse af skøde og refusionsopgørelse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57338"/>
            <a:ext cx="8002587" cy="4248150"/>
          </a:xfrm>
        </p:spPr>
        <p:txBody>
          <a:bodyPr/>
          <a:lstStyle/>
          <a:p>
            <a:pPr eaLnBrk="1" hangingPunct="1"/>
            <a:r>
              <a:rPr lang="da-DK" sz="2400" dirty="0"/>
              <a:t>Købers advokat skal rådgive køber om handlen og gennemgå handlens væsentlige dokumenter</a:t>
            </a:r>
          </a:p>
          <a:p>
            <a:pPr eaLnBrk="1" hangingPunct="1"/>
            <a:r>
              <a:rPr lang="da-DK" sz="2400" dirty="0"/>
              <a:t>Advokaten skal sørge for at få tinglyst nyt skøde på ejendommen, for at sikre købers adkomst</a:t>
            </a:r>
          </a:p>
          <a:p>
            <a:pPr eaLnBrk="1" hangingPunct="1"/>
            <a:r>
              <a:rPr lang="da-DK" sz="2400" dirty="0"/>
              <a:t>Skødet vil få anmærkninger om sælgers endnu ikke aflyste lån</a:t>
            </a:r>
          </a:p>
          <a:p>
            <a:pPr eaLnBrk="1" hangingPunct="1"/>
            <a:r>
              <a:rPr lang="da-DK" sz="2400" dirty="0"/>
              <a:t>Efterhånden som sælgers lån bliver indfriet, vil anmærkningerne på skødet blive fjernet</a:t>
            </a:r>
          </a:p>
          <a:p>
            <a:pPr eaLnBrk="1" hangingPunct="1"/>
            <a:r>
              <a:rPr lang="da-DK" sz="2400" dirty="0"/>
              <a:t>Når skødet er anmærkningsfrit kan købesummen frigives til sælger</a:t>
            </a:r>
          </a:p>
          <a:p>
            <a:pPr eaLnBrk="1" hangingPunct="1"/>
            <a:r>
              <a:rPr lang="da-DK" sz="2400" dirty="0"/>
              <a:t>Advokat skal udarbejde refusionsopgørelse</a:t>
            </a:r>
          </a:p>
        </p:txBody>
      </p:sp>
    </p:spTree>
    <p:extLst>
      <p:ext uri="{BB962C8B-B14F-4D97-AF65-F5344CB8AC3E}">
        <p14:creationId xmlns:p14="http://schemas.microsoft.com/office/powerpoint/2010/main" val="307509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11663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628775"/>
            <a:ext cx="8002587" cy="3744913"/>
          </a:xfrm>
        </p:spPr>
        <p:txBody>
          <a:bodyPr/>
          <a:lstStyle/>
          <a:p>
            <a:pPr eaLnBrk="1" hangingPunct="1"/>
            <a:r>
              <a:rPr lang="da-DK" sz="2800" dirty="0"/>
              <a:t>En mangel ved en fast ejendom er typisk en defekt, som ikke burde være der i en ejendom med den alder til den pris. Hvad kunne køber med rimelighed forvente?</a:t>
            </a:r>
          </a:p>
          <a:p>
            <a:pPr eaLnBrk="1" hangingPunct="1"/>
            <a:r>
              <a:rPr lang="da-DK" sz="2800" dirty="0"/>
              <a:t>Uanset at sælger har fået udarbejdet tilstandsrapport mv., kan sælger være ansvarlig for mangler, fx:</a:t>
            </a:r>
            <a:endParaRPr lang="da-DK" sz="2400" dirty="0"/>
          </a:p>
          <a:p>
            <a:pPr lvl="1" eaLnBrk="1" hangingPunct="1"/>
            <a:r>
              <a:rPr lang="da-DK" sz="2400" dirty="0"/>
              <a:t>Ulovlige bygningsindretninger</a:t>
            </a:r>
          </a:p>
          <a:p>
            <a:pPr lvl="1" eaLnBrk="1" hangingPunct="1"/>
            <a:r>
              <a:rPr lang="da-DK" sz="2400" dirty="0"/>
              <a:t>Hvis sælger har garanteret</a:t>
            </a:r>
          </a:p>
          <a:p>
            <a:pPr lvl="1" eaLnBrk="1" hangingPunct="1"/>
            <a:r>
              <a:rPr lang="da-DK" sz="2400" dirty="0"/>
              <a:t>Hvis sælger har handlet svigagtigt eller groft uagtsomt</a:t>
            </a:r>
          </a:p>
        </p:txBody>
      </p:sp>
    </p:spTree>
    <p:extLst>
      <p:ext uri="{BB962C8B-B14F-4D97-AF65-F5344CB8AC3E}">
        <p14:creationId xmlns:p14="http://schemas.microsoft.com/office/powerpoint/2010/main" val="277966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27584" y="12747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3. Mangler ved fast ejendom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66863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Køber har en </a:t>
            </a:r>
            <a:r>
              <a:rPr lang="da-DK" sz="2400" b="1" dirty="0"/>
              <a:t>undersøgelsespligt</a:t>
            </a:r>
            <a:r>
              <a:rPr lang="da-DK" sz="2400" dirty="0"/>
              <a:t> – ved siden af sælgers oplysningspligt. Kunne køber have opdaget manglen ved at se sig for?</a:t>
            </a:r>
          </a:p>
          <a:p>
            <a:pPr eaLnBrk="1" hangingPunct="1"/>
            <a:r>
              <a:rPr lang="da-DK" sz="2400" dirty="0"/>
              <a:t>Mangler uden for bygningen er sælger ansvarlig for</a:t>
            </a:r>
          </a:p>
          <a:p>
            <a:pPr eaLnBrk="1" hangingPunct="1"/>
            <a:r>
              <a:rPr lang="da-DK" sz="2400" dirty="0"/>
              <a:t>Er der mangler ved den faste ejendom kan køber gøre misligholdelsesbeføjelser gældende:</a:t>
            </a:r>
          </a:p>
          <a:p>
            <a:pPr lvl="1" eaLnBrk="1" hangingPunct="1"/>
            <a:r>
              <a:rPr lang="da-DK" sz="2200" dirty="0"/>
              <a:t>Erstatning</a:t>
            </a:r>
          </a:p>
          <a:p>
            <a:pPr lvl="1" eaLnBrk="1" hangingPunct="1"/>
            <a:r>
              <a:rPr lang="da-DK" sz="2200" dirty="0"/>
              <a:t>Forholdsmæssigt afslag</a:t>
            </a:r>
          </a:p>
          <a:p>
            <a:pPr lvl="1" eaLnBrk="1" hangingPunct="1"/>
            <a:r>
              <a:rPr lang="da-DK" sz="2200" dirty="0"/>
              <a:t>Hæve handlet</a:t>
            </a:r>
          </a:p>
          <a:p>
            <a:pPr eaLnBrk="1" hangingPunct="1"/>
            <a:r>
              <a:rPr lang="da-DK" sz="2400" dirty="0"/>
              <a:t>Mangler forældes 3 år efter køber har opdaget manglen eller burde have opdaget den, men maksimalt 10 år</a:t>
            </a:r>
          </a:p>
        </p:txBody>
      </p:sp>
    </p:spTree>
    <p:extLst>
      <p:ext uri="{BB962C8B-B14F-4D97-AF65-F5344CB8AC3E}">
        <p14:creationId xmlns:p14="http://schemas.microsoft.com/office/powerpoint/2010/main" val="3105143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734888" y="4462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4. Ejendomsmæglers ansvar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65077" y="1412776"/>
            <a:ext cx="8002587" cy="4897437"/>
          </a:xfrm>
        </p:spPr>
        <p:txBody>
          <a:bodyPr/>
          <a:lstStyle/>
          <a:p>
            <a:pPr eaLnBrk="1" hangingPunct="1"/>
            <a:r>
              <a:rPr lang="da-DK" sz="2200" dirty="0"/>
              <a:t>Ejendomsmæglers rådgiveransvar vurderes efter almindelige erstatningsretlige principper</a:t>
            </a:r>
          </a:p>
          <a:p>
            <a:pPr lvl="1" eaLnBrk="1" hangingPunct="1"/>
            <a:r>
              <a:rPr lang="da-DK" sz="2200" dirty="0"/>
              <a:t>Professionsansvar, skærpet culpa</a:t>
            </a:r>
          </a:p>
          <a:p>
            <a:pPr eaLnBrk="1" hangingPunct="1"/>
            <a:r>
              <a:rPr lang="da-DK" sz="2200" dirty="0"/>
              <a:t>Ejendomsmægler objektivt ansvar, jf. LOFE § 47, hvis</a:t>
            </a:r>
          </a:p>
          <a:p>
            <a:pPr lvl="1" eaLnBrk="1" hangingPunct="1"/>
            <a:r>
              <a:rPr lang="da-DK" sz="2200" dirty="0"/>
              <a:t>Provenu er beregnet forkert</a:t>
            </a:r>
          </a:p>
          <a:p>
            <a:pPr lvl="1" eaLnBrk="1" hangingPunct="1"/>
            <a:r>
              <a:rPr lang="da-DK" sz="2200" dirty="0"/>
              <a:t>Beregning af </a:t>
            </a:r>
            <a:r>
              <a:rPr lang="da-DK" sz="2200" dirty="0" err="1"/>
              <a:t>ejerudgifter</a:t>
            </a:r>
            <a:r>
              <a:rPr lang="da-DK" sz="2200" dirty="0"/>
              <a:t> eller forslag til finansiering er forkert</a:t>
            </a:r>
          </a:p>
          <a:p>
            <a:pPr lvl="1" eaLnBrk="1" hangingPunct="1"/>
            <a:r>
              <a:rPr lang="da-DK" sz="2200" dirty="0"/>
              <a:t>Værdiansættelsen afviger meget</a:t>
            </a:r>
          </a:p>
          <a:p>
            <a:pPr lvl="1" eaLnBrk="1" hangingPunct="1">
              <a:buFont typeface="Arial" charset="0"/>
              <a:buNone/>
            </a:pPr>
            <a:r>
              <a:rPr lang="da-DK" sz="2200" dirty="0"/>
              <a:t>Og forbrugeren er i god tro om fejlen</a:t>
            </a:r>
          </a:p>
          <a:p>
            <a:pPr eaLnBrk="1" hangingPunct="1"/>
            <a:r>
              <a:rPr lang="da-DK" sz="2200" dirty="0"/>
              <a:t>Forbruger kan klage til Klagenævnet for ejendomsformidling</a:t>
            </a:r>
          </a:p>
          <a:p>
            <a:pPr eaLnBrk="1" hangingPunct="1"/>
            <a:r>
              <a:rPr lang="da-DK" sz="2200" dirty="0"/>
              <a:t>Disciplinærnævnet for Ejendomsmægler træffer afgørelse i sager om overtrædelse af LOFE og god skik for ejendomsmæglere</a:t>
            </a:r>
          </a:p>
        </p:txBody>
      </p:sp>
    </p:spTree>
    <p:extLst>
      <p:ext uri="{BB962C8B-B14F-4D97-AF65-F5344CB8AC3E}">
        <p14:creationId xmlns:p14="http://schemas.microsoft.com/office/powerpoint/2010/main" val="3974348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1022920" y="333375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Handel med fast ejendom kapitel 18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700808"/>
            <a:ext cx="7931150" cy="4525963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800" b="1" dirty="0"/>
              <a:t>I kapitel 18 gennemgås</a:t>
            </a:r>
            <a:r>
              <a:rPr lang="da-DK" sz="2800" dirty="0"/>
              <a:t>:</a:t>
            </a:r>
          </a:p>
          <a:p>
            <a:pPr eaLnBrk="1" hangingPunct="1"/>
            <a:r>
              <a:rPr lang="da-DK" sz="2800" dirty="0"/>
              <a:t>Lovgivning og aktører</a:t>
            </a:r>
          </a:p>
          <a:p>
            <a:pPr eaLnBrk="1" hangingPunct="1"/>
            <a:r>
              <a:rPr lang="da-DK" sz="2800" dirty="0"/>
              <a:t>Gennemgang af en ejendomshandel</a:t>
            </a:r>
          </a:p>
          <a:p>
            <a:pPr eaLnBrk="1" hangingPunct="1"/>
            <a:r>
              <a:rPr lang="da-DK" sz="2800" dirty="0"/>
              <a:t>Mangler ved fast ejendom</a:t>
            </a:r>
          </a:p>
          <a:p>
            <a:pPr eaLnBrk="1" hangingPunct="1"/>
            <a:r>
              <a:rPr lang="da-DK" sz="2800" dirty="0"/>
              <a:t>Ejendomsmæglers ansvar</a:t>
            </a:r>
            <a:br>
              <a:rPr lang="da-DK" dirty="0"/>
            </a:br>
            <a:endParaRPr lang="da-DK" sz="2400" dirty="0"/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(Aftaleret – se kapitel 2)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(Køb - se kapitel 6)</a:t>
            </a:r>
          </a:p>
          <a:p>
            <a:pPr eaLnBrk="1" hangingPunct="1">
              <a:buFont typeface="Arial" charset="0"/>
              <a:buNone/>
            </a:pPr>
            <a:r>
              <a:rPr lang="da-DK" sz="2000" dirty="0"/>
              <a:t>(Rådgiveransvar – se kapitel 19)</a:t>
            </a:r>
          </a:p>
        </p:txBody>
      </p:sp>
    </p:spTree>
    <p:extLst>
      <p:ext uri="{BB962C8B-B14F-4D97-AF65-F5344CB8AC3E}">
        <p14:creationId xmlns:p14="http://schemas.microsoft.com/office/powerpoint/2010/main" val="3345619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7544" y="11380"/>
            <a:ext cx="8229600" cy="1143000"/>
          </a:xfrm>
          <a:prstGeom prst="rect">
            <a:avLst/>
          </a:prstGeom>
        </p:spPr>
        <p:txBody>
          <a:bodyPr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1. Lovgivning og aktører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212850" y="1413718"/>
            <a:ext cx="7931150" cy="532765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b="1" dirty="0"/>
              <a:t>Lovgivning:</a:t>
            </a:r>
          </a:p>
          <a:p>
            <a:pPr eaLnBrk="1" hangingPunct="1"/>
            <a:r>
              <a:rPr lang="da-DK" sz="2000" dirty="0"/>
              <a:t>(Aftaleloven, købeloven)</a:t>
            </a:r>
          </a:p>
          <a:p>
            <a:pPr eaLnBrk="1" hangingPunct="1"/>
            <a:r>
              <a:rPr lang="da-DK" sz="2000" dirty="0"/>
              <a:t>Lov om formidling af fast ejendom (LOFE)</a:t>
            </a:r>
          </a:p>
          <a:p>
            <a:pPr eaLnBrk="1" hangingPunct="1"/>
            <a:r>
              <a:rPr lang="da-DK" sz="2000" dirty="0"/>
              <a:t>Lov om forbrugerbeskyttelse ved erhvervelse af fast ejendom (LFFE)</a:t>
            </a:r>
          </a:p>
          <a:p>
            <a:pPr eaLnBrk="1" hangingPunct="1">
              <a:buFont typeface="Arial" charset="0"/>
              <a:buNone/>
            </a:pPr>
            <a:r>
              <a:rPr lang="da-DK" sz="2400" b="1" dirty="0"/>
              <a:t>Aktører </a:t>
            </a:r>
            <a:r>
              <a:rPr lang="da-DK" sz="2400" dirty="0"/>
              <a:t>(se fig. 18.1):</a:t>
            </a:r>
          </a:p>
          <a:p>
            <a:pPr eaLnBrk="1" hangingPunct="1"/>
            <a:r>
              <a:rPr lang="da-DK" sz="2000" dirty="0"/>
              <a:t>Sælger: </a:t>
            </a:r>
          </a:p>
          <a:p>
            <a:pPr lvl="1" eaLnBrk="1" hangingPunct="1"/>
            <a:r>
              <a:rPr lang="da-DK" sz="2000" dirty="0"/>
              <a:t>Ejendomsmægler, bank, realkreditinstitut, bygningssagkyndig, forsikringsselskab</a:t>
            </a:r>
          </a:p>
          <a:p>
            <a:pPr eaLnBrk="1" hangingPunct="1"/>
            <a:r>
              <a:rPr lang="da-DK" sz="2000" dirty="0"/>
              <a:t>Køber:</a:t>
            </a:r>
          </a:p>
          <a:p>
            <a:pPr lvl="1" eaLnBrk="1" hangingPunct="1"/>
            <a:r>
              <a:rPr lang="da-DK" sz="2000" dirty="0"/>
              <a:t>Advokat, bank, realkreditinstitut, bygningssagkyndig, forsikringsselskab</a:t>
            </a:r>
          </a:p>
        </p:txBody>
      </p:sp>
    </p:spTree>
    <p:extLst>
      <p:ext uri="{BB962C8B-B14F-4D97-AF65-F5344CB8AC3E}">
        <p14:creationId xmlns:p14="http://schemas.microsoft.com/office/powerpoint/2010/main" val="3490713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78904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da-DK" sz="3600" b="1" dirty="0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da-DK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 Gennemgang af en ejendomshandel</a:t>
            </a:r>
            <a:endParaRPr lang="da-DK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844675"/>
            <a:ext cx="8002587" cy="2941638"/>
          </a:xfrm>
        </p:spPr>
        <p:txBody>
          <a:bodyPr/>
          <a:lstStyle/>
          <a:p>
            <a:pPr eaLnBrk="1" hangingPunct="1"/>
            <a:r>
              <a:rPr lang="da-DK" dirty="0"/>
              <a:t>Gennemgang af en typisk handel – køb af privat bolig med hjælp fra ejendomsmægler og advokat</a:t>
            </a:r>
          </a:p>
          <a:p>
            <a:pPr eaLnBrk="1" hangingPunct="1"/>
            <a:r>
              <a:rPr lang="da-DK" dirty="0"/>
              <a:t>Alle aktørerne har forskellige roller og skal koordinere indsatsen, før bolighandlen er på plads</a:t>
            </a:r>
          </a:p>
          <a:p>
            <a:pPr eaLnBrk="1" hangingPunct="1"/>
            <a:r>
              <a:rPr lang="da-DK" dirty="0"/>
              <a:t>Det kan være afgørende at tingene sker i den rigtige rækkefølge, på det rigtige tidspunkt</a:t>
            </a:r>
          </a:p>
        </p:txBody>
      </p:sp>
    </p:spTree>
    <p:extLst>
      <p:ext uri="{BB962C8B-B14F-4D97-AF65-F5344CB8AC3E}">
        <p14:creationId xmlns:p14="http://schemas.microsoft.com/office/powerpoint/2010/main" val="765667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1288"/>
            <a:ext cx="8002587" cy="4525962"/>
          </a:xfrm>
        </p:spPr>
        <p:txBody>
          <a:bodyPr/>
          <a:lstStyle/>
          <a:p>
            <a:pPr eaLnBrk="1" hangingPunct="1"/>
            <a:r>
              <a:rPr lang="da-DK" dirty="0"/>
              <a:t>Indgås mellem sælger og ejendomsmægler</a:t>
            </a:r>
          </a:p>
          <a:p>
            <a:pPr eaLnBrk="1" hangingPunct="1"/>
            <a:r>
              <a:rPr lang="da-DK" dirty="0"/>
              <a:t>Skal indeholde betingelser om salgspris, annoncering og mæglers salær</a:t>
            </a:r>
          </a:p>
          <a:p>
            <a:pPr eaLnBrk="1" hangingPunct="1"/>
            <a:r>
              <a:rPr lang="da-DK" dirty="0"/>
              <a:t>Skal overholde reglerne i LOFE § 29 og formidlingsbekendtgørelsen § 2 og 3</a:t>
            </a:r>
          </a:p>
          <a:p>
            <a:pPr eaLnBrk="1" hangingPunct="1"/>
            <a:r>
              <a:rPr lang="da-DK" dirty="0"/>
              <a:t>Aftalen kan højst løbe i 6 måneder og kan herefter forlænges 3 måneder ad gangen, hvis vederlag er afhængig af resultatet, LOFE § 31</a:t>
            </a:r>
          </a:p>
        </p:txBody>
      </p:sp>
    </p:spTree>
    <p:extLst>
      <p:ext uri="{BB962C8B-B14F-4D97-AF65-F5344CB8AC3E}">
        <p14:creationId xmlns:p14="http://schemas.microsoft.com/office/powerpoint/2010/main" val="3739972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950912" y="-9939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2.1 Formidlingsaftale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12875"/>
            <a:ext cx="8002587" cy="4032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a-DK" sz="2400" dirty="0"/>
              <a:t>Når der er indgået formidlingsaftale skal ejendomsmægler: </a:t>
            </a:r>
          </a:p>
          <a:p>
            <a:pPr eaLnBrk="1" hangingPunct="1"/>
            <a:r>
              <a:rPr lang="da-DK" sz="2400" dirty="0"/>
              <a:t>Varetage sælgers interesser og rådgive sælger, herunder</a:t>
            </a:r>
          </a:p>
          <a:p>
            <a:pPr lvl="1" eaLnBrk="1" hangingPunct="1"/>
            <a:r>
              <a:rPr lang="da-DK" sz="2400" dirty="0"/>
              <a:t>Værdiansætte ejendommen og fastsætte prisen</a:t>
            </a:r>
          </a:p>
          <a:p>
            <a:pPr lvl="1" eaLnBrk="1" hangingPunct="1"/>
            <a:r>
              <a:rPr lang="da-DK" sz="2400" dirty="0"/>
              <a:t>Udarbejde finansieringsforslag</a:t>
            </a:r>
          </a:p>
          <a:p>
            <a:pPr lvl="1" eaLnBrk="1" hangingPunct="1"/>
            <a:r>
              <a:rPr lang="da-DK" sz="2400" dirty="0"/>
              <a:t>Beregne sælgers provenu</a:t>
            </a:r>
          </a:p>
          <a:p>
            <a:pPr lvl="1" eaLnBrk="1" hangingPunct="1"/>
            <a:r>
              <a:rPr lang="da-DK" sz="2400" dirty="0"/>
              <a:t>Udarbejde salgsopstilling og udkast til købsaftale</a:t>
            </a:r>
          </a:p>
          <a:p>
            <a:pPr eaLnBrk="1" hangingPunct="1"/>
            <a:r>
              <a:rPr lang="da-DK" sz="2400" dirty="0"/>
              <a:t>Salgsmaterialet er en opfordring til at afgive tilbud</a:t>
            </a:r>
          </a:p>
          <a:p>
            <a:pPr eaLnBrk="1" hangingPunct="1"/>
            <a:r>
              <a:rPr lang="da-DK" sz="2400" dirty="0"/>
              <a:t>Give køber alle de relevante oplysninger</a:t>
            </a:r>
          </a:p>
          <a:p>
            <a:pPr eaLnBrk="1" hangingPunct="1"/>
            <a:r>
              <a:rPr lang="da-DK" sz="2400" dirty="0"/>
              <a:t>Ejendomsmægler må ikke rådgive både sælger og køber, </a:t>
            </a:r>
            <a:br>
              <a:rPr lang="da-DK" sz="2400" dirty="0"/>
            </a:br>
            <a:r>
              <a:rPr lang="da-DK" sz="2400" dirty="0"/>
              <a:t>jf. LOFE § 26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36147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468313" y="33337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Tilstandsrapport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, el-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tjek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og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3200" b="1" dirty="0" err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ejerskifteforsikring</a:t>
            </a:r>
            <a:endParaRPr lang="en-GB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484313"/>
            <a:ext cx="8002587" cy="4525962"/>
          </a:xfrm>
        </p:spPr>
        <p:txBody>
          <a:bodyPr/>
          <a:lstStyle/>
          <a:p>
            <a:pPr eaLnBrk="1" hangingPunct="1"/>
            <a:r>
              <a:rPr lang="da-DK" sz="2400" dirty="0"/>
              <a:t>Sælger kan få udarbejdet tilstandsrapport af bygningssagkyndig</a:t>
            </a:r>
          </a:p>
          <a:p>
            <a:pPr eaLnBrk="1" hangingPunct="1"/>
            <a:r>
              <a:rPr lang="da-DK" sz="2400" dirty="0"/>
              <a:t>Bygningssagkyndig gennemgår bygninger men ikke grunden og installationer uden for bygningen</a:t>
            </a:r>
          </a:p>
          <a:p>
            <a:pPr eaLnBrk="1" hangingPunct="1"/>
            <a:r>
              <a:rPr lang="da-DK" sz="2400" dirty="0"/>
              <a:t>Den bygningssagkyndige ser efter synlige mangler – ikke de skjulte mangler</a:t>
            </a:r>
          </a:p>
          <a:p>
            <a:pPr eaLnBrk="1" hangingPunct="1"/>
            <a:r>
              <a:rPr lang="da-DK" sz="2400" dirty="0"/>
              <a:t>Alle fejl og mangler gives karakter </a:t>
            </a:r>
            <a:r>
              <a:rPr lang="da-DK" sz="1800" dirty="0"/>
              <a:t>(se fig. 18.2)</a:t>
            </a:r>
          </a:p>
          <a:p>
            <a:pPr eaLnBrk="1" hangingPunct="1"/>
            <a:r>
              <a:rPr lang="da-DK" sz="2400" dirty="0"/>
              <a:t>Sælger har loyal oplysningspligt og skal supplere tilstandsrapporten med alle de relevante forhold, han kender til</a:t>
            </a:r>
          </a:p>
          <a:p>
            <a:pPr eaLnBrk="1" hangingPunct="1"/>
            <a:r>
              <a:rPr lang="da-DK" sz="2400" dirty="0"/>
              <a:t>El-tjek skal foretages af autoriseret elinstallatør</a:t>
            </a:r>
          </a:p>
          <a:p>
            <a:pPr eaLnBrk="1" hangingPunct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5361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5"/>
          <p:cNvSpPr>
            <a:spLocks noGrp="1"/>
          </p:cNvSpPr>
          <p:nvPr>
            <p:ph idx="4294967295"/>
          </p:nvPr>
        </p:nvSpPr>
        <p:spPr>
          <a:xfrm>
            <a:off x="1139825" y="1772816"/>
            <a:ext cx="8004175" cy="4525963"/>
          </a:xfrm>
        </p:spPr>
        <p:txBody>
          <a:bodyPr/>
          <a:lstStyle/>
          <a:p>
            <a:pPr eaLnBrk="1" hangingPunct="1"/>
            <a:r>
              <a:rPr lang="da-DK" sz="2000" dirty="0"/>
              <a:t>På baggrund af tilstandsrapport og elinstallationsrapport indhentes et tilbud om ejerskifteforsikring</a:t>
            </a:r>
          </a:p>
          <a:p>
            <a:pPr eaLnBrk="1" hangingPunct="1"/>
            <a:r>
              <a:rPr lang="da-DK" sz="2000" dirty="0"/>
              <a:t>Sælger er fri for ansvar for fejl og mangler ved den faste ejendom (jf. LFFE § 2), hvis:</a:t>
            </a:r>
          </a:p>
          <a:p>
            <a:pPr lvl="1" eaLnBrk="1" hangingPunct="1"/>
            <a:r>
              <a:rPr lang="da-DK" sz="2000" dirty="0"/>
              <a:t>Køber har modtaget tilstandsrapport, som er mindre end 6 mdr. gammel</a:t>
            </a:r>
          </a:p>
          <a:p>
            <a:pPr lvl="1" eaLnBrk="1" hangingPunct="1"/>
            <a:r>
              <a:rPr lang="da-DK" sz="2000" dirty="0"/>
              <a:t>Køber har modtaget en elinstallationsrapport, som er mindre end 1 år gammel</a:t>
            </a:r>
          </a:p>
          <a:p>
            <a:pPr lvl="1" eaLnBrk="1" hangingPunct="1"/>
            <a:r>
              <a:rPr lang="da-DK" sz="2000" dirty="0"/>
              <a:t>Køber samtidig har modtaget tilbud på en ejerskifteforsikring</a:t>
            </a:r>
          </a:p>
          <a:p>
            <a:pPr lvl="1" eaLnBrk="1" hangingPunct="1"/>
            <a:r>
              <a:rPr lang="da-DK" sz="2000" dirty="0"/>
              <a:t>Køber har modtaget tilbud fra sælger om betaling af ½ præmie på 5-årig forsikring</a:t>
            </a:r>
          </a:p>
        </p:txBody>
      </p:sp>
      <p:sp>
        <p:nvSpPr>
          <p:cNvPr id="3" name="Titel 4"/>
          <p:cNvSpPr txBox="1">
            <a:spLocks/>
          </p:cNvSpPr>
          <p:nvPr/>
        </p:nvSpPr>
        <p:spPr bwMode="auto">
          <a:xfrm>
            <a:off x="806896" y="18950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da-DK" sz="3600" b="1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2.2 Tilstandsrapport, el-tjek og ejerskifteforsikring</a:t>
            </a:r>
            <a:endParaRPr lang="da-DK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39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4"/>
          <p:cNvSpPr txBox="1">
            <a:spLocks/>
          </p:cNvSpPr>
          <p:nvPr/>
        </p:nvSpPr>
        <p:spPr>
          <a:xfrm>
            <a:off x="806896" y="-27384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4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br>
              <a:rPr lang="en-GB" sz="3600" b="1">
                <a:solidFill>
                  <a:srgbClr val="7030A0"/>
                </a:solidFill>
                <a:latin typeface="Arial" charset="0"/>
                <a:cs typeface="Arial" charset="0"/>
              </a:rPr>
            </a:br>
            <a:r>
              <a:rPr lang="en-GB" sz="3600" b="1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2.3 Købsaftale</a:t>
            </a:r>
            <a:endParaRPr lang="en-GB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ladsholder til indhold 5"/>
          <p:cNvSpPr>
            <a:spLocks noGrp="1"/>
          </p:cNvSpPr>
          <p:nvPr>
            <p:ph idx="4294967295"/>
          </p:nvPr>
        </p:nvSpPr>
        <p:spPr>
          <a:xfrm>
            <a:off x="1141413" y="1566863"/>
            <a:ext cx="8002587" cy="3373437"/>
          </a:xfrm>
        </p:spPr>
        <p:txBody>
          <a:bodyPr/>
          <a:lstStyle/>
          <a:p>
            <a:pPr eaLnBrk="1" hangingPunct="1"/>
            <a:r>
              <a:rPr lang="da-DK" dirty="0"/>
              <a:t>Ejendomsmægler udfærdiger købsaftale, jf. LOFE § 37</a:t>
            </a:r>
          </a:p>
          <a:p>
            <a:pPr eaLnBrk="1" hangingPunct="1"/>
            <a:r>
              <a:rPr lang="da-DK" dirty="0"/>
              <a:t>Udarbejdes på baggrund af standardkøbsaftale</a:t>
            </a:r>
          </a:p>
          <a:p>
            <a:pPr eaLnBrk="1" hangingPunct="1"/>
            <a:r>
              <a:rPr lang="da-DK" dirty="0"/>
              <a:t>Fravigelser fra standarden skal fremhæves</a:t>
            </a:r>
          </a:p>
          <a:p>
            <a:pPr eaLnBrk="1" hangingPunct="1"/>
            <a:r>
              <a:rPr lang="da-DK" dirty="0"/>
              <a:t>Der indsættes ofte et advokat og/eller et finansieringsforbehold</a:t>
            </a:r>
          </a:p>
          <a:p>
            <a:pPr eaLnBrk="1" hangingPunct="1"/>
            <a:r>
              <a:rPr lang="da-DK" dirty="0"/>
              <a:t>Købsaftalen gennemses af købers advokat</a:t>
            </a:r>
          </a:p>
        </p:txBody>
      </p:sp>
    </p:spTree>
    <p:extLst>
      <p:ext uri="{BB962C8B-B14F-4D97-AF65-F5344CB8AC3E}">
        <p14:creationId xmlns:p14="http://schemas.microsoft.com/office/powerpoint/2010/main" val="2016178408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09A23E706A21449BC66703B97899509" ma:contentTypeVersion="6" ma:contentTypeDescription="Opret et nyt dokument." ma:contentTypeScope="" ma:versionID="caa2866700e450b5999eeeb1f0893de1">
  <xsd:schema xmlns:xsd="http://www.w3.org/2001/XMLSchema" xmlns:xs="http://www.w3.org/2001/XMLSchema" xmlns:p="http://schemas.microsoft.com/office/2006/metadata/properties" xmlns:ns3="f7dfbcde-d029-4ed8-a18a-8747d0f05609" targetNamespace="http://schemas.microsoft.com/office/2006/metadata/properties" ma:root="true" ma:fieldsID="a187ddd95b3e199c9ba25204d068d95e" ns3:_="">
    <xsd:import namespace="f7dfbcde-d029-4ed8-a18a-8747d0f056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dfbcde-d029-4ed8-a18a-8747d0f056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FF6C31-1CAA-489E-901A-7B74307031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6066BCB-B93B-4043-8ADF-35045C0B46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dfbcde-d029-4ed8-a18a-8747d0f056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5722097-2226-4205-B4F0-6F175C457D5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1169</TotalTime>
  <Words>988</Words>
  <Application>Microsoft Office PowerPoint</Application>
  <PresentationFormat>Skærmshow (4:3)</PresentationFormat>
  <Paragraphs>111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16</vt:i4>
      </vt:variant>
    </vt:vector>
  </HeadingPairs>
  <TitlesOfParts>
    <vt:vector size="20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Mette</cp:lastModifiedBy>
  <cp:revision>36</cp:revision>
  <dcterms:created xsi:type="dcterms:W3CDTF">2015-07-14T11:20:10Z</dcterms:created>
  <dcterms:modified xsi:type="dcterms:W3CDTF">2021-01-01T22:01:45Z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0x010100609A23E706A21449BC66703B97899509</vt:lpwstr>
  </property>
</Properties>
</file>