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18"/>
  </p:notesMasterIdLst>
  <p:handoutMasterIdLst>
    <p:handoutMasterId r:id="rId19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2CED6-359C-4954-8047-DAE862EBB742}" v="2" dt="2022-07-29T08:03:51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B862CED6-359C-4954-8047-DAE862EBB742}"/>
    <pc:docChg chg="modSld">
      <pc:chgData name="Andreas Bæksgaard Kotzareis" userId="66734be1-5795-40c6-be49-ecb929f3ccea" providerId="ADAL" clId="{B862CED6-359C-4954-8047-DAE862EBB742}" dt="2022-07-29T08:04:12.364" v="8" actId="1076"/>
      <pc:docMkLst>
        <pc:docMk/>
      </pc:docMkLst>
      <pc:sldChg chg="modSp mod">
        <pc:chgData name="Andreas Bæksgaard Kotzareis" userId="66734be1-5795-40c6-be49-ecb929f3ccea" providerId="ADAL" clId="{B862CED6-359C-4954-8047-DAE862EBB742}" dt="2022-07-29T08:03:38.476" v="3" actId="12789"/>
        <pc:sldMkLst>
          <pc:docMk/>
          <pc:sldMk cId="2303652238" sldId="258"/>
        </pc:sldMkLst>
        <pc:spChg chg="mod">
          <ac:chgData name="Andreas Bæksgaard Kotzareis" userId="66734be1-5795-40c6-be49-ecb929f3ccea" providerId="ADAL" clId="{B862CED6-359C-4954-8047-DAE862EBB742}" dt="2022-07-29T08:03:38.476" v="3" actId="12789"/>
          <ac:spMkLst>
            <pc:docMk/>
            <pc:sldMk cId="2303652238" sldId="25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862CED6-359C-4954-8047-DAE862EBB742}" dt="2022-07-29T08:04:12.364" v="8" actId="1076"/>
        <pc:sldMkLst>
          <pc:docMk/>
          <pc:sldMk cId="3411832815" sldId="259"/>
        </pc:sldMkLst>
        <pc:spChg chg="mod">
          <ac:chgData name="Andreas Bæksgaard Kotzareis" userId="66734be1-5795-40c6-be49-ecb929f3ccea" providerId="ADAL" clId="{B862CED6-359C-4954-8047-DAE862EBB742}" dt="2022-07-29T08:04:12.364" v="8" actId="1076"/>
          <ac:spMkLst>
            <pc:docMk/>
            <pc:sldMk cId="3411832815" sldId="25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90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2303749" y="2828836"/>
            <a:ext cx="45365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15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Ophør af fordringer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5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400800" cy="1752603"/>
          </a:xfrm>
        </p:spPr>
        <p:txBody>
          <a:bodyPr>
            <a:noAutofit/>
          </a:bodyPr>
          <a:lstStyle/>
          <a:p>
            <a:pPr marL="495300" indent="-495300"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Afbrydelse af frist 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Når fristen afbrydes, starter den forfra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Afbrydelse sker når:</a:t>
            </a:r>
          </a:p>
          <a:p>
            <a:pPr lvl="1"/>
            <a:r>
              <a:rPr lang="da-DK" sz="2000" dirty="0"/>
              <a:t>Skyldner erkender at skylde pengene, fx når:</a:t>
            </a:r>
          </a:p>
          <a:p>
            <a:pPr lvl="2"/>
            <a:r>
              <a:rPr lang="da-DK" dirty="0"/>
              <a:t>Skyldner betaler renter og afdrag</a:t>
            </a:r>
          </a:p>
          <a:p>
            <a:pPr lvl="2"/>
            <a:r>
              <a:rPr lang="da-DK" dirty="0"/>
              <a:t>Underskriver et frivilligt forlig</a:t>
            </a:r>
          </a:p>
          <a:p>
            <a:pPr lvl="2"/>
            <a:r>
              <a:rPr lang="da-DK" dirty="0"/>
              <a:t>Eller accepterer på anden måde</a:t>
            </a:r>
          </a:p>
          <a:p>
            <a:pPr lvl="1"/>
            <a:r>
              <a:rPr lang="da-DK" sz="2000" dirty="0"/>
              <a:t>Vil skyldner ikke erkende gælden, må skyldner foretage retslige skridt, fx:</a:t>
            </a:r>
          </a:p>
          <a:p>
            <a:pPr lvl="2"/>
            <a:r>
              <a:rPr lang="da-DK" dirty="0"/>
              <a:t>Forfølge krav i Fogedretten</a:t>
            </a:r>
          </a:p>
          <a:p>
            <a:pPr lvl="2"/>
            <a:r>
              <a:rPr lang="da-DK" dirty="0"/>
              <a:t>Klage til et ankenævn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57200" y="677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3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Deponering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400800" cy="175260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Aftalt deponering eller efter deponeringsloven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Deponering betyder, at debitor betaler til en konto i en bank med frigørende virkning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Deponering kan ske, når:</a:t>
            </a:r>
          </a:p>
          <a:p>
            <a:pPr lvl="1"/>
            <a:r>
              <a:rPr lang="da-DK" sz="2000" dirty="0"/>
              <a:t>Debitor ikke kan betale på grund af kreditors forhold, fx hvis kreditor er væk</a:t>
            </a:r>
          </a:p>
          <a:p>
            <a:pPr lvl="1"/>
            <a:r>
              <a:rPr lang="da-DK" sz="2000" dirty="0"/>
              <a:t>Kreditor ikke vil opfylde debitors betingelser, fx udlevere en kvittering</a:t>
            </a:r>
          </a:p>
          <a:p>
            <a:pPr lvl="1"/>
            <a:r>
              <a:rPr lang="da-DK" sz="2000" dirty="0"/>
              <a:t>Det er uvist, hvem der er rette kreditor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Deponering kan ikke ske i andre tilfælde - heller ikke fx hvis 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135743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83568" y="116632"/>
            <a:ext cx="8229600" cy="648072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Ophør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af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15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-108520" y="1628800"/>
            <a:ext cx="5544616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I kapitel 15 gennemgås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Modregning</a:t>
            </a:r>
          </a:p>
          <a:p>
            <a:pPr lvl="1"/>
            <a:r>
              <a:rPr lang="da-DK" sz="2000" dirty="0"/>
              <a:t>Modregningsbetingelser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Forældelse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Deponering</a:t>
            </a:r>
          </a:p>
          <a:p>
            <a:pPr algn="l" eaLnBrk="1" hangingPunct="1">
              <a:buFont typeface="Arial" charset="0"/>
              <a:buNone/>
            </a:pPr>
            <a:endParaRPr lang="da-DK" dirty="0"/>
          </a:p>
          <a:p>
            <a:pPr algn="l"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18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143000"/>
            <a:ext cx="7211144" cy="4647177"/>
          </a:xfrm>
        </p:spPr>
        <p:txBody>
          <a:bodyPr>
            <a:normAutofit/>
          </a:bodyPr>
          <a:lstStyle/>
          <a:p>
            <a:pPr marL="495300" indent="-495300" algn="l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Modregning kan altid aftales mellem parterne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Tvungen modregning kræver at betingelserne er opfyldt: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Udjævnelige krav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Gensidighed mellem parterne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Afviklingsmodne krav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sz="2000" dirty="0"/>
              <a:t>Retskraftige krav</a:t>
            </a:r>
          </a:p>
        </p:txBody>
      </p:sp>
    </p:spTree>
    <p:extLst>
      <p:ext uri="{BB962C8B-B14F-4D97-AF65-F5344CB8AC3E}">
        <p14:creationId xmlns:p14="http://schemas.microsoft.com/office/powerpoint/2010/main" val="125892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3643"/>
            <a:ext cx="6840760" cy="3750713"/>
          </a:xfrm>
        </p:spPr>
        <p:txBody>
          <a:bodyPr>
            <a:normAutofit/>
          </a:bodyPr>
          <a:lstStyle/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Udjævnelige krav</a:t>
            </a:r>
          </a:p>
          <a:p>
            <a:pPr marL="914400" lvl="1" indent="-457200"/>
            <a:r>
              <a:rPr lang="da-DK" sz="2000" dirty="0"/>
              <a:t>De to krav skal være af samme art, fx penge – penge</a:t>
            </a:r>
          </a:p>
          <a:p>
            <a:pPr marL="914400" lvl="1" indent="-457200"/>
            <a:r>
              <a:rPr lang="da-DK" sz="2000" dirty="0"/>
              <a:t>Ikke pærer – bananer eller aktier – penge, men det er ok med forskellig valuta</a:t>
            </a:r>
          </a:p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Gensidige</a:t>
            </a:r>
          </a:p>
          <a:p>
            <a:pPr marL="914400" lvl="1" indent="-457200"/>
            <a:r>
              <a:rPr lang="da-DK" sz="2000" dirty="0"/>
              <a:t>De to krav skal være mellem de samme to parter</a:t>
            </a:r>
          </a:p>
          <a:p>
            <a:pPr marL="914400" lvl="1" indent="-457200"/>
            <a:r>
              <a:rPr lang="da-DK" sz="2000" dirty="0"/>
              <a:t>Den der vil modregne er kreditor på modkravet og debitor på hovedkravet </a:t>
            </a:r>
            <a:r>
              <a:rPr lang="da-DK" sz="1600" dirty="0"/>
              <a:t>(se fig. 15.1)</a:t>
            </a:r>
          </a:p>
          <a:p>
            <a:pPr marL="914400" lvl="1" indent="-457200"/>
            <a:r>
              <a:rPr lang="da-DK" sz="2000" dirty="0"/>
              <a:t>Husk at kreditor ikke kan modregne på tværs af ægtefæller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Modregning</a:t>
            </a:r>
          </a:p>
        </p:txBody>
      </p:sp>
    </p:spTree>
    <p:extLst>
      <p:ext uri="{BB962C8B-B14F-4D97-AF65-F5344CB8AC3E}">
        <p14:creationId xmlns:p14="http://schemas.microsoft.com/office/powerpoint/2010/main" val="61280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63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6400800" cy="1752603"/>
          </a:xfrm>
        </p:spPr>
        <p:txBody>
          <a:bodyPr>
            <a:noAutofit/>
          </a:bodyPr>
          <a:lstStyle/>
          <a:p>
            <a:pPr marL="495300" indent="-495300" algn="l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Afviklingsmodne</a:t>
            </a:r>
          </a:p>
          <a:p>
            <a:pPr marL="914400" lvl="1" indent="-457200"/>
            <a:r>
              <a:rPr lang="da-DK" sz="2000" dirty="0"/>
              <a:t>Modkravet skal være forfaldent</a:t>
            </a:r>
          </a:p>
          <a:p>
            <a:pPr marL="914400" lvl="1" indent="-457200"/>
            <a:r>
              <a:rPr lang="da-DK" sz="2000" dirty="0"/>
              <a:t>Frigørelsestiden skal være kommet for hovedkravet</a:t>
            </a:r>
            <a:br>
              <a:rPr lang="da-DK" sz="2000" dirty="0"/>
            </a:br>
            <a:endParaRPr lang="da-DK" sz="2000" dirty="0"/>
          </a:p>
          <a:p>
            <a:pPr marL="495300" indent="-495300" algn="l"/>
            <a:r>
              <a:rPr lang="da-DK" sz="2000" b="1" dirty="0">
                <a:solidFill>
                  <a:schemeClr val="tx1"/>
                </a:solidFill>
              </a:rPr>
              <a:t>Retskraftig</a:t>
            </a:r>
          </a:p>
          <a:p>
            <a:pPr marL="914400" lvl="1" indent="-457200"/>
            <a:r>
              <a:rPr lang="da-DK" sz="2000" dirty="0"/>
              <a:t>Kravet må ikke være forældet eller bortfaldet af anden grund</a:t>
            </a:r>
          </a:p>
        </p:txBody>
      </p:sp>
    </p:spTree>
    <p:extLst>
      <p:ext uri="{BB962C8B-B14F-4D97-AF65-F5344CB8AC3E}">
        <p14:creationId xmlns:p14="http://schemas.microsoft.com/office/powerpoint/2010/main" val="120228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400800" cy="1752603"/>
          </a:xfrm>
        </p:spPr>
        <p:txBody>
          <a:bodyPr>
            <a:noAutofit/>
          </a:bodyPr>
          <a:lstStyle/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Forældelsesloven (FL) omfatter: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Fordringer på penge eller andre ydelser, fx</a:t>
            </a:r>
          </a:p>
          <a:p>
            <a:pPr lvl="1"/>
            <a:r>
              <a:rPr lang="da-DK" sz="2000" dirty="0"/>
              <a:t>Krav på løn</a:t>
            </a:r>
          </a:p>
          <a:p>
            <a:pPr lvl="1"/>
            <a:r>
              <a:rPr lang="da-DK" sz="2000" dirty="0"/>
              <a:t>Krav på erstatning</a:t>
            </a:r>
          </a:p>
          <a:p>
            <a:pPr lvl="1"/>
            <a:r>
              <a:rPr lang="da-DK" sz="2000" dirty="0"/>
              <a:t>Krav efter en faktura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Forældelsesloven omfatter ikke:</a:t>
            </a:r>
          </a:p>
          <a:p>
            <a:pPr lvl="1"/>
            <a:r>
              <a:rPr lang="da-DK" sz="2000" dirty="0"/>
              <a:t>Tinglyste pantebreve</a:t>
            </a:r>
          </a:p>
          <a:p>
            <a:pPr lvl="1"/>
            <a:r>
              <a:rPr lang="da-DK" sz="2000" dirty="0"/>
              <a:t>Krav på andet end penge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Særlige krav kan være forældet efter andre regler, fx købeloven</a:t>
            </a:r>
          </a:p>
        </p:txBody>
      </p:sp>
    </p:spTree>
    <p:extLst>
      <p:ext uri="{BB962C8B-B14F-4D97-AF65-F5344CB8AC3E}">
        <p14:creationId xmlns:p14="http://schemas.microsoft.com/office/powerpoint/2010/main" val="40515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6400800" cy="1752603"/>
          </a:xfrm>
        </p:spPr>
        <p:txBody>
          <a:bodyPr>
            <a:noAutofit/>
          </a:bodyPr>
          <a:lstStyle/>
          <a:p>
            <a:pPr marL="495300" indent="-495300" algn="l">
              <a:lnSpc>
                <a:spcPct val="10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Skyldner skal ikke betale, hvis kravet er forældet</a:t>
            </a:r>
          </a:p>
          <a:p>
            <a:pPr marL="495300" indent="-495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Forældelsesfristen løber fra det tidligste tidspunkt kreditor kunne kræve betaling:</a:t>
            </a:r>
          </a:p>
          <a:p>
            <a:pPr lvl="1">
              <a:lnSpc>
                <a:spcPct val="100000"/>
              </a:lnSpc>
            </a:pPr>
            <a:r>
              <a:rPr lang="da-DK" sz="2000" dirty="0"/>
              <a:t>Forfaldstidspunkt, der hvor skyldner skal betale fordringen</a:t>
            </a:r>
          </a:p>
          <a:p>
            <a:pPr lvl="1">
              <a:lnSpc>
                <a:spcPct val="100000"/>
              </a:lnSpc>
            </a:pPr>
            <a:r>
              <a:rPr lang="da-DK" sz="2000" dirty="0"/>
              <a:t>Misligholdelsestidspunkt, hvis en kontrakt bliver misligholdt</a:t>
            </a:r>
          </a:p>
          <a:p>
            <a:pPr lvl="1">
              <a:lnSpc>
                <a:spcPct val="100000"/>
              </a:lnSpc>
            </a:pPr>
            <a:r>
              <a:rPr lang="da-DK" sz="2000" dirty="0"/>
              <a:t>Skadestidspunkt, hvis kravet opstår som følge af erstatningsansvar for en skade</a:t>
            </a:r>
          </a:p>
          <a:p>
            <a:pPr marL="495300" indent="-495300" algn="l"/>
            <a:endParaRPr lang="da-DK" sz="2000" dirty="0">
              <a:solidFill>
                <a:schemeClr val="tx1"/>
              </a:solidFill>
            </a:endParaRPr>
          </a:p>
          <a:p>
            <a:pPr marL="495300" indent="-495300" algn="l"/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3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6400800" cy="1752603"/>
          </a:xfrm>
        </p:spPr>
        <p:txBody>
          <a:bodyPr>
            <a:noAutofit/>
          </a:bodyPr>
          <a:lstStyle/>
          <a:p>
            <a:pPr marL="495300" indent="-495300"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Forældelsesfrister </a:t>
            </a:r>
            <a:r>
              <a:rPr lang="da-DK" sz="1600" b="1" dirty="0">
                <a:solidFill>
                  <a:schemeClr val="tx1"/>
                </a:solidFill>
              </a:rPr>
              <a:t>(se fig. 15.2)</a:t>
            </a:r>
          </a:p>
          <a:p>
            <a:pPr marL="495300" indent="-495300" algn="l"/>
            <a:r>
              <a:rPr lang="da-DK" sz="2000" dirty="0">
                <a:solidFill>
                  <a:schemeClr val="tx1"/>
                </a:solidFill>
              </a:rPr>
              <a:t>HR: Alle krav forældes efter 3 år, jf. FL § 3, stk. 1, fx:</a:t>
            </a:r>
          </a:p>
          <a:p>
            <a:pPr lvl="1"/>
            <a:r>
              <a:rPr lang="da-DK" sz="2000" dirty="0"/>
              <a:t>Krav på renter og rykkergebyrer</a:t>
            </a:r>
          </a:p>
          <a:p>
            <a:pPr lvl="1"/>
            <a:r>
              <a:rPr lang="da-DK" sz="2000" dirty="0"/>
              <a:t>Krav som følge af mangler ved fast ejendom</a:t>
            </a:r>
          </a:p>
          <a:p>
            <a:pPr lvl="1"/>
            <a:r>
              <a:rPr lang="da-DK" sz="2000" dirty="0"/>
              <a:t>Overtræk på et kontokort</a:t>
            </a:r>
          </a:p>
          <a:p>
            <a:pPr marL="495300" indent="-495300" algn="l"/>
            <a:r>
              <a:rPr lang="da-DK" sz="2000" dirty="0">
                <a:solidFill>
                  <a:schemeClr val="tx1"/>
                </a:solidFill>
              </a:rPr>
              <a:t>U: Nogle krav forældes efter 10 år, fx:</a:t>
            </a:r>
          </a:p>
          <a:p>
            <a:pPr lvl="1"/>
            <a:r>
              <a:rPr lang="da-DK" sz="2000" dirty="0"/>
              <a:t>Underskrevet gældsbrev</a:t>
            </a:r>
          </a:p>
          <a:p>
            <a:pPr lvl="1"/>
            <a:r>
              <a:rPr lang="da-DK" sz="2000" dirty="0"/>
              <a:t>Frivilligt forlig</a:t>
            </a:r>
          </a:p>
          <a:p>
            <a:pPr lvl="1"/>
            <a:r>
              <a:rPr lang="da-DK" sz="2000" dirty="0"/>
              <a:t>Dom</a:t>
            </a:r>
          </a:p>
          <a:p>
            <a:pPr lvl="1"/>
            <a:r>
              <a:rPr lang="da-DK" sz="2000" dirty="0"/>
              <a:t>Pengelån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57200" y="593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677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6472808" cy="3312368"/>
          </a:xfrm>
        </p:spPr>
        <p:txBody>
          <a:bodyPr>
            <a:normAutofit/>
          </a:bodyPr>
          <a:lstStyle/>
          <a:p>
            <a:pPr marL="495300" indent="-495300"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Suspenderet frist 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Betyder at fristen løber først fra et senere tidspunkt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kreditor ikke kendte til kravet (fx fordi kreditor ikke er klar over, at der er en skade)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kreditor ikke kendte til skyldner (fx fordi kreditor ikke ved, hvem der har ansvar for skaden)</a:t>
            </a:r>
          </a:p>
          <a:p>
            <a:pPr marL="495300" indent="-4953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Fristen kan ikke suspenderes ud over de lange frister på 10 eller 30 år</a:t>
            </a:r>
          </a:p>
        </p:txBody>
      </p:sp>
    </p:spTree>
    <p:extLst>
      <p:ext uri="{BB962C8B-B14F-4D97-AF65-F5344CB8AC3E}">
        <p14:creationId xmlns:p14="http://schemas.microsoft.com/office/powerpoint/2010/main" val="2918010629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9672A-36CC-4C86-AC85-A0A3DF6843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E0AF9-0F49-4EA9-B45A-CB8C69192255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3.xml><?xml version="1.0" encoding="utf-8"?>
<ds:datastoreItem xmlns:ds="http://schemas.openxmlformats.org/officeDocument/2006/customXml" ds:itemID="{004AA9B7-33A8-47D7-96B7-B4F3A3665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16309</TotalTime>
  <Words>521</Words>
  <Application>Microsoft Office PowerPoint</Application>
  <PresentationFormat>Skærmshow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234</cp:revision>
  <cp:lastPrinted>2022-03-08T16:56:00Z</cp:lastPrinted>
  <dcterms:created xsi:type="dcterms:W3CDTF">2012-08-31T07:41:01Z</dcterms:created>
  <dcterms:modified xsi:type="dcterms:W3CDTF">2022-07-29T08:04:22Z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