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2" r:id="rId5"/>
  </p:sldMasterIdLst>
  <p:sldIdLst>
    <p:sldId id="267" r:id="rId6"/>
    <p:sldId id="268" r:id="rId7"/>
    <p:sldId id="269" r:id="rId8"/>
    <p:sldId id="270" r:id="rId9"/>
    <p:sldId id="271" r:id="rId10"/>
    <p:sldId id="272" r:id="rId11"/>
    <p:sldId id="273" r:id="rId12"/>
    <p:sldId id="274" r:id="rId13"/>
    <p:sldId id="275" r:id="rId14"/>
    <p:sldId id="276" r:id="rId15"/>
    <p:sldId id="277" r:id="rId16"/>
    <p:sldId id="278" r:id="rId17"/>
    <p:sldId id="279" r:id="rId18"/>
    <p:sldId id="280" r:id="rId19"/>
    <p:sldId id="281" r:id="rId20"/>
    <p:sldId id="282" r:id="rId21"/>
    <p:sldId id="283" r:id="rId22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presProps" Target="pres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ctrTitle"/>
          </p:nvPr>
        </p:nvSpPr>
        <p:spPr>
          <a:xfrm>
            <a:off x="685800" y="2130423"/>
            <a:ext cx="7772400" cy="147002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Undertitel 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3"/>
          </a:xfrm>
        </p:spPr>
        <p:txBody>
          <a:bodyPr anchorCtr="1"/>
          <a:lstStyle>
            <a:lvl1pPr marL="0" indent="0" algn="ctr">
              <a:buNone/>
              <a:defRPr>
                <a:solidFill>
                  <a:srgbClr val="898989"/>
                </a:solidFill>
              </a:defRPr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5DDE51A-5B29-4474-8E89-0C935532564A}" type="datetime1">
              <a:rPr lang="da-DK"/>
              <a:pPr lvl="0"/>
              <a:t>23-08-2020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A1D594F-637A-41D9-A9E3-E9A6AA07CA47}" type="slidenum"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434747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83DD105-4D50-44BF-B15E-F24129097DC2}" type="datetime1">
              <a:rPr lang="da-DK"/>
              <a:pPr lvl="0"/>
              <a:t>23-08-2020</a:t>
            </a:fld>
            <a:endParaRPr lang="da-DK"/>
          </a:p>
        </p:txBody>
      </p:sp>
      <p:sp>
        <p:nvSpPr>
          <p:cNvPr id="3" name="Pladsholder til sidefod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4" name="Pladsholder til diasnummer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39392C3-2441-4148-87F5-E478FE8014B8}" type="slidenum"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362053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457200" y="273048"/>
            <a:ext cx="3008311" cy="1162046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 txBox="1">
            <a:spLocks noGrp="1"/>
          </p:cNvSpPr>
          <p:nvPr>
            <p:ph idx="1"/>
          </p:nvPr>
        </p:nvSpPr>
        <p:spPr>
          <a:xfrm>
            <a:off x="3575047" y="273048"/>
            <a:ext cx="5111752" cy="585311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 txBox="1">
            <a:spLocks noGrp="1"/>
          </p:cNvSpPr>
          <p:nvPr>
            <p:ph type="body" idx="2"/>
          </p:nvPr>
        </p:nvSpPr>
        <p:spPr>
          <a:xfrm>
            <a:off x="457200" y="1435095"/>
            <a:ext cx="3008311" cy="46910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1876649-B3E1-45DA-8A73-BAB22EDAFABE}" type="datetime1">
              <a:rPr lang="da-DK"/>
              <a:pPr lvl="0"/>
              <a:t>23-08-2020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C9AFDB6-0AA4-4E7D-A38D-B96DDF1A4270}" type="slidenum"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109873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5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billede 2"/>
          <p:cNvSpPr txBox="1">
            <a:spLocks noGrp="1"/>
          </p:cNvSpPr>
          <p:nvPr>
            <p:ph type="pic" idx="1"/>
          </p:nvPr>
        </p:nvSpPr>
        <p:spPr>
          <a:xfrm>
            <a:off x="1792288" y="612776"/>
            <a:ext cx="5486400" cy="41148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da-DK"/>
          </a:p>
        </p:txBody>
      </p:sp>
      <p:sp>
        <p:nvSpPr>
          <p:cNvPr id="4" name="Pladsholder til tekst 3"/>
          <p:cNvSpPr txBox="1">
            <a:spLocks noGrp="1"/>
          </p:cNvSpPr>
          <p:nvPr>
            <p:ph type="body" idx="2"/>
          </p:nvPr>
        </p:nvSpPr>
        <p:spPr>
          <a:xfrm>
            <a:off x="1792288" y="5367335"/>
            <a:ext cx="5486400" cy="8048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42D8E37-B71C-4A12-BD7D-EB909DCF0C02}" type="datetime1">
              <a:rPr lang="da-DK"/>
              <a:pPr lvl="0"/>
              <a:t>23-08-2020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B47F5D9-2EA9-4CFC-B51B-FE9470DAE1F2}" type="slidenum"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275607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848AFF6-C253-4145-B70B-2E96CDD02D82}" type="datetime1">
              <a:rPr lang="da-DK"/>
              <a:pPr lvl="0"/>
              <a:t>23-08-2020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E608DFA-99F9-4697-8619-FA5CE41481A5}" type="slidenum"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819590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 txBox="1"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9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 txBox="1">
            <a:spLocks noGrp="1"/>
          </p:cNvSpPr>
          <p:nvPr>
            <p:ph type="body" orient="vert" idx="1"/>
          </p:nvPr>
        </p:nvSpPr>
        <p:spPr>
          <a:xfrm>
            <a:off x="457200" y="274640"/>
            <a:ext cx="6019796" cy="5851529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8D15E47-BF90-4F00-9E0A-12ADC7973227}" type="datetime1">
              <a:rPr lang="da-DK"/>
              <a:pPr lvl="0"/>
              <a:t>23-08-2020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C0CCD44-D726-48B5-9645-ABCA31E4BB6B}" type="slidenum"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823337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88F5060-4957-4FB3-86C9-073F4211456B}" type="datetime1">
              <a:rPr lang="da-DK" smtClean="0"/>
              <a:pPr lvl="0"/>
              <a:t>23-08-2020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62C53A0-36E9-4BC8-974B-FBB5C699C68F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004089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23-08-2020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9979946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23-08-2020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6541196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23-08-2020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3461763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23-08-2020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860763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 userDrawn="1"/>
        </p:nvSpPr>
        <p:spPr>
          <a:xfrm>
            <a:off x="2411760" y="6395742"/>
            <a:ext cx="260416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600" dirty="0">
                <a:solidFill>
                  <a:schemeClr val="bg1"/>
                </a:solidFill>
              </a:rPr>
              <a:t>Afsætning A2 – 4. udgave</a:t>
            </a:r>
          </a:p>
        </p:txBody>
      </p:sp>
      <p:sp>
        <p:nvSpPr>
          <p:cNvPr id="5" name="Tekstboks 4"/>
          <p:cNvSpPr txBox="1"/>
          <p:nvPr userDrawn="1"/>
        </p:nvSpPr>
        <p:spPr>
          <a:xfrm>
            <a:off x="1435423" y="6165304"/>
            <a:ext cx="26642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600" b="0" cap="none" spc="0" dirty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Erhvervsjura</a:t>
            </a:r>
            <a:r>
              <a:rPr lang="da-DK" sz="1600" b="0" cap="none" spc="0" baseline="0" dirty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 C </a:t>
            </a:r>
            <a:r>
              <a:rPr lang="da-DK" sz="1600" b="0" cap="none" spc="0" dirty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– 1. udgave</a:t>
            </a:r>
          </a:p>
        </p:txBody>
      </p:sp>
      <p:pic>
        <p:nvPicPr>
          <p:cNvPr id="13" name="Billede 12">
            <a:extLst>
              <a:ext uri="{FF2B5EF4-FFF2-40B4-BE49-F238E27FC236}">
                <a16:creationId xmlns:a16="http://schemas.microsoft.com/office/drawing/2014/main" xmlns="" id="{56E90C64-5C71-4242-B490-08F528219D1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7812" r="13679"/>
          <a:stretch/>
        </p:blipFill>
        <p:spPr>
          <a:xfrm>
            <a:off x="0" y="958171"/>
            <a:ext cx="1080120" cy="5279141"/>
          </a:xfrm>
          <a:prstGeom prst="rect">
            <a:avLst/>
          </a:prstGeom>
        </p:spPr>
      </p:pic>
      <p:pic>
        <p:nvPicPr>
          <p:cNvPr id="15" name="Billede 14">
            <a:extLst>
              <a:ext uri="{FF2B5EF4-FFF2-40B4-BE49-F238E27FC236}">
                <a16:creationId xmlns:a16="http://schemas.microsoft.com/office/drawing/2014/main" xmlns="" id="{04F62337-C6A9-435A-B601-91EF5E7AC1F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6203659"/>
            <a:ext cx="4144161" cy="654341"/>
          </a:xfrm>
          <a:prstGeom prst="rect">
            <a:avLst/>
          </a:prstGeom>
        </p:spPr>
      </p:pic>
      <p:pic>
        <p:nvPicPr>
          <p:cNvPr id="16" name="Billede 15">
            <a:extLst>
              <a:ext uri="{FF2B5EF4-FFF2-40B4-BE49-F238E27FC236}">
                <a16:creationId xmlns:a16="http://schemas.microsoft.com/office/drawing/2014/main" xmlns="" id="{CFE8C907-CA10-41FA-A908-DD3D6DF39D5F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4144161" y="6203659"/>
            <a:ext cx="4999839" cy="654341"/>
          </a:xfrm>
          <a:prstGeom prst="rect">
            <a:avLst/>
          </a:prstGeom>
        </p:spPr>
      </p:pic>
      <p:pic>
        <p:nvPicPr>
          <p:cNvPr id="17" name="Billede 16">
            <a:extLst>
              <a:ext uri="{FF2B5EF4-FFF2-40B4-BE49-F238E27FC236}">
                <a16:creationId xmlns:a16="http://schemas.microsoft.com/office/drawing/2014/main" xmlns="" id="{429DF57C-23E4-4497-92DF-18A752E32F68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-1241" y="0"/>
            <a:ext cx="1082602" cy="956683"/>
          </a:xfrm>
          <a:prstGeom prst="rect">
            <a:avLst/>
          </a:prstGeom>
        </p:spPr>
      </p:pic>
      <p:sp>
        <p:nvSpPr>
          <p:cNvPr id="19" name="Tekstfelt 18">
            <a:extLst>
              <a:ext uri="{FF2B5EF4-FFF2-40B4-BE49-F238E27FC236}">
                <a16:creationId xmlns:a16="http://schemas.microsoft.com/office/drawing/2014/main" xmlns="" id="{63227D2F-E149-4649-894F-6D54DD5B67CE}"/>
              </a:ext>
            </a:extLst>
          </p:cNvPr>
          <p:cNvSpPr txBox="1"/>
          <p:nvPr userDrawn="1"/>
        </p:nvSpPr>
        <p:spPr>
          <a:xfrm>
            <a:off x="1080120" y="6334581"/>
            <a:ext cx="4644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b="1" dirty="0">
                <a:solidFill>
                  <a:schemeClr val="bg1"/>
                </a:solidFill>
              </a:rPr>
              <a:t>ERHVERVSRET – finans – 2. udgave</a:t>
            </a:r>
          </a:p>
        </p:txBody>
      </p:sp>
    </p:spTree>
    <p:extLst>
      <p:ext uri="{BB962C8B-B14F-4D97-AF65-F5344CB8AC3E}">
        <p14:creationId xmlns:p14="http://schemas.microsoft.com/office/powerpoint/2010/main" val="3803765019"/>
      </p:ext>
    </p:extLst>
  </p:cSld>
  <p:clrMapOvr>
    <a:masterClrMapping/>
  </p:clrMapOvr>
  <p:hf sldNum="0" hdr="0" ft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23-08-2020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6005338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23-08-2020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9422906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23-08-2020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5895820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23-08-2020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581788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23-08-2020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5439688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23-08-2020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7851440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23-08-2020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487588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763EE387-51F6-4B10-AD14-968F8B6636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xmlns="" id="{6DEAB502-F0DB-433D-B64E-F42A9EB0B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88F5060-4957-4FB3-86C9-073F4211456B}" type="datetime1">
              <a:rPr lang="da-DK" smtClean="0"/>
              <a:pPr lvl="0"/>
              <a:t>23-08-2020</a:t>
            </a:fld>
            <a:endParaRPr lang="da-DK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xmlns="" id="{6E1DD00D-03A4-4597-A0B5-BFE667DEF1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a-DK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xmlns="" id="{E5FB222B-F0F0-4701-A7DD-7E4426DA0C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62C53A0-36E9-4BC8-974B-FBB5C699C68F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188323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88F5060-4957-4FB3-86C9-073F4211456B}" type="datetime1">
              <a:rPr lang="da-DK" smtClean="0"/>
              <a:pPr lvl="0"/>
              <a:t>23-08-2020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62C53A0-36E9-4BC8-974B-FBB5C699C68F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532878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88F5060-4957-4FB3-86C9-073F4211456B}" type="datetime1">
              <a:rPr lang="da-DK" smtClean="0"/>
              <a:pPr lvl="0"/>
              <a:t>23-08-2020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62C53A0-36E9-4BC8-974B-FBB5C699C68F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613683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722311" y="4406895"/>
            <a:ext cx="7772400" cy="1362071"/>
          </a:xfrm>
        </p:spPr>
        <p:txBody>
          <a:bodyPr anchor="t" anchorCtr="0"/>
          <a:lstStyle>
            <a:lvl1pPr algn="l">
              <a:defRPr sz="4000" b="1" cap="all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722311" y="2906713"/>
            <a:ext cx="7772400" cy="1500182"/>
          </a:xfrm>
        </p:spPr>
        <p:txBody>
          <a:bodyPr anchor="b"/>
          <a:lstStyle>
            <a:lvl1pPr marL="0" indent="0">
              <a:spcBef>
                <a:spcPts val="500"/>
              </a:spcBef>
              <a:buNone/>
              <a:defRPr sz="2000">
                <a:solidFill>
                  <a:srgbClr val="898989"/>
                </a:solidFill>
              </a:defRPr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37C45FC-63D0-4D67-8539-3E35DA2CF905}" type="datetime1">
              <a:rPr lang="da-DK"/>
              <a:pPr lvl="0"/>
              <a:t>23-08-2020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D6353EC-0F7F-4913-802F-DE03DBB2FF57}" type="slidenum"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020837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 txBox="1">
            <a:spLocks noGrp="1"/>
          </p:cNvSpPr>
          <p:nvPr>
            <p:ph idx="2"/>
          </p:nvPr>
        </p:nvSpPr>
        <p:spPr>
          <a:xfrm>
            <a:off x="4648196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E56B54C-9C44-42BB-8BCF-667E2F07662C}" type="datetime1">
              <a:rPr lang="da-DK"/>
              <a:pPr lvl="0"/>
              <a:t>23-08-2020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6F12A84-8B85-4BDD-A6F5-7BE4EE395F45}" type="slidenum"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004998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4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indhold 3"/>
          <p:cNvSpPr txBox="1">
            <a:spLocks noGrp="1"/>
          </p:cNvSpPr>
          <p:nvPr>
            <p:ph idx="2"/>
          </p:nvPr>
        </p:nvSpPr>
        <p:spPr>
          <a:xfrm>
            <a:off x="457200" y="2174872"/>
            <a:ext cx="4040184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 txBox="1">
            <a:spLocks noGrp="1"/>
          </p:cNvSpPr>
          <p:nvPr>
            <p:ph type="body" idx="3"/>
          </p:nvPr>
        </p:nvSpPr>
        <p:spPr>
          <a:xfrm>
            <a:off x="4645023" y="1535113"/>
            <a:ext cx="4041776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6" name="Pladsholder til indhold 5"/>
          <p:cNvSpPr txBox="1">
            <a:spLocks noGrp="1"/>
          </p:cNvSpPr>
          <p:nvPr>
            <p:ph idx="4"/>
          </p:nvPr>
        </p:nvSpPr>
        <p:spPr>
          <a:xfrm>
            <a:off x="4645023" y="2174872"/>
            <a:ext cx="4041776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905A2D1-41B0-4302-A81F-519A31F66FE8}" type="datetime1">
              <a:rPr lang="da-DK"/>
              <a:pPr lvl="0"/>
              <a:t>23-08-2020</a:t>
            </a:fld>
            <a:endParaRPr lang="da-DK"/>
          </a:p>
        </p:txBody>
      </p:sp>
      <p:sp>
        <p:nvSpPr>
          <p:cNvPr id="8" name="Pladsholder til sidefod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9" name="Pladsholder til diasnummer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F8B6EF7-67EB-4543-885A-C924F163EA42}" type="slidenum"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847541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dato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026B87C-8F76-4A79-A627-794879B1DF58}" type="datetime1">
              <a:rPr lang="da-DK"/>
              <a:pPr lvl="0"/>
              <a:t>23-08-2020</a:t>
            </a:fld>
            <a:endParaRPr lang="da-DK"/>
          </a:p>
        </p:txBody>
      </p:sp>
      <p:sp>
        <p:nvSpPr>
          <p:cNvPr id="4" name="Pladsholder til sidefod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5" name="Pladsholder til diasnummer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7E370C0-5A93-43F0-A729-C87E9BDB7586}" type="slidenum"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012352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 txBox="1">
            <a:spLocks noGrp="1"/>
          </p:cNvSpPr>
          <p:nvPr>
            <p:ph type="title"/>
          </p:nvPr>
        </p:nvSpPr>
        <p:spPr>
          <a:xfrm>
            <a:off x="457200" y="27464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/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2"/>
          </p:nvPr>
        </p:nvSpPr>
        <p:spPr>
          <a:xfrm>
            <a:off x="457200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688F5060-4957-4FB3-86C9-073F4211456B}" type="datetime1">
              <a:rPr lang="da-DK"/>
              <a:pPr lvl="0"/>
              <a:t>23-08-2020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3"/>
          </p:nvPr>
        </p:nvSpPr>
        <p:spPr>
          <a:xfrm>
            <a:off x="3124203" y="6356351"/>
            <a:ext cx="2895603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4"/>
          </p:nvPr>
        </p:nvSpPr>
        <p:spPr>
          <a:xfrm>
            <a:off x="6553203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D62C53A0-36E9-4BC8-974B-FBB5C699C68F}" type="slidenum">
              <a:t>‹#›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5" r:id="rId3"/>
    <p:sldLayoutId id="2147483674" r:id="rId4"/>
    <p:sldLayoutId id="2147483661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  <p:sldLayoutId id="2147483658" r:id="rId13"/>
    <p:sldLayoutId id="2147483659" r:id="rId14"/>
    <p:sldLayoutId id="2147483660" r:id="rId15"/>
  </p:sldLayoutIdLst>
  <p:txStyles>
    <p:titleStyle>
      <a:lvl1pPr marL="0" marR="0" lvl="0" indent="0" algn="ctr" defTabSz="914400" rtl="0" fontAlgn="auto" hangingPunct="1">
        <a:lnSpc>
          <a:spcPct val="100000"/>
        </a:lnSpc>
        <a:spcBef>
          <a:spcPts val="0"/>
        </a:spcBef>
        <a:spcAft>
          <a:spcPts val="0"/>
        </a:spcAft>
        <a:buNone/>
        <a:tabLst/>
        <a:defRPr lang="da-DK" sz="44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</p:titleStyle>
    <p:bodyStyle>
      <a:lvl1pPr marL="342900" marR="0" lvl="0" indent="-342900" algn="l" defTabSz="914400" rtl="0" fontAlgn="auto" hangingPunct="1">
        <a:lnSpc>
          <a:spcPct val="100000"/>
        </a:lnSpc>
        <a:spcBef>
          <a:spcPts val="800"/>
        </a:spcBef>
        <a:spcAft>
          <a:spcPts val="0"/>
        </a:spcAft>
        <a:buSzPct val="100000"/>
        <a:buFont typeface="Arial" pitchFamily="34"/>
        <a:buChar char="•"/>
        <a:tabLst/>
        <a:defRPr lang="da-DK" sz="32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  <a:lvl2pPr marL="742950" marR="0" lvl="1" indent="-285750" algn="l" defTabSz="914400" rtl="0" fontAlgn="auto" hangingPunct="1">
        <a:lnSpc>
          <a:spcPct val="100000"/>
        </a:lnSpc>
        <a:spcBef>
          <a:spcPts val="700"/>
        </a:spcBef>
        <a:spcAft>
          <a:spcPts val="0"/>
        </a:spcAft>
        <a:buSzPct val="100000"/>
        <a:buFont typeface="Arial" pitchFamily="34"/>
        <a:buChar char="–"/>
        <a:tabLst/>
        <a:defRPr lang="da-DK" sz="28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100000"/>
        </a:lnSpc>
        <a:spcBef>
          <a:spcPts val="600"/>
        </a:spcBef>
        <a:spcAft>
          <a:spcPts val="0"/>
        </a:spcAft>
        <a:buSzPct val="100000"/>
        <a:buFont typeface="Arial" pitchFamily="34"/>
        <a:buChar char="•"/>
        <a:tabLst/>
        <a:defRPr lang="da-DK" sz="24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–"/>
        <a:tabLst/>
        <a:defRPr lang="da-DK" sz="20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»"/>
        <a:tabLst/>
        <a:defRPr lang="da-DK" sz="20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</p:bodyStyle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92F3A9-78CF-4043-92CE-7CF3E377D5F2}" type="datetimeFigureOut">
              <a:rPr lang="da-DK" smtClean="0"/>
              <a:t>23-08-2020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BCC7BA-DD51-4135-99E5-8D28E91135EF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73561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boks 4"/>
          <p:cNvSpPr txBox="1">
            <a:spLocks noChangeArrowheads="1"/>
          </p:cNvSpPr>
          <p:nvPr/>
        </p:nvSpPr>
        <p:spPr bwMode="auto">
          <a:xfrm>
            <a:off x="1331640" y="2276872"/>
            <a:ext cx="7343775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da-DK" sz="3600" b="1" dirty="0">
                <a:solidFill>
                  <a:schemeClr val="accent1">
                    <a:lumMod val="75000"/>
                  </a:schemeClr>
                </a:solidFill>
                <a:cs typeface="Arial" charset="0"/>
              </a:rPr>
              <a:t>Kapitel 17</a:t>
            </a:r>
          </a:p>
          <a:p>
            <a:pPr algn="ctr"/>
            <a:r>
              <a:rPr lang="da-DK" sz="3600" b="1" dirty="0">
                <a:solidFill>
                  <a:schemeClr val="accent1">
                    <a:lumMod val="75000"/>
                  </a:schemeClr>
                </a:solidFill>
                <a:cs typeface="Arial" charset="0"/>
              </a:rPr>
              <a:t>Tingsretlige konflikter – hvem har ret til aktivet?</a:t>
            </a:r>
            <a:endParaRPr lang="da-DK" dirty="0">
              <a:solidFill>
                <a:schemeClr val="accent1">
                  <a:lumMod val="75000"/>
                </a:schemeClr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72582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806896" y="33337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r>
              <a:rPr lang="en-GB" sz="40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2.4 Fast </a:t>
            </a:r>
            <a:r>
              <a:rPr lang="en-GB" sz="4000" b="1" dirty="0" err="1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ejendom</a:t>
            </a:r>
            <a:r>
              <a:rPr lang="en-GB" sz="40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 </a:t>
            </a:r>
            <a:r>
              <a:rPr lang="en-GB" sz="4000" b="1" dirty="0" err="1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og</a:t>
            </a:r>
            <a:r>
              <a:rPr lang="en-GB" sz="40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 </a:t>
            </a:r>
            <a:r>
              <a:rPr lang="en-GB" sz="4000" b="1" dirty="0" err="1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løsøre</a:t>
            </a:r>
            <a:endParaRPr lang="en-GB" sz="4000" b="1" dirty="0">
              <a:solidFill>
                <a:schemeClr val="accent1">
                  <a:lumMod val="75000"/>
                </a:schemeClr>
              </a:solidFill>
              <a:latin typeface="Arial" charset="0"/>
              <a:cs typeface="Arial" charset="0"/>
            </a:endParaRPr>
          </a:p>
        </p:txBody>
      </p:sp>
      <p:sp>
        <p:nvSpPr>
          <p:cNvPr id="3" name="Pladsholder til indhold 5"/>
          <p:cNvSpPr>
            <a:spLocks noGrp="1"/>
          </p:cNvSpPr>
          <p:nvPr>
            <p:ph idx="4294967295"/>
          </p:nvPr>
        </p:nvSpPr>
        <p:spPr>
          <a:xfrm>
            <a:off x="1141413" y="1557338"/>
            <a:ext cx="8002587" cy="3455987"/>
          </a:xfrm>
        </p:spPr>
        <p:txBody>
          <a:bodyPr/>
          <a:lstStyle/>
          <a:p>
            <a:r>
              <a:rPr lang="da-DK" dirty="0"/>
              <a:t>Konflikter mellem rettigheder over fast ejendom (tilbehør) og rettigheder over løsøre </a:t>
            </a:r>
            <a:r>
              <a:rPr lang="da-DK" sz="1800" dirty="0"/>
              <a:t>(Se skema afsnit </a:t>
            </a:r>
            <a:r>
              <a:rPr lang="da-DK" sz="1800" dirty="0" smtClean="0"/>
              <a:t>4 på side 495)</a:t>
            </a:r>
            <a:r>
              <a:rPr lang="da-DK" dirty="0" smtClean="0"/>
              <a:t>:</a:t>
            </a:r>
            <a:endParaRPr lang="da-DK" dirty="0"/>
          </a:p>
          <a:p>
            <a:pPr lvl="1"/>
            <a:r>
              <a:rPr lang="da-DK" dirty="0"/>
              <a:t>Særskilte rettigheder over løsøre, skal aftales før løsøret kommer ind på ejendommen og sikringsakten skal foretages med det samme</a:t>
            </a:r>
          </a:p>
          <a:p>
            <a:pPr lvl="1"/>
            <a:r>
              <a:rPr lang="da-DK" dirty="0"/>
              <a:t>TL § 37 vinder altid over virksomhedspant</a:t>
            </a:r>
          </a:p>
          <a:p>
            <a:pPr lvl="1"/>
            <a:r>
              <a:rPr lang="da-DK" dirty="0"/>
              <a:t>Ingen særskilte rettigheder over løsøre omfattet af TL § 38</a:t>
            </a:r>
          </a:p>
        </p:txBody>
      </p:sp>
    </p:spTree>
    <p:extLst>
      <p:ext uri="{BB962C8B-B14F-4D97-AF65-F5344CB8AC3E}">
        <p14:creationId xmlns:p14="http://schemas.microsoft.com/office/powerpoint/2010/main" val="42479807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734888" y="116632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r>
              <a:rPr lang="en-GB" sz="40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2.5 </a:t>
            </a:r>
            <a:r>
              <a:rPr lang="en-GB" sz="4000" b="1" dirty="0" err="1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Børsnoterede</a:t>
            </a:r>
            <a:r>
              <a:rPr lang="en-GB" sz="40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 </a:t>
            </a:r>
            <a:r>
              <a:rPr lang="en-GB" sz="4000" b="1" dirty="0" err="1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værdipapirer</a:t>
            </a:r>
            <a:endParaRPr lang="en-GB" sz="4000" b="1" dirty="0">
              <a:solidFill>
                <a:schemeClr val="accent1">
                  <a:lumMod val="75000"/>
                </a:schemeClr>
              </a:solidFill>
              <a:latin typeface="Arial" charset="0"/>
              <a:cs typeface="Arial" charset="0"/>
            </a:endParaRPr>
          </a:p>
        </p:txBody>
      </p:sp>
      <p:sp>
        <p:nvSpPr>
          <p:cNvPr id="3" name="Pladsholder til indhold 5"/>
          <p:cNvSpPr>
            <a:spLocks noGrp="1"/>
          </p:cNvSpPr>
          <p:nvPr>
            <p:ph idx="4294967295"/>
          </p:nvPr>
        </p:nvSpPr>
        <p:spPr>
          <a:xfrm>
            <a:off x="1141413" y="1125538"/>
            <a:ext cx="8002587" cy="3959225"/>
          </a:xfrm>
        </p:spPr>
        <p:txBody>
          <a:bodyPr/>
          <a:lstStyle/>
          <a:p>
            <a:r>
              <a:rPr lang="da-DK" sz="3000" dirty="0"/>
              <a:t>Konflikten mellem B og C skal løses efter kapitalmarkedslovens § 184:</a:t>
            </a:r>
          </a:p>
          <a:p>
            <a:pPr lvl="1"/>
            <a:r>
              <a:rPr lang="da-DK" sz="2600" b="1" dirty="0"/>
              <a:t>HR: Først i tid bedst i ret</a:t>
            </a:r>
            <a:r>
              <a:rPr lang="da-DK" sz="2600" dirty="0"/>
              <a:t> – B har indgået aftalen med A først eller har først fået foretaget udlæg og har derfor først fået rettighed over værdipapiret</a:t>
            </a:r>
            <a:endParaRPr lang="da-DK" sz="2600" b="1" dirty="0"/>
          </a:p>
          <a:p>
            <a:pPr lvl="1"/>
            <a:r>
              <a:rPr lang="da-DK" sz="2600" b="1" dirty="0"/>
              <a:t>U: </a:t>
            </a:r>
            <a:r>
              <a:rPr lang="da-DK" sz="2600" dirty="0"/>
              <a:t>C kan fortrænge </a:t>
            </a:r>
            <a:r>
              <a:rPr lang="da-DK" sz="2600" dirty="0" err="1"/>
              <a:t>Bs</a:t>
            </a:r>
            <a:r>
              <a:rPr lang="da-DK" sz="2600" dirty="0"/>
              <a:t> ret hvis:</a:t>
            </a:r>
          </a:p>
          <a:p>
            <a:pPr lvl="2"/>
            <a:r>
              <a:rPr lang="da-DK" sz="2600" dirty="0"/>
              <a:t>B ikke har registreret sin ret i VP </a:t>
            </a:r>
            <a:r>
              <a:rPr lang="da-DK" sz="2600" dirty="0" err="1"/>
              <a:t>securities</a:t>
            </a:r>
            <a:endParaRPr lang="da-DK" sz="2600" dirty="0"/>
          </a:p>
          <a:p>
            <a:pPr lvl="2"/>
            <a:r>
              <a:rPr lang="da-DK" sz="2600" dirty="0"/>
              <a:t>C har registreret sin ret i VP </a:t>
            </a:r>
            <a:r>
              <a:rPr lang="da-DK" sz="2600" dirty="0" err="1"/>
              <a:t>securities</a:t>
            </a:r>
            <a:endParaRPr lang="da-DK" sz="2600" dirty="0"/>
          </a:p>
          <a:p>
            <a:pPr lvl="2"/>
            <a:r>
              <a:rPr lang="da-DK" sz="2600" dirty="0"/>
              <a:t>Hvis C er aftaleerhverver skal C være i god tro om Bs ret på tidspunktet for registrering i VP </a:t>
            </a:r>
            <a:r>
              <a:rPr lang="da-DK" sz="2600" dirty="0" err="1"/>
              <a:t>securities</a:t>
            </a:r>
            <a:endParaRPr lang="da-DK" sz="2600" dirty="0"/>
          </a:p>
        </p:txBody>
      </p:sp>
    </p:spTree>
    <p:extLst>
      <p:ext uri="{BB962C8B-B14F-4D97-AF65-F5344CB8AC3E}">
        <p14:creationId xmlns:p14="http://schemas.microsoft.com/office/powerpoint/2010/main" val="36675350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806896" y="33337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r>
              <a:rPr lang="en-GB" sz="40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3 </a:t>
            </a:r>
            <a:r>
              <a:rPr lang="en-GB" sz="4000" b="1" dirty="0" err="1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Kædeoverdragelse</a:t>
            </a:r>
            <a:endParaRPr lang="en-GB" sz="4000" b="1" dirty="0">
              <a:solidFill>
                <a:schemeClr val="accent1">
                  <a:lumMod val="75000"/>
                </a:schemeClr>
              </a:solidFill>
              <a:latin typeface="Arial" charset="0"/>
              <a:cs typeface="Arial" charset="0"/>
            </a:endParaRPr>
          </a:p>
        </p:txBody>
      </p:sp>
      <p:sp>
        <p:nvSpPr>
          <p:cNvPr id="3" name="Pladsholder til indhold 5"/>
          <p:cNvSpPr>
            <a:spLocks noGrp="1"/>
          </p:cNvSpPr>
          <p:nvPr>
            <p:ph idx="4294967295"/>
          </p:nvPr>
        </p:nvSpPr>
        <p:spPr>
          <a:xfrm>
            <a:off x="1141413" y="1458913"/>
            <a:ext cx="8002587" cy="2519362"/>
          </a:xfrm>
        </p:spPr>
        <p:txBody>
          <a:bodyPr/>
          <a:lstStyle/>
          <a:p>
            <a:r>
              <a:rPr lang="da-DK" sz="2800" dirty="0"/>
              <a:t>Hvis B overdrager en rettighed over et aktiv til C. </a:t>
            </a:r>
          </a:p>
          <a:p>
            <a:r>
              <a:rPr lang="da-DK" sz="2800" dirty="0"/>
              <a:t>A havde oprindeligt rettigheden over aktivet og har en indsigelse mod </a:t>
            </a:r>
            <a:r>
              <a:rPr lang="da-DK" sz="2800" dirty="0" err="1"/>
              <a:t>Bs</a:t>
            </a:r>
            <a:r>
              <a:rPr lang="da-DK" sz="2800" dirty="0"/>
              <a:t> ret.</a:t>
            </a:r>
          </a:p>
          <a:p>
            <a:r>
              <a:rPr lang="da-DK" sz="2800" dirty="0"/>
              <a:t>Nu er konflikten om rettigheden mellem A og C </a:t>
            </a:r>
            <a:r>
              <a:rPr lang="da-DK" sz="1800" dirty="0"/>
              <a:t>(Se fig. 17.7)</a:t>
            </a:r>
            <a:endParaRPr lang="da-DK" dirty="0"/>
          </a:p>
        </p:txBody>
      </p:sp>
      <p:pic>
        <p:nvPicPr>
          <p:cNvPr id="4" name="Billede 3">
            <a:extLst>
              <a:ext uri="{FF2B5EF4-FFF2-40B4-BE49-F238E27FC236}">
                <a16:creationId xmlns:a16="http://schemas.microsoft.com/office/drawing/2014/main" xmlns="" id="{CE834889-4683-42DF-90C4-DCB0B93BE40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0271" y="3782843"/>
            <a:ext cx="7182849" cy="261497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16483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734888" y="116632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r>
              <a:rPr lang="en-GB" sz="40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3. </a:t>
            </a:r>
            <a:r>
              <a:rPr lang="en-GB" sz="4000" b="1" dirty="0" err="1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Kædeoverdragelse</a:t>
            </a:r>
            <a:endParaRPr lang="en-GB" sz="4000" b="1" dirty="0">
              <a:solidFill>
                <a:schemeClr val="accent1">
                  <a:lumMod val="75000"/>
                </a:schemeClr>
              </a:solidFill>
              <a:latin typeface="Arial" charset="0"/>
              <a:cs typeface="Arial" charset="0"/>
            </a:endParaRPr>
          </a:p>
        </p:txBody>
      </p:sp>
      <p:sp>
        <p:nvSpPr>
          <p:cNvPr id="3" name="Pladsholder til indhold 5"/>
          <p:cNvSpPr>
            <a:spLocks noGrp="1"/>
          </p:cNvSpPr>
          <p:nvPr>
            <p:ph idx="4294967295"/>
          </p:nvPr>
        </p:nvSpPr>
        <p:spPr>
          <a:xfrm>
            <a:off x="1141413" y="1339850"/>
            <a:ext cx="8002587" cy="4679950"/>
          </a:xfrm>
        </p:spPr>
        <p:txBody>
          <a:bodyPr/>
          <a:lstStyle/>
          <a:p>
            <a:r>
              <a:rPr lang="da-DK" sz="2400" b="1" dirty="0"/>
              <a:t>HR: </a:t>
            </a:r>
            <a:r>
              <a:rPr lang="da-DK" sz="2400" dirty="0"/>
              <a:t>Kan A gøre indsigelsen gældende overfor B, kan samme indsigelse gøres gældende overfor C</a:t>
            </a:r>
          </a:p>
          <a:p>
            <a:r>
              <a:rPr lang="da-DK" sz="2400" b="1" dirty="0"/>
              <a:t>U: </a:t>
            </a:r>
            <a:r>
              <a:rPr lang="da-DK" sz="2400" dirty="0"/>
              <a:t>C kan fortrænge As ret, hvis:</a:t>
            </a:r>
          </a:p>
          <a:p>
            <a:pPr lvl="1"/>
            <a:r>
              <a:rPr lang="da-DK" sz="2400" dirty="0"/>
              <a:t>C er aftaleerhverver</a:t>
            </a:r>
          </a:p>
          <a:p>
            <a:pPr lvl="1"/>
            <a:r>
              <a:rPr lang="da-DK" sz="2400" dirty="0"/>
              <a:t>A har ikke foretaget sikringsakt fx  tinglyst indsigelsen</a:t>
            </a:r>
          </a:p>
          <a:p>
            <a:pPr lvl="1"/>
            <a:r>
              <a:rPr lang="da-DK" sz="2400" dirty="0"/>
              <a:t>C er i god tro om indsigelsen</a:t>
            </a:r>
          </a:p>
          <a:p>
            <a:pPr lvl="1"/>
            <a:r>
              <a:rPr lang="da-DK" sz="2400" dirty="0"/>
              <a:t>C har selv foretaget sikringsakt</a:t>
            </a:r>
          </a:p>
          <a:p>
            <a:pPr lvl="1"/>
            <a:r>
              <a:rPr lang="da-DK" sz="2400" dirty="0"/>
              <a:t>As indsigelse er ikke en stærk ugyldighedsgrund</a:t>
            </a:r>
          </a:p>
          <a:p>
            <a:pPr marL="0" indent="0">
              <a:buNone/>
            </a:pPr>
            <a:endParaRPr lang="da-DK" sz="2400" dirty="0"/>
          </a:p>
          <a:p>
            <a:r>
              <a:rPr lang="da-DK" sz="2400" dirty="0"/>
              <a:t>Nogle aktivtyper behandles efter særlige regler</a:t>
            </a:r>
          </a:p>
        </p:txBody>
      </p:sp>
    </p:spTree>
    <p:extLst>
      <p:ext uri="{BB962C8B-B14F-4D97-AF65-F5344CB8AC3E}">
        <p14:creationId xmlns:p14="http://schemas.microsoft.com/office/powerpoint/2010/main" val="5851210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806896" y="44624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r>
              <a:rPr lang="en-GB" sz="40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3.1 Fast </a:t>
            </a:r>
            <a:r>
              <a:rPr lang="en-GB" sz="4000" b="1" dirty="0" err="1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ejendom</a:t>
            </a:r>
            <a:endParaRPr lang="en-GB" sz="4000" b="1" dirty="0">
              <a:solidFill>
                <a:schemeClr val="accent1">
                  <a:lumMod val="75000"/>
                </a:schemeClr>
              </a:solidFill>
              <a:latin typeface="Arial" charset="0"/>
              <a:cs typeface="Arial" charset="0"/>
            </a:endParaRPr>
          </a:p>
        </p:txBody>
      </p:sp>
      <p:sp>
        <p:nvSpPr>
          <p:cNvPr id="3" name="Pladsholder til indhold 5"/>
          <p:cNvSpPr>
            <a:spLocks noGrp="1"/>
          </p:cNvSpPr>
          <p:nvPr>
            <p:ph idx="4294967295"/>
          </p:nvPr>
        </p:nvSpPr>
        <p:spPr>
          <a:xfrm>
            <a:off x="1141413" y="1270000"/>
            <a:ext cx="8002587" cy="4967288"/>
          </a:xfrm>
        </p:spPr>
        <p:txBody>
          <a:bodyPr/>
          <a:lstStyle/>
          <a:p>
            <a:r>
              <a:rPr lang="da-DK" sz="2800" dirty="0"/>
              <a:t>Konflikten mellem A og C løses efter TL § 27, stk. 1. </a:t>
            </a:r>
            <a:br>
              <a:rPr lang="da-DK" sz="2800" dirty="0"/>
            </a:br>
            <a:r>
              <a:rPr lang="da-DK" sz="2800" dirty="0"/>
              <a:t>C kan fortrænge As ret over ejendommen, hvis:</a:t>
            </a:r>
          </a:p>
          <a:p>
            <a:pPr lvl="2"/>
            <a:r>
              <a:rPr lang="da-DK" dirty="0"/>
              <a:t>Aftalen mellem A og B er tinglyst</a:t>
            </a:r>
          </a:p>
          <a:p>
            <a:pPr lvl="2"/>
            <a:r>
              <a:rPr lang="da-DK" dirty="0"/>
              <a:t>C er aftaleerhverver</a:t>
            </a:r>
          </a:p>
          <a:p>
            <a:pPr lvl="2"/>
            <a:r>
              <a:rPr lang="da-DK" dirty="0"/>
              <a:t>C har tinglyst sin ret</a:t>
            </a:r>
          </a:p>
          <a:p>
            <a:pPr lvl="2"/>
            <a:r>
              <a:rPr lang="da-DK" dirty="0"/>
              <a:t>C er i god tro om As ret på tidspunktet for anmeldelse til tinglysning</a:t>
            </a:r>
          </a:p>
          <a:p>
            <a:pPr lvl="2"/>
            <a:r>
              <a:rPr lang="da-DK" dirty="0"/>
              <a:t>As indsigelse ikke er en stærk ugyldighedsgrund, jf. TL § 27, stk. 2</a:t>
            </a:r>
          </a:p>
          <a:p>
            <a:r>
              <a:rPr lang="da-DK" sz="2800" dirty="0"/>
              <a:t>Hvis C mister sin ret til ejendommen efter TL § 27, stk. 2, kan han søge erstatning af staten, jf. TL § 31</a:t>
            </a:r>
          </a:p>
        </p:txBody>
      </p:sp>
    </p:spTree>
    <p:extLst>
      <p:ext uri="{BB962C8B-B14F-4D97-AF65-F5344CB8AC3E}">
        <p14:creationId xmlns:p14="http://schemas.microsoft.com/office/powerpoint/2010/main" val="20330466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806896" y="26064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r>
              <a:rPr lang="en-GB" sz="40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3.2 </a:t>
            </a:r>
            <a:r>
              <a:rPr lang="en-GB" sz="4000" b="1" dirty="0" err="1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Bil</a:t>
            </a:r>
            <a:endParaRPr lang="en-GB" sz="4000" b="1" dirty="0">
              <a:solidFill>
                <a:schemeClr val="accent1">
                  <a:lumMod val="75000"/>
                </a:schemeClr>
              </a:solidFill>
              <a:latin typeface="Arial" charset="0"/>
              <a:cs typeface="Arial" charset="0"/>
            </a:endParaRPr>
          </a:p>
        </p:txBody>
      </p:sp>
      <p:sp>
        <p:nvSpPr>
          <p:cNvPr id="3" name="Pladsholder til indhold 5"/>
          <p:cNvSpPr>
            <a:spLocks noGrp="1"/>
          </p:cNvSpPr>
          <p:nvPr>
            <p:ph idx="4294967295"/>
          </p:nvPr>
        </p:nvSpPr>
        <p:spPr>
          <a:xfrm>
            <a:off x="1141413" y="1484313"/>
            <a:ext cx="8002587" cy="3600450"/>
          </a:xfrm>
        </p:spPr>
        <p:txBody>
          <a:bodyPr/>
          <a:lstStyle/>
          <a:p>
            <a:r>
              <a:rPr lang="da-DK" b="1" dirty="0"/>
              <a:t>HR: </a:t>
            </a:r>
            <a:r>
              <a:rPr lang="da-DK" dirty="0"/>
              <a:t>Konflikten mellem A og C løses som udgangspunkt til As fordel. As indsigelse mod B kan også gøres gældende overfor C</a:t>
            </a:r>
          </a:p>
          <a:p>
            <a:pPr lvl="1"/>
            <a:r>
              <a:rPr lang="da-DK" b="1" dirty="0"/>
              <a:t>U1: </a:t>
            </a:r>
            <a:r>
              <a:rPr lang="da-DK" dirty="0"/>
              <a:t>Hvis A har været uforsigtig eller meget passiv overfor B, kan C fortrænge As ret</a:t>
            </a:r>
          </a:p>
          <a:p>
            <a:pPr lvl="1"/>
            <a:r>
              <a:rPr lang="da-DK" b="1" dirty="0"/>
              <a:t>U2: </a:t>
            </a:r>
            <a:r>
              <a:rPr lang="da-DK" dirty="0"/>
              <a:t>Hvis A har ejendomsforbehold i bilen men ikke tinglyst det, vil C fortrænge As ejendomsforbehold</a:t>
            </a:r>
            <a:endParaRPr lang="da-DK" b="1" dirty="0"/>
          </a:p>
        </p:txBody>
      </p:sp>
    </p:spTree>
    <p:extLst>
      <p:ext uri="{BB962C8B-B14F-4D97-AF65-F5344CB8AC3E}">
        <p14:creationId xmlns:p14="http://schemas.microsoft.com/office/powerpoint/2010/main" val="16843986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806896" y="116632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r>
              <a:rPr lang="en-GB" sz="40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3.3 </a:t>
            </a:r>
            <a:r>
              <a:rPr lang="en-GB" sz="4000" b="1" dirty="0" err="1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Løsøre</a:t>
            </a:r>
            <a:endParaRPr lang="en-GB" sz="4000" b="1" dirty="0">
              <a:solidFill>
                <a:schemeClr val="accent1">
                  <a:lumMod val="75000"/>
                </a:schemeClr>
              </a:solidFill>
              <a:latin typeface="Arial" charset="0"/>
              <a:cs typeface="Arial" charset="0"/>
            </a:endParaRPr>
          </a:p>
        </p:txBody>
      </p:sp>
      <p:sp>
        <p:nvSpPr>
          <p:cNvPr id="3" name="Pladsholder til indhold 5"/>
          <p:cNvSpPr>
            <a:spLocks noGrp="1"/>
          </p:cNvSpPr>
          <p:nvPr>
            <p:ph idx="4294967295"/>
          </p:nvPr>
        </p:nvSpPr>
        <p:spPr>
          <a:xfrm>
            <a:off x="1141413" y="1493838"/>
            <a:ext cx="8002587" cy="4022725"/>
          </a:xfrm>
        </p:spPr>
        <p:txBody>
          <a:bodyPr/>
          <a:lstStyle/>
          <a:p>
            <a:r>
              <a:rPr lang="da-DK" b="1"/>
              <a:t>HR</a:t>
            </a:r>
            <a:r>
              <a:rPr lang="da-DK" b="1" dirty="0"/>
              <a:t>: </a:t>
            </a:r>
            <a:r>
              <a:rPr lang="da-DK" dirty="0"/>
              <a:t>Konflikten mellem A og C løses som udgangspunkt til As fordel. As indsigelse mod B kan også gøres gældende overfor C</a:t>
            </a:r>
          </a:p>
          <a:p>
            <a:pPr lvl="1"/>
            <a:r>
              <a:rPr lang="da-DK" b="1" dirty="0"/>
              <a:t>U1: </a:t>
            </a:r>
            <a:r>
              <a:rPr lang="da-DK" dirty="0"/>
              <a:t>Hvis A har været uforsigtig eller meget passiv overfor B, kan C fortrænge As ret</a:t>
            </a:r>
          </a:p>
          <a:p>
            <a:pPr marL="0" indent="0">
              <a:buNone/>
            </a:pPr>
            <a:endParaRPr lang="da-DK" sz="1200" dirty="0"/>
          </a:p>
          <a:p>
            <a:r>
              <a:rPr lang="da-DK" b="1" dirty="0"/>
              <a:t>Ejendomsforbehold</a:t>
            </a:r>
            <a:r>
              <a:rPr lang="da-DK" dirty="0"/>
              <a:t> i løsøre skal som udgangspunkt respekteres af senere rettighedshavere – selvom det ikke er tinglyst</a:t>
            </a:r>
          </a:p>
        </p:txBody>
      </p:sp>
    </p:spTree>
    <p:extLst>
      <p:ext uri="{BB962C8B-B14F-4D97-AF65-F5344CB8AC3E}">
        <p14:creationId xmlns:p14="http://schemas.microsoft.com/office/powerpoint/2010/main" val="363644758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806896" y="44624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r>
              <a:rPr lang="en-GB" sz="40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3.4 </a:t>
            </a:r>
            <a:r>
              <a:rPr lang="en-GB" sz="4000" b="1" dirty="0" err="1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Børsnoterede</a:t>
            </a:r>
            <a:r>
              <a:rPr lang="en-GB" sz="40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 </a:t>
            </a:r>
            <a:r>
              <a:rPr lang="en-GB" sz="4000" b="1" dirty="0" err="1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værdipapirer</a:t>
            </a:r>
            <a:endParaRPr lang="en-GB" sz="4000" b="1" dirty="0">
              <a:solidFill>
                <a:schemeClr val="accent1">
                  <a:lumMod val="75000"/>
                </a:schemeClr>
              </a:solidFill>
              <a:latin typeface="Arial" charset="0"/>
              <a:cs typeface="Arial" charset="0"/>
            </a:endParaRPr>
          </a:p>
        </p:txBody>
      </p:sp>
      <p:sp>
        <p:nvSpPr>
          <p:cNvPr id="3" name="Pladsholder til indhold 5"/>
          <p:cNvSpPr>
            <a:spLocks noGrp="1"/>
          </p:cNvSpPr>
          <p:nvPr>
            <p:ph idx="4294967295"/>
          </p:nvPr>
        </p:nvSpPr>
        <p:spPr>
          <a:xfrm>
            <a:off x="1141413" y="1270000"/>
            <a:ext cx="8002587" cy="4967288"/>
          </a:xfrm>
        </p:spPr>
        <p:txBody>
          <a:bodyPr/>
          <a:lstStyle/>
          <a:p>
            <a:r>
              <a:rPr lang="da-DK" sz="2800" dirty="0"/>
              <a:t>Konflikten mellem A og C løses efter kapitalmarkedslovens § 186. </a:t>
            </a:r>
            <a:br>
              <a:rPr lang="da-DK" sz="2800" dirty="0"/>
            </a:br>
            <a:r>
              <a:rPr lang="da-DK" sz="2800" dirty="0"/>
              <a:t>C kan fortrænge As ret over værdipapiret, hvis:</a:t>
            </a:r>
          </a:p>
          <a:p>
            <a:pPr lvl="2"/>
            <a:r>
              <a:rPr lang="da-DK" dirty="0"/>
              <a:t>Aftalen mellem A og B er registreret i VP </a:t>
            </a:r>
            <a:r>
              <a:rPr lang="da-DK" dirty="0" err="1"/>
              <a:t>securities</a:t>
            </a:r>
            <a:endParaRPr lang="da-DK" dirty="0"/>
          </a:p>
          <a:p>
            <a:pPr lvl="2"/>
            <a:r>
              <a:rPr lang="da-DK" dirty="0"/>
              <a:t>C er aftaleerhverver</a:t>
            </a:r>
          </a:p>
          <a:p>
            <a:pPr lvl="2"/>
            <a:r>
              <a:rPr lang="da-DK" dirty="0"/>
              <a:t>C har registreret sin ret i VP </a:t>
            </a:r>
            <a:r>
              <a:rPr lang="da-DK" dirty="0" err="1"/>
              <a:t>securities</a:t>
            </a:r>
            <a:endParaRPr lang="da-DK" dirty="0"/>
          </a:p>
          <a:p>
            <a:pPr lvl="2"/>
            <a:r>
              <a:rPr lang="da-DK" dirty="0"/>
              <a:t>C er i god tro om As ret på tidspunktet for registrering i VP </a:t>
            </a:r>
            <a:r>
              <a:rPr lang="da-DK" dirty="0" err="1"/>
              <a:t>securities</a:t>
            </a:r>
            <a:endParaRPr lang="da-DK" dirty="0"/>
          </a:p>
          <a:p>
            <a:pPr lvl="2"/>
            <a:r>
              <a:rPr lang="da-DK" dirty="0"/>
              <a:t>As indsigelse ikke er en stærk indsigelse (falsk, umyndig, voldelig tvang)</a:t>
            </a:r>
          </a:p>
        </p:txBody>
      </p:sp>
    </p:spTree>
    <p:extLst>
      <p:ext uri="{BB962C8B-B14F-4D97-AF65-F5344CB8AC3E}">
        <p14:creationId xmlns:p14="http://schemas.microsoft.com/office/powerpoint/2010/main" val="18280289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4"/>
          <p:cNvSpPr txBox="1">
            <a:spLocks/>
          </p:cNvSpPr>
          <p:nvPr/>
        </p:nvSpPr>
        <p:spPr>
          <a:xfrm>
            <a:off x="1022920" y="557808"/>
            <a:ext cx="8229600" cy="1143000"/>
          </a:xfrm>
          <a:prstGeom prst="rect">
            <a:avLst/>
          </a:prstGeom>
        </p:spPr>
        <p:txBody>
          <a:bodyPr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r>
              <a:rPr lang="en-GB" sz="3600" b="1" dirty="0" err="1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Tingsretlige</a:t>
            </a:r>
            <a:r>
              <a:rPr lang="en-GB" sz="36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 </a:t>
            </a:r>
            <a:r>
              <a:rPr lang="en-GB" sz="3600" b="1" dirty="0" err="1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konflikter</a:t>
            </a:r>
            <a:r>
              <a:rPr lang="en-GB" sz="36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 – </a:t>
            </a:r>
            <a:r>
              <a:rPr lang="en-GB" sz="3600" b="1" dirty="0" err="1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hvem</a:t>
            </a:r>
            <a:r>
              <a:rPr lang="en-GB" sz="36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 </a:t>
            </a:r>
            <a:r>
              <a:rPr lang="en-GB" sz="3600" b="1" dirty="0" err="1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har</a:t>
            </a:r>
            <a:r>
              <a:rPr lang="en-GB" sz="36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 ret </a:t>
            </a:r>
            <a:r>
              <a:rPr lang="en-GB" sz="3600" b="1" dirty="0" err="1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til</a:t>
            </a:r>
            <a:r>
              <a:rPr lang="en-GB" sz="36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 </a:t>
            </a:r>
            <a:r>
              <a:rPr lang="en-GB" sz="3600" b="1" dirty="0" err="1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aktivet</a:t>
            </a:r>
            <a:r>
              <a:rPr lang="en-GB" sz="36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?</a:t>
            </a:r>
            <a:endParaRPr lang="en-GB" sz="3600" dirty="0"/>
          </a:p>
        </p:txBody>
      </p:sp>
      <p:sp>
        <p:nvSpPr>
          <p:cNvPr id="4" name="Pladsholder til indhold 5"/>
          <p:cNvSpPr>
            <a:spLocks noGrp="1"/>
          </p:cNvSpPr>
          <p:nvPr>
            <p:ph idx="4294967295"/>
          </p:nvPr>
        </p:nvSpPr>
        <p:spPr>
          <a:xfrm>
            <a:off x="1212850" y="1600200"/>
            <a:ext cx="7931150" cy="3124200"/>
          </a:xfrm>
          <a:prstGeom prst="rect">
            <a:avLst/>
          </a:prstGeo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da-DK" b="1" dirty="0"/>
              <a:t>I kapitel 17 gennemgås</a:t>
            </a:r>
            <a:r>
              <a:rPr lang="da-DK" dirty="0"/>
              <a:t>:</a:t>
            </a:r>
          </a:p>
          <a:p>
            <a:pPr eaLnBrk="1" hangingPunct="1"/>
            <a:r>
              <a:rPr lang="da-DK" dirty="0"/>
              <a:t>Parter og forskellige rettighedskonflikter</a:t>
            </a:r>
          </a:p>
          <a:p>
            <a:pPr eaLnBrk="1" hangingPunct="1"/>
            <a:r>
              <a:rPr lang="da-DK" dirty="0"/>
              <a:t>Dobbeltoverdragelser</a:t>
            </a:r>
          </a:p>
          <a:p>
            <a:pPr lvl="1"/>
            <a:r>
              <a:rPr lang="da-DK" dirty="0"/>
              <a:t>Fast ejendom</a:t>
            </a:r>
          </a:p>
          <a:p>
            <a:pPr lvl="1"/>
            <a:r>
              <a:rPr lang="da-DK" dirty="0"/>
              <a:t>Bil</a:t>
            </a:r>
          </a:p>
          <a:p>
            <a:pPr lvl="1"/>
            <a:r>
              <a:rPr lang="da-DK" dirty="0"/>
              <a:t>Løsøre</a:t>
            </a:r>
          </a:p>
          <a:p>
            <a:pPr lvl="1"/>
            <a:r>
              <a:rPr lang="da-DK" dirty="0"/>
              <a:t>Børsnoterede værdipapirer</a:t>
            </a:r>
          </a:p>
          <a:p>
            <a:r>
              <a:rPr lang="da-DK" dirty="0"/>
              <a:t>Kædeoverdragelse</a:t>
            </a:r>
          </a:p>
        </p:txBody>
      </p:sp>
    </p:spTree>
    <p:extLst>
      <p:ext uri="{BB962C8B-B14F-4D97-AF65-F5344CB8AC3E}">
        <p14:creationId xmlns:p14="http://schemas.microsoft.com/office/powerpoint/2010/main" val="20103801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878904" y="116632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r>
              <a:rPr lang="en-GB" sz="40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1. </a:t>
            </a:r>
            <a:r>
              <a:rPr lang="en-GB" sz="4000" b="1" dirty="0" err="1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Parter</a:t>
            </a:r>
            <a:r>
              <a:rPr lang="en-GB" sz="40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 </a:t>
            </a:r>
            <a:r>
              <a:rPr lang="en-GB" sz="4000" b="1" dirty="0" err="1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og</a:t>
            </a:r>
            <a:r>
              <a:rPr lang="en-GB" sz="40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 </a:t>
            </a:r>
            <a:r>
              <a:rPr lang="en-GB" sz="4000" b="1" dirty="0" err="1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forskellige</a:t>
            </a:r>
            <a:r>
              <a:rPr lang="en-GB" sz="40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 </a:t>
            </a:r>
            <a:r>
              <a:rPr lang="en-GB" sz="4000" b="1" dirty="0" err="1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rettighedskonflikter</a:t>
            </a:r>
            <a:endParaRPr lang="en-GB" sz="4000" b="1" dirty="0">
              <a:solidFill>
                <a:schemeClr val="accent1">
                  <a:lumMod val="75000"/>
                </a:schemeClr>
              </a:solidFill>
              <a:latin typeface="Arial" charset="0"/>
              <a:cs typeface="Arial" charset="0"/>
            </a:endParaRPr>
          </a:p>
        </p:txBody>
      </p:sp>
      <p:sp>
        <p:nvSpPr>
          <p:cNvPr id="3" name="Pladsholder til indhold 5"/>
          <p:cNvSpPr>
            <a:spLocks noGrp="1"/>
          </p:cNvSpPr>
          <p:nvPr>
            <p:ph idx="4294967295"/>
          </p:nvPr>
        </p:nvSpPr>
        <p:spPr>
          <a:xfrm>
            <a:off x="1096796" y="1700808"/>
            <a:ext cx="8004175" cy="3887787"/>
          </a:xfrm>
        </p:spPr>
        <p:txBody>
          <a:bodyPr/>
          <a:lstStyle/>
          <a:p>
            <a:r>
              <a:rPr lang="da-DK" sz="2000" b="1" dirty="0"/>
              <a:t>Aftaleerhverver</a:t>
            </a:r>
            <a:r>
              <a:rPr lang="da-DK" sz="2000" dirty="0"/>
              <a:t> har indgået en aftale om overdragelse af aktivet fx salg eller pantsætning</a:t>
            </a:r>
          </a:p>
          <a:p>
            <a:r>
              <a:rPr lang="da-DK" sz="2000" b="1" dirty="0"/>
              <a:t>Retsforfølgende kreditor</a:t>
            </a:r>
            <a:r>
              <a:rPr lang="da-DK" sz="2000" dirty="0"/>
              <a:t> tvinger sit krav igennem uden aftale fx udlæg</a:t>
            </a:r>
          </a:p>
          <a:p>
            <a:r>
              <a:rPr lang="da-DK" sz="2000" b="1" dirty="0"/>
              <a:t>Arv</a:t>
            </a:r>
            <a:r>
              <a:rPr lang="da-DK" sz="2000" dirty="0"/>
              <a:t>  - en arving er hverken aftaleerhverver eller retsforfølgende kreditor</a:t>
            </a:r>
          </a:p>
          <a:p>
            <a:r>
              <a:rPr lang="da-DK" sz="2000" b="1" dirty="0"/>
              <a:t>Lovbestemt pant</a:t>
            </a:r>
            <a:r>
              <a:rPr lang="da-DK" sz="2000" dirty="0"/>
              <a:t> er fx Skats førsteprioritet til ejendomsskat, jf. TL § 4</a:t>
            </a:r>
          </a:p>
          <a:p>
            <a:r>
              <a:rPr lang="da-DK" sz="2000" b="1" dirty="0"/>
              <a:t>Dobbeltoverdragelse</a:t>
            </a:r>
            <a:r>
              <a:rPr lang="da-DK" sz="2000" dirty="0"/>
              <a:t> – når </a:t>
            </a:r>
            <a:r>
              <a:rPr lang="da-DK" sz="2000" dirty="0" smtClean="0"/>
              <a:t>rettighedshaver A </a:t>
            </a:r>
            <a:r>
              <a:rPr lang="da-DK" sz="2000" dirty="0"/>
              <a:t>disponerer over samme ret mere end en </a:t>
            </a:r>
            <a:r>
              <a:rPr lang="da-DK" sz="2000" dirty="0" smtClean="0"/>
              <a:t>gang (fx hvis A sælger en ejendom til både B og C)</a:t>
            </a:r>
            <a:endParaRPr lang="da-DK" sz="2000" dirty="0"/>
          </a:p>
          <a:p>
            <a:r>
              <a:rPr lang="da-DK" sz="2000" b="1" dirty="0"/>
              <a:t>Kædeoverdragelse </a:t>
            </a:r>
            <a:r>
              <a:rPr lang="da-DK" sz="2000" dirty="0"/>
              <a:t>– når </a:t>
            </a:r>
            <a:r>
              <a:rPr lang="da-DK" sz="2000" dirty="0" smtClean="0"/>
              <a:t>A først overdrager en rettighed til </a:t>
            </a:r>
            <a:r>
              <a:rPr lang="da-DK" sz="2000" dirty="0"/>
              <a:t>B, som overdrager den videre til </a:t>
            </a:r>
            <a:r>
              <a:rPr lang="da-DK" sz="2000" dirty="0" smtClean="0"/>
              <a:t>C </a:t>
            </a:r>
            <a:endParaRPr lang="da-DK" sz="2000" dirty="0"/>
          </a:p>
          <a:p>
            <a:endParaRPr lang="da-DK" sz="2800" dirty="0"/>
          </a:p>
          <a:p>
            <a:endParaRPr lang="da-DK" sz="2800" b="1" dirty="0"/>
          </a:p>
        </p:txBody>
      </p:sp>
    </p:spTree>
    <p:extLst>
      <p:ext uri="{BB962C8B-B14F-4D97-AF65-F5344CB8AC3E}">
        <p14:creationId xmlns:p14="http://schemas.microsoft.com/office/powerpoint/2010/main" val="22399211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468313" y="33337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r>
              <a:rPr lang="en-GB" sz="32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1. </a:t>
            </a:r>
            <a:r>
              <a:rPr lang="en-GB" sz="3200" b="1" dirty="0" err="1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Parter</a:t>
            </a:r>
            <a:r>
              <a:rPr lang="en-GB" sz="32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 </a:t>
            </a:r>
            <a:r>
              <a:rPr lang="en-GB" sz="3200" b="1" dirty="0" err="1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og</a:t>
            </a:r>
            <a:r>
              <a:rPr lang="en-GB" sz="32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 </a:t>
            </a:r>
            <a:r>
              <a:rPr lang="en-GB" sz="3200" b="1" dirty="0" err="1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forskellige</a:t>
            </a:r>
            <a:r>
              <a:rPr lang="en-GB" sz="32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 </a:t>
            </a:r>
            <a:r>
              <a:rPr lang="en-GB" sz="3200" b="1" dirty="0" err="1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rettighedskonflikter</a:t>
            </a:r>
            <a:endParaRPr lang="en-GB" sz="3200" b="1" dirty="0">
              <a:solidFill>
                <a:schemeClr val="accent1">
                  <a:lumMod val="75000"/>
                </a:schemeClr>
              </a:solidFill>
              <a:latin typeface="Arial" charset="0"/>
              <a:cs typeface="Arial" charset="0"/>
            </a:endParaRPr>
          </a:p>
          <a:p>
            <a:endParaRPr lang="en-GB" sz="3200" b="1" dirty="0">
              <a:solidFill>
                <a:schemeClr val="accent1">
                  <a:lumMod val="75000"/>
                </a:schemeClr>
              </a:solidFill>
              <a:latin typeface="Arial" charset="0"/>
              <a:cs typeface="Arial" charset="0"/>
            </a:endParaRPr>
          </a:p>
        </p:txBody>
      </p:sp>
      <p:sp>
        <p:nvSpPr>
          <p:cNvPr id="3" name="Pladsholder til indhold 5"/>
          <p:cNvSpPr>
            <a:spLocks noGrp="1"/>
          </p:cNvSpPr>
          <p:nvPr>
            <p:ph idx="4294967295"/>
          </p:nvPr>
        </p:nvSpPr>
        <p:spPr>
          <a:xfrm>
            <a:off x="1212850" y="1341438"/>
            <a:ext cx="7931150" cy="3743325"/>
          </a:xfrm>
        </p:spPr>
        <p:txBody>
          <a:bodyPr/>
          <a:lstStyle/>
          <a:p>
            <a:pPr marL="0" indent="0">
              <a:buNone/>
            </a:pPr>
            <a:r>
              <a:rPr lang="da-DK" dirty="0"/>
              <a:t>Hvem har ret til den pågældende rettighed i tilfælde af konflikt?</a:t>
            </a:r>
            <a:br>
              <a:rPr lang="da-DK" dirty="0"/>
            </a:br>
            <a:endParaRPr lang="da-DK" dirty="0"/>
          </a:p>
          <a:p>
            <a:pPr>
              <a:buFont typeface="Arial" charset="0"/>
              <a:buNone/>
            </a:pPr>
            <a:r>
              <a:rPr lang="da-DK" sz="2800" b="1" dirty="0"/>
              <a:t>Følgende skal afklares, før konflikten kan løses:</a:t>
            </a:r>
          </a:p>
          <a:p>
            <a:r>
              <a:rPr lang="da-DK" sz="2800" dirty="0"/>
              <a:t>Aktivtype</a:t>
            </a:r>
          </a:p>
          <a:p>
            <a:r>
              <a:rPr lang="da-DK" sz="2800" dirty="0"/>
              <a:t>Rettighedstype</a:t>
            </a:r>
          </a:p>
          <a:p>
            <a:r>
              <a:rPr lang="da-DK" sz="2800" dirty="0"/>
              <a:t>Sikringsakt</a:t>
            </a:r>
          </a:p>
          <a:p>
            <a:r>
              <a:rPr lang="da-DK" sz="2800" dirty="0"/>
              <a:t>Type af konflikt</a:t>
            </a:r>
          </a:p>
        </p:txBody>
      </p:sp>
    </p:spTree>
    <p:extLst>
      <p:ext uri="{BB962C8B-B14F-4D97-AF65-F5344CB8AC3E}">
        <p14:creationId xmlns:p14="http://schemas.microsoft.com/office/powerpoint/2010/main" val="42741131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734888" y="332656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r>
              <a:rPr lang="en-GB" sz="40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2. </a:t>
            </a:r>
            <a:r>
              <a:rPr lang="en-GB" sz="4000" b="1" dirty="0" err="1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Dobbeltoverdragelse</a:t>
            </a:r>
            <a:endParaRPr lang="en-GB" sz="4000" b="1" dirty="0">
              <a:solidFill>
                <a:schemeClr val="accent1">
                  <a:lumMod val="75000"/>
                </a:schemeClr>
              </a:solidFill>
              <a:latin typeface="Arial" charset="0"/>
              <a:cs typeface="Arial" charset="0"/>
            </a:endParaRPr>
          </a:p>
        </p:txBody>
      </p:sp>
      <p:sp>
        <p:nvSpPr>
          <p:cNvPr id="3" name="Pladsholder til indhold 5"/>
          <p:cNvSpPr>
            <a:spLocks noGrp="1"/>
          </p:cNvSpPr>
          <p:nvPr>
            <p:ph idx="4294967295"/>
          </p:nvPr>
        </p:nvSpPr>
        <p:spPr>
          <a:xfrm>
            <a:off x="1284288" y="1341438"/>
            <a:ext cx="7859712" cy="2303462"/>
          </a:xfrm>
        </p:spPr>
        <p:txBody>
          <a:bodyPr/>
          <a:lstStyle/>
          <a:p>
            <a:r>
              <a:rPr lang="da-DK" sz="2800" dirty="0"/>
              <a:t>Hvis en rettighedshaver (A) disponerer mere end en gang over den samme rettighed, er der en rettighedskonflikt mellem de to erhververe (B og C)</a:t>
            </a:r>
            <a:br>
              <a:rPr lang="da-DK" sz="2800" dirty="0"/>
            </a:br>
            <a:r>
              <a:rPr lang="da-DK" sz="1800" dirty="0"/>
              <a:t>(se fig. 17.2)</a:t>
            </a:r>
            <a:br>
              <a:rPr lang="da-DK" sz="1800" dirty="0"/>
            </a:br>
            <a:endParaRPr lang="da-DK" sz="1800" dirty="0"/>
          </a:p>
          <a:p>
            <a:pPr>
              <a:buFont typeface="Arial" charset="0"/>
              <a:buNone/>
            </a:pPr>
            <a:endParaRPr lang="da-DK" sz="2400" dirty="0"/>
          </a:p>
        </p:txBody>
      </p:sp>
      <p:pic>
        <p:nvPicPr>
          <p:cNvPr id="4" name="Billede 3">
            <a:extLst>
              <a:ext uri="{FF2B5EF4-FFF2-40B4-BE49-F238E27FC236}">
                <a16:creationId xmlns:a16="http://schemas.microsoft.com/office/drawing/2014/main" xmlns="" id="{DBD8E95B-B269-44EF-A1E2-2EA59C364F9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83487" y="3501008"/>
            <a:ext cx="7220961" cy="271024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367090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734888" y="116632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r>
              <a:rPr lang="en-GB" sz="40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2.1 </a:t>
            </a:r>
            <a:r>
              <a:rPr lang="en-GB" sz="4000" b="1" dirty="0" err="1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Dobbeltoverdragelse</a:t>
            </a:r>
            <a:endParaRPr lang="en-GB" sz="4000" b="1" dirty="0">
              <a:solidFill>
                <a:schemeClr val="accent1">
                  <a:lumMod val="75000"/>
                </a:schemeClr>
              </a:solidFill>
              <a:latin typeface="Arial" charset="0"/>
              <a:cs typeface="Arial" charset="0"/>
            </a:endParaRPr>
          </a:p>
        </p:txBody>
      </p:sp>
      <p:sp>
        <p:nvSpPr>
          <p:cNvPr id="3" name="Pladsholder til indhold 5"/>
          <p:cNvSpPr>
            <a:spLocks noGrp="1"/>
          </p:cNvSpPr>
          <p:nvPr>
            <p:ph idx="4294967295"/>
          </p:nvPr>
        </p:nvSpPr>
        <p:spPr>
          <a:xfrm>
            <a:off x="1141413" y="1339850"/>
            <a:ext cx="8002587" cy="4824413"/>
          </a:xfrm>
        </p:spPr>
        <p:txBody>
          <a:bodyPr/>
          <a:lstStyle/>
          <a:p>
            <a:r>
              <a:rPr lang="da-DK" sz="2400" b="1" dirty="0"/>
              <a:t>HR:</a:t>
            </a:r>
            <a:r>
              <a:rPr lang="da-DK" sz="2400" dirty="0"/>
              <a:t> </a:t>
            </a:r>
            <a:r>
              <a:rPr lang="da-DK" sz="2400" b="1" dirty="0"/>
              <a:t>Først i tid bedst i ret</a:t>
            </a:r>
            <a:r>
              <a:rPr lang="da-DK" sz="2400" dirty="0"/>
              <a:t> – B fik en rettighed over aktivet før C gjorde, og derfor har B som udgangspunkt bedst ret</a:t>
            </a:r>
          </a:p>
          <a:p>
            <a:pPr marL="0" indent="0">
              <a:buNone/>
            </a:pPr>
            <a:endParaRPr lang="da-DK" sz="2400" dirty="0"/>
          </a:p>
          <a:p>
            <a:r>
              <a:rPr lang="da-DK" sz="2400" b="1" dirty="0"/>
              <a:t>U:</a:t>
            </a:r>
            <a:r>
              <a:rPr lang="da-DK" sz="2400" dirty="0"/>
              <a:t> C kan fortrænge </a:t>
            </a:r>
            <a:r>
              <a:rPr lang="da-DK" sz="2400" dirty="0" err="1"/>
              <a:t>Bs</a:t>
            </a:r>
            <a:r>
              <a:rPr lang="da-DK" sz="2400" dirty="0"/>
              <a:t> ret, hvis:</a:t>
            </a:r>
          </a:p>
          <a:p>
            <a:pPr lvl="1"/>
            <a:r>
              <a:rPr lang="da-DK" sz="2400" dirty="0"/>
              <a:t>B ikke har foretaget sin sikringsakt</a:t>
            </a:r>
          </a:p>
          <a:p>
            <a:pPr lvl="1"/>
            <a:r>
              <a:rPr lang="da-DK" sz="2400" dirty="0"/>
              <a:t>C har selv foretaget sikringsakt</a:t>
            </a:r>
          </a:p>
          <a:p>
            <a:pPr lvl="1"/>
            <a:r>
              <a:rPr lang="da-DK" sz="2400" dirty="0"/>
              <a:t>Er C aftaleerhverver, skal C være i god tro om </a:t>
            </a:r>
            <a:r>
              <a:rPr lang="da-DK" sz="2400" dirty="0" err="1"/>
              <a:t>Bs</a:t>
            </a:r>
            <a:r>
              <a:rPr lang="da-DK" sz="2400" dirty="0"/>
              <a:t> ret på det tidspunkt han foretager sikringsakten	</a:t>
            </a:r>
          </a:p>
          <a:p>
            <a:pPr marL="57150" indent="0">
              <a:buNone/>
            </a:pPr>
            <a:endParaRPr lang="da-DK" sz="2400" dirty="0"/>
          </a:p>
          <a:p>
            <a:r>
              <a:rPr lang="da-DK" sz="2400" dirty="0"/>
              <a:t>Nogle aktivtyper behandles efter særlige regler</a:t>
            </a:r>
          </a:p>
          <a:p>
            <a:pPr>
              <a:buFont typeface="Arial" charset="0"/>
              <a:buNone/>
            </a:pPr>
            <a:endParaRPr lang="da-DK" sz="2400" dirty="0"/>
          </a:p>
        </p:txBody>
      </p:sp>
    </p:spTree>
    <p:extLst>
      <p:ext uri="{BB962C8B-B14F-4D97-AF65-F5344CB8AC3E}">
        <p14:creationId xmlns:p14="http://schemas.microsoft.com/office/powerpoint/2010/main" val="20142341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734888" y="116632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r>
              <a:rPr lang="en-GB" sz="40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2.1 Fast </a:t>
            </a:r>
            <a:r>
              <a:rPr lang="en-GB" sz="4000" b="1" dirty="0" err="1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ejendom</a:t>
            </a:r>
            <a:endParaRPr lang="en-GB" sz="4000" b="1" dirty="0">
              <a:solidFill>
                <a:schemeClr val="accent1">
                  <a:lumMod val="75000"/>
                </a:schemeClr>
              </a:solidFill>
              <a:latin typeface="Arial" charset="0"/>
              <a:cs typeface="Arial" charset="0"/>
            </a:endParaRPr>
          </a:p>
        </p:txBody>
      </p:sp>
      <p:sp>
        <p:nvSpPr>
          <p:cNvPr id="3" name="Pladsholder til indhold 5"/>
          <p:cNvSpPr>
            <a:spLocks noGrp="1"/>
          </p:cNvSpPr>
          <p:nvPr>
            <p:ph idx="4294967295"/>
          </p:nvPr>
        </p:nvSpPr>
        <p:spPr>
          <a:xfrm>
            <a:off x="1141413" y="1125538"/>
            <a:ext cx="8002587" cy="3959225"/>
          </a:xfrm>
        </p:spPr>
        <p:txBody>
          <a:bodyPr/>
          <a:lstStyle/>
          <a:p>
            <a:r>
              <a:rPr lang="da-DK" sz="3000" dirty="0"/>
              <a:t>Konflikten mellem B og C skal løses efter TL § 1, stk. 2</a:t>
            </a:r>
            <a:r>
              <a:rPr lang="da-DK" sz="1600" dirty="0"/>
              <a:t>(se fig. 17.3)</a:t>
            </a:r>
            <a:r>
              <a:rPr lang="da-DK" sz="3000" dirty="0"/>
              <a:t>:</a:t>
            </a:r>
          </a:p>
          <a:p>
            <a:pPr lvl="1"/>
            <a:r>
              <a:rPr lang="da-DK" sz="2600" b="1" dirty="0"/>
              <a:t>HR: Først i tid bedst i ret</a:t>
            </a:r>
            <a:r>
              <a:rPr lang="da-DK" sz="2600" dirty="0"/>
              <a:t> – B har indgået aftalen med A først og har derfor først fået rettighed over ejendommen</a:t>
            </a:r>
            <a:endParaRPr lang="da-DK" sz="2600" b="1" dirty="0"/>
          </a:p>
          <a:p>
            <a:pPr lvl="1"/>
            <a:r>
              <a:rPr lang="da-DK" sz="2600" b="1" dirty="0"/>
              <a:t>U: </a:t>
            </a:r>
            <a:r>
              <a:rPr lang="da-DK" sz="2600" dirty="0"/>
              <a:t>C kan fortrænge </a:t>
            </a:r>
            <a:r>
              <a:rPr lang="da-DK" sz="2600" dirty="0" err="1"/>
              <a:t>Bs</a:t>
            </a:r>
            <a:r>
              <a:rPr lang="da-DK" sz="2600" dirty="0"/>
              <a:t> ret hvis:</a:t>
            </a:r>
          </a:p>
          <a:p>
            <a:pPr lvl="2"/>
            <a:r>
              <a:rPr lang="da-DK" sz="2600" dirty="0"/>
              <a:t>B ikke har tinglyst sin ret</a:t>
            </a:r>
          </a:p>
          <a:p>
            <a:pPr lvl="2"/>
            <a:r>
              <a:rPr lang="da-DK" sz="2600" dirty="0"/>
              <a:t>C har tinglyst sin ret</a:t>
            </a:r>
          </a:p>
          <a:p>
            <a:pPr lvl="2"/>
            <a:r>
              <a:rPr lang="da-DK" sz="2600" dirty="0"/>
              <a:t>Hvis C er aftaleerhverver skal C være i god tro om </a:t>
            </a:r>
            <a:r>
              <a:rPr lang="da-DK" sz="2600" dirty="0" err="1"/>
              <a:t>Bs</a:t>
            </a:r>
            <a:r>
              <a:rPr lang="da-DK" sz="2600" dirty="0"/>
              <a:t> ret på tidspunktet for anmeldelse til tinglysning</a:t>
            </a:r>
          </a:p>
        </p:txBody>
      </p:sp>
    </p:spTree>
    <p:extLst>
      <p:ext uri="{BB962C8B-B14F-4D97-AF65-F5344CB8AC3E}">
        <p14:creationId xmlns:p14="http://schemas.microsoft.com/office/powerpoint/2010/main" val="7274046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827584" y="44624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r>
              <a:rPr lang="en-GB" sz="40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2.2 </a:t>
            </a:r>
            <a:r>
              <a:rPr lang="en-GB" sz="4000" b="1" dirty="0" err="1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Bil</a:t>
            </a:r>
            <a:endParaRPr lang="en-GB" sz="4000" b="1" dirty="0">
              <a:solidFill>
                <a:schemeClr val="accent1">
                  <a:lumMod val="75000"/>
                </a:schemeClr>
              </a:solidFill>
              <a:latin typeface="Arial" charset="0"/>
              <a:cs typeface="Arial" charset="0"/>
            </a:endParaRPr>
          </a:p>
        </p:txBody>
      </p:sp>
      <p:sp>
        <p:nvSpPr>
          <p:cNvPr id="3" name="Pladsholder til indhold 5"/>
          <p:cNvSpPr>
            <a:spLocks noGrp="1"/>
          </p:cNvSpPr>
          <p:nvPr>
            <p:ph idx="4294967295"/>
          </p:nvPr>
        </p:nvSpPr>
        <p:spPr>
          <a:xfrm>
            <a:off x="1141413" y="1268413"/>
            <a:ext cx="8002587" cy="4525962"/>
          </a:xfrm>
        </p:spPr>
        <p:txBody>
          <a:bodyPr/>
          <a:lstStyle/>
          <a:p>
            <a:r>
              <a:rPr lang="da-DK" dirty="0"/>
              <a:t>Konflikten mellem B og C skal løses afhængig af, om parterne er køber, panthaver/ har ejendomsforbehold eller er udlægshaver</a:t>
            </a:r>
          </a:p>
          <a:p>
            <a:pPr lvl="1"/>
            <a:r>
              <a:rPr lang="da-DK" dirty="0"/>
              <a:t>C kan fortrænge </a:t>
            </a:r>
            <a:r>
              <a:rPr lang="da-DK" dirty="0" err="1"/>
              <a:t>Bs</a:t>
            </a:r>
            <a:r>
              <a:rPr lang="da-DK" dirty="0"/>
              <a:t> ret:</a:t>
            </a:r>
          </a:p>
          <a:p>
            <a:pPr lvl="2"/>
            <a:r>
              <a:rPr lang="da-DK" dirty="0"/>
              <a:t>Som køber, hvis C får udleveret bilen først i god tro</a:t>
            </a:r>
            <a:r>
              <a:rPr lang="da-DK" sz="2200" dirty="0"/>
              <a:t> </a:t>
            </a:r>
            <a:r>
              <a:rPr lang="da-DK" sz="1800" dirty="0"/>
              <a:t>(se fig. 17.4)</a:t>
            </a:r>
          </a:p>
          <a:p>
            <a:pPr lvl="2"/>
            <a:r>
              <a:rPr lang="da-DK" dirty="0"/>
              <a:t>Som panthaver eller indehaver af ejendomsforbehold, hvis C først har tinglyst rettigheden i Bilbogen i god tro om Bs ret </a:t>
            </a:r>
            <a:r>
              <a:rPr lang="da-DK" sz="1800" dirty="0"/>
              <a:t>(Se fig. 17.5)</a:t>
            </a:r>
            <a:endParaRPr lang="da-DK" dirty="0"/>
          </a:p>
          <a:p>
            <a:pPr lvl="2"/>
            <a:r>
              <a:rPr lang="da-DK" dirty="0"/>
              <a:t>Som udlægshaver, hvis C først har tinglyst rettigheden i Bilbogen</a:t>
            </a:r>
          </a:p>
        </p:txBody>
      </p:sp>
    </p:spTree>
    <p:extLst>
      <p:ext uri="{BB962C8B-B14F-4D97-AF65-F5344CB8AC3E}">
        <p14:creationId xmlns:p14="http://schemas.microsoft.com/office/powerpoint/2010/main" val="15075421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878904" y="116632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r>
              <a:rPr lang="en-GB" sz="32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2.3 </a:t>
            </a:r>
            <a:r>
              <a:rPr lang="en-GB" sz="3200" b="1" dirty="0" err="1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Løsøre</a:t>
            </a:r>
            <a:endParaRPr lang="en-GB" sz="3200" b="1" dirty="0">
              <a:solidFill>
                <a:schemeClr val="accent1">
                  <a:lumMod val="75000"/>
                </a:schemeClr>
              </a:solidFill>
              <a:latin typeface="Arial" charset="0"/>
              <a:cs typeface="Arial" charset="0"/>
            </a:endParaRPr>
          </a:p>
        </p:txBody>
      </p:sp>
      <p:sp>
        <p:nvSpPr>
          <p:cNvPr id="3" name="Pladsholder til indhold 5"/>
          <p:cNvSpPr>
            <a:spLocks noGrp="1"/>
          </p:cNvSpPr>
          <p:nvPr>
            <p:ph idx="4294967295"/>
          </p:nvPr>
        </p:nvSpPr>
        <p:spPr>
          <a:xfrm>
            <a:off x="1139825" y="1279525"/>
            <a:ext cx="8004175" cy="4957763"/>
          </a:xfrm>
        </p:spPr>
        <p:txBody>
          <a:bodyPr/>
          <a:lstStyle/>
          <a:p>
            <a:r>
              <a:rPr lang="da-DK" sz="2800" b="1" dirty="0"/>
              <a:t>HR: Først i tid bedst i ret</a:t>
            </a:r>
            <a:endParaRPr lang="da-DK" sz="2800" dirty="0"/>
          </a:p>
          <a:p>
            <a:pPr lvl="1"/>
            <a:r>
              <a:rPr lang="da-DK" sz="2000" b="1" dirty="0"/>
              <a:t>U:</a:t>
            </a:r>
            <a:r>
              <a:rPr lang="da-DK" sz="2000" dirty="0"/>
              <a:t> Pant skal tinglyses for at være beskyttet mod senere rettigheder, jf. TL § 47</a:t>
            </a:r>
          </a:p>
          <a:p>
            <a:pPr lvl="1"/>
            <a:r>
              <a:rPr lang="da-DK" sz="2000" dirty="0"/>
              <a:t>Udlæg er beskyttet uden tinglysning</a:t>
            </a:r>
          </a:p>
          <a:p>
            <a:pPr lvl="1"/>
            <a:r>
              <a:rPr lang="da-DK" sz="2000" dirty="0"/>
              <a:t>Særskilte rettigheder over løsøre skal tinglyses før det kommer ind i virksomheden, hvis der også er givet flydende pant i virksomhedens aktiver</a:t>
            </a:r>
          </a:p>
          <a:p>
            <a:pPr lvl="1"/>
            <a:r>
              <a:rPr lang="da-DK" sz="2000" dirty="0"/>
              <a:t>Køber af aktiver, som er omfattet af flydende pant, kan fortrænge panthavers ret, hvis han er i god tro om panthavers ret</a:t>
            </a:r>
          </a:p>
          <a:p>
            <a:pPr lvl="1"/>
            <a:r>
              <a:rPr lang="da-DK" sz="2000" dirty="0"/>
              <a:t>Udlæg fortrænger virksomhedspant, hvis udlægshaver har sendt meddelelse til panthaver inden tre dage.</a:t>
            </a:r>
          </a:p>
        </p:txBody>
      </p:sp>
    </p:spTree>
    <p:extLst>
      <p:ext uri="{BB962C8B-B14F-4D97-AF65-F5344CB8AC3E}">
        <p14:creationId xmlns:p14="http://schemas.microsoft.com/office/powerpoint/2010/main" val="1022722897"/>
      </p:ext>
    </p:extLst>
  </p:cSld>
  <p:clrMapOvr>
    <a:masterClrMapping/>
  </p:clrMapOvr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rugerdefineret design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609A23E706A21449BC66703B97899509" ma:contentTypeVersion="6" ma:contentTypeDescription="Opret et nyt dokument." ma:contentTypeScope="" ma:versionID="caa2866700e450b5999eeeb1f0893de1">
  <xsd:schema xmlns:xsd="http://www.w3.org/2001/XMLSchema" xmlns:xs="http://www.w3.org/2001/XMLSchema" xmlns:p="http://schemas.microsoft.com/office/2006/metadata/properties" xmlns:ns3="f7dfbcde-d029-4ed8-a18a-8747d0f05609" targetNamespace="http://schemas.microsoft.com/office/2006/metadata/properties" ma:root="true" ma:fieldsID="a187ddd95b3e199c9ba25204d068d95e" ns3:_="">
    <xsd:import namespace="f7dfbcde-d029-4ed8-a18a-8747d0f056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7dfbcde-d029-4ed8-a18a-8747d0f0560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dhol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9A958B1-3721-465E-9E76-F4BB4BC99B4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83C021B-4304-4F89-B7FD-3C206A461E4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7dfbcde-d029-4ed8-a18a-8747d0f056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3962CDDB-93F0-4079-AF37-303840EC8AFC}">
  <ds:schemaRefs>
    <ds:schemaRef ds:uri="http://purl.org/dc/elements/1.1/"/>
    <ds:schemaRef ds:uri="http://schemas.microsoft.com/office/2006/metadata/properties"/>
    <ds:schemaRef ds:uri="http://purl.org/dc/terms/"/>
    <ds:schemaRef ds:uri="f7dfbcde-d029-4ed8-a18a-8747d0f056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1166</TotalTime>
  <Words>936</Words>
  <Application>Microsoft Office PowerPoint</Application>
  <PresentationFormat>On-screen Show (4:3)</PresentationFormat>
  <Paragraphs>106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Calibri</vt:lpstr>
      <vt:lpstr>Kontortema</vt:lpstr>
      <vt:lpstr>Brugerdefineret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Gitte Holden</dc:creator>
  <cp:lastModifiedBy>Inge Kramer</cp:lastModifiedBy>
  <cp:revision>36</cp:revision>
  <dcterms:created xsi:type="dcterms:W3CDTF">2015-07-14T11:20:10Z</dcterms:created>
  <dcterms:modified xsi:type="dcterms:W3CDTF">2020-08-23T13:52:54Z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0x010100609A23E706A21449BC66703B97899509</vt:lpwstr>
  </property>
</Properties>
</file>