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-120" y="-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03-03-2016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03-03-2016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03-03-2016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03-03-2016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03-03-2016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03-03-2016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03-03-2016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03-03-2016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03-03-2016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03-03-2016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03-03-2016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2420889"/>
            <a:ext cx="7355159" cy="1656184"/>
          </a:xfrm>
        </p:spPr>
        <p:txBody>
          <a:bodyPr/>
          <a:lstStyle/>
          <a:p>
            <a:pPr marL="0" indent="0" algn="ctr">
              <a:buNone/>
            </a:pP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Kapitel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 proces- og privatret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28035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800" b="1" dirty="0" smtClean="0"/>
              <a:t>Supplerende værneting</a:t>
            </a:r>
          </a:p>
          <a:p>
            <a:pPr marL="0" indent="0" fontAlgn="base">
              <a:buNone/>
            </a:pPr>
            <a:r>
              <a:rPr lang="da-DK" sz="2800" b="1" dirty="0" smtClean="0"/>
              <a:t>Kontraktværneting</a:t>
            </a:r>
            <a:endParaRPr lang="da-DK" sz="24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 smtClean="0"/>
              <a:t>En </a:t>
            </a:r>
            <a:r>
              <a:rPr lang="da-DK" sz="2400" dirty="0"/>
              <a:t>person/virksomhed, der har hjemting på en medlemsstats område, kan sagsøges ved retten i en anden medlemsstat, hvis der er </a:t>
            </a:r>
            <a:r>
              <a:rPr lang="da-DK" sz="2400" b="1" dirty="0"/>
              <a:t>kontraktværneting</a:t>
            </a:r>
            <a:r>
              <a:rPr lang="da-DK" sz="2400" dirty="0"/>
              <a:t>.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Sagen skal handle om kontraktforhold, og hvor den forpligtelse, der ligger til grund for sagen, er opfyldt eller skal opfyldes i den pågældende medlemsstat, hvor sagen ønskes anlagt. Denne type værneting kaldes også for opfyldelsesværneting.</a:t>
            </a:r>
          </a:p>
          <a:p>
            <a:pPr marL="0" indent="0" fontAlgn="base">
              <a:buNone/>
            </a:pPr>
            <a:endParaRPr lang="da-DK" sz="2400" b="1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5957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400" b="1" dirty="0" smtClean="0"/>
              <a:t>Supplerende værneting</a:t>
            </a:r>
          </a:p>
          <a:p>
            <a:pPr marL="0" indent="0" fontAlgn="base">
              <a:buNone/>
            </a:pPr>
            <a:r>
              <a:rPr lang="da-DK" sz="2400" b="1" dirty="0" err="1" smtClean="0"/>
              <a:t>Deliktværneting</a:t>
            </a:r>
            <a:endParaRPr lang="da-DK" sz="24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Sagsøgte kan sagsøges ved retten på det sted, hvor den skadegørende handling sker og får virkning, fx færdselsuheld og produktansvar.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Hvis der er tale om </a:t>
            </a:r>
            <a:r>
              <a:rPr lang="da-DK" sz="2400" dirty="0" err="1"/>
              <a:t>distancedelikt</a:t>
            </a:r>
            <a:r>
              <a:rPr lang="da-DK" sz="2400" dirty="0"/>
              <a:t>, som fx </a:t>
            </a:r>
            <a:r>
              <a:rPr lang="da-DK" sz="2400" dirty="0" err="1"/>
              <a:t>grænseoverkridende</a:t>
            </a:r>
            <a:r>
              <a:rPr lang="da-DK" sz="2400" dirty="0"/>
              <a:t> luft- eller vandforurening, hvor den skadegørende handling sker i et land, mens skaden/forureningen får virkning i et andet land, kan sagsøger vælge, i hvilken af de to lande sagen skal anlægges.</a:t>
            </a:r>
          </a:p>
          <a:p>
            <a:pPr marL="0" indent="0" fontAlgn="base">
              <a:buNone/>
            </a:pPr>
            <a:endParaRPr lang="da-DK" sz="2400" b="1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82565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400" b="1" dirty="0" smtClean="0"/>
              <a:t>Supplerende værneting</a:t>
            </a:r>
          </a:p>
          <a:p>
            <a:pPr marL="0" indent="0" fontAlgn="base">
              <a:buNone/>
            </a:pPr>
            <a:r>
              <a:rPr lang="da-DK" sz="2400" b="1" dirty="0" smtClean="0"/>
              <a:t>Filialværneting</a:t>
            </a:r>
            <a:endParaRPr lang="da-DK" sz="24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En virksomhed (hovedvirksomhed), der har sit hovedsæde i en af medlemsstaterne, kan sagsøges i en anden medlemsstat, hvis hovedvirksomheden har en filial, et agentur eller en lignende virksomhed der. </a:t>
            </a:r>
          </a:p>
          <a:p>
            <a:pPr marL="0" indent="0" fontAlgn="base">
              <a:buNone/>
            </a:pPr>
            <a:endParaRPr lang="da-DK" sz="2400" b="1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203823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400" b="1" dirty="0"/>
              <a:t>Ufravigelige værneting</a:t>
            </a:r>
          </a:p>
          <a:p>
            <a:endParaRPr lang="da-DK" sz="900" dirty="0"/>
          </a:p>
          <a:p>
            <a:r>
              <a:rPr lang="da-DK" sz="2400" dirty="0"/>
              <a:t>Domsforordningen indeholder nogle særlige afsnit om kompetence og værneting i sager om: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 smtClean="0"/>
              <a:t>Forsikringsaftaler</a:t>
            </a:r>
            <a:endParaRPr lang="da-DK" sz="2400" dirty="0"/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 smtClean="0"/>
              <a:t>Forbrugeraftaler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 smtClean="0"/>
              <a:t>Individuelle arbejdsaftaler</a:t>
            </a:r>
            <a:endParaRPr lang="da-DK" sz="2400" dirty="0"/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En </a:t>
            </a:r>
            <a:r>
              <a:rPr lang="da-DK" sz="2400" dirty="0"/>
              <a:t>værnetingsaftale kan tilsidesættes, hvis den er i strid med reglerne om værneting i forsikringsaftaler, forbrugeraftaler og individuelle arbejdsaftaler. </a:t>
            </a:r>
            <a:r>
              <a:rPr lang="da-DK" sz="2400" b="1" dirty="0"/>
              <a:t> </a:t>
            </a:r>
            <a:endParaRPr lang="da-DK" sz="2400" dirty="0"/>
          </a:p>
          <a:p>
            <a:pPr marL="0" indent="0" fontAlgn="base">
              <a:buNone/>
            </a:pPr>
            <a:endParaRPr lang="da-DK" sz="2400" b="1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144241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906979"/>
            <a:ext cx="7355159" cy="5402341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400" b="1" dirty="0"/>
              <a:t>Ufravigelige værneting</a:t>
            </a:r>
          </a:p>
          <a:p>
            <a:endParaRPr lang="da-DK" sz="900" dirty="0"/>
          </a:p>
          <a:p>
            <a:pPr marL="0" lvl="0" indent="0">
              <a:buNone/>
            </a:pPr>
            <a:r>
              <a:rPr lang="da-DK" sz="2000" b="1" dirty="0"/>
              <a:t>Forsikringssager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000" dirty="0" smtClean="0"/>
              <a:t>Hvis forsikringstager </a:t>
            </a:r>
            <a:r>
              <a:rPr lang="da-DK" sz="2000" dirty="0"/>
              <a:t>sagsøger forsikringsgiver: Sagen anlægges der, hvor kunden (forsikringstager), sikrede eller begunstigede har sin </a:t>
            </a:r>
            <a:r>
              <a:rPr lang="da-DK" sz="2000" dirty="0" smtClean="0"/>
              <a:t>bopæl</a:t>
            </a:r>
            <a:endParaRPr lang="da-DK" sz="2000" dirty="0"/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000" dirty="0" smtClean="0"/>
              <a:t>Hvis forsikringsgiver </a:t>
            </a:r>
            <a:r>
              <a:rPr lang="da-DK" sz="2000" dirty="0"/>
              <a:t>sagsøger forsikringstager, sikrede eller begunstigede: Sagen anlægges ved deres </a:t>
            </a:r>
            <a:r>
              <a:rPr lang="da-DK" sz="2000" dirty="0" smtClean="0"/>
              <a:t>bopæl</a:t>
            </a:r>
            <a:endParaRPr lang="da-DK" sz="2000" dirty="0"/>
          </a:p>
          <a:p>
            <a:pPr marL="0" lvl="0" indent="0">
              <a:buNone/>
            </a:pPr>
            <a:r>
              <a:rPr lang="da-DK" sz="2000" b="1" dirty="0"/>
              <a:t>Forbrugeraftaler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000" dirty="0" smtClean="0"/>
              <a:t>Hvis forbruger </a:t>
            </a:r>
            <a:r>
              <a:rPr lang="da-DK" sz="2000" dirty="0"/>
              <a:t>sagsøger erhvervsdrivende: Forbrugeren vælge mellem at sagsøge </a:t>
            </a:r>
            <a:r>
              <a:rPr lang="da-DK" sz="2000" dirty="0" smtClean="0"/>
              <a:t>i </a:t>
            </a:r>
            <a:r>
              <a:rPr lang="da-DK" sz="2000" dirty="0"/>
              <a:t>forbrugerens eget hjemland eller i den medlemsstat, hvor den erhvervsdrivende har sit </a:t>
            </a:r>
            <a:r>
              <a:rPr lang="da-DK" sz="2000" dirty="0" smtClean="0"/>
              <a:t>hjemting</a:t>
            </a:r>
            <a:endParaRPr lang="da-DK" sz="2000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000" dirty="0" smtClean="0"/>
              <a:t>Hvis erhvervsdrivende </a:t>
            </a:r>
            <a:r>
              <a:rPr lang="da-DK" sz="2000" dirty="0"/>
              <a:t>sagsøger forbruger: Sagen kan kun anlægges ved retten i forbrugerens </a:t>
            </a:r>
            <a:r>
              <a:rPr lang="da-DK" sz="2000" dirty="0" smtClean="0"/>
              <a:t>bopælsland</a:t>
            </a:r>
            <a:endParaRPr lang="da-DK" sz="2000" dirty="0"/>
          </a:p>
          <a:p>
            <a:pPr marL="0" indent="0" fontAlgn="base">
              <a:buNone/>
            </a:pPr>
            <a:endParaRPr lang="da-DK" sz="2400" b="1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161281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906979"/>
            <a:ext cx="7355159" cy="5402341"/>
          </a:xfrm>
        </p:spPr>
        <p:txBody>
          <a:bodyPr/>
          <a:lstStyle/>
          <a:p>
            <a:pPr marL="0" indent="0" fontAlgn="base">
              <a:buNone/>
            </a:pPr>
            <a:endParaRPr lang="da-DK" sz="2400" b="1" dirty="0" smtClean="0"/>
          </a:p>
          <a:p>
            <a:pPr marL="0" indent="0" fontAlgn="base">
              <a:buNone/>
            </a:pPr>
            <a:r>
              <a:rPr lang="da-DK" sz="2400" b="1" dirty="0" smtClean="0"/>
              <a:t>Ufravigelige </a:t>
            </a:r>
            <a:r>
              <a:rPr lang="da-DK" sz="2400" b="1" dirty="0"/>
              <a:t>værneting</a:t>
            </a:r>
          </a:p>
          <a:p>
            <a:endParaRPr lang="da-DK" sz="900" dirty="0"/>
          </a:p>
          <a:p>
            <a:pPr marL="0" lvl="0" indent="0">
              <a:buNone/>
            </a:pPr>
            <a:r>
              <a:rPr lang="da-DK" sz="2400" b="1" dirty="0"/>
              <a:t>Individuelle arbejdsaftaler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 smtClean="0"/>
              <a:t>Hvis arbejdstager </a:t>
            </a:r>
            <a:r>
              <a:rPr lang="da-DK" sz="2400" dirty="0"/>
              <a:t>sagsøger arbejdsgiver: Sagen anlægges enten en sag mod arbejdsgiveren ske enten i den medlemsstat, hvor arbejdsgiveren har sin bopæl eller i den medlemsstat, hvor arbejdstager (den ansatte) udfører sit arbejde.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 smtClean="0"/>
              <a:t>Hvis arbejdsgiver </a:t>
            </a:r>
            <a:r>
              <a:rPr lang="da-DK" sz="2400" dirty="0"/>
              <a:t>sagsøger arbejdstager: Sagen anlægges ved retten i den medlemsstat, hvor arbejdstageren </a:t>
            </a:r>
            <a:r>
              <a:rPr lang="da-DK" sz="2400" dirty="0" smtClean="0"/>
              <a:t>bor</a:t>
            </a:r>
            <a:endParaRPr lang="da-DK" sz="2400" dirty="0"/>
          </a:p>
          <a:p>
            <a:pPr marL="0" indent="0" fontAlgn="base">
              <a:buNone/>
            </a:pPr>
            <a:endParaRPr lang="da-DK" sz="2400" b="1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31731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906979"/>
            <a:ext cx="7355159" cy="5402341"/>
          </a:xfrm>
        </p:spPr>
        <p:txBody>
          <a:bodyPr/>
          <a:lstStyle/>
          <a:p>
            <a:pPr marL="0" lvl="0" indent="0">
              <a:buNone/>
            </a:pPr>
            <a:r>
              <a:rPr lang="da-DK" sz="2200" b="1" dirty="0" smtClean="0"/>
              <a:t>Enekompetence</a:t>
            </a:r>
            <a:r>
              <a:rPr lang="da-DK" sz="2200" b="1" dirty="0"/>
              <a:t>:</a:t>
            </a:r>
          </a:p>
          <a:p>
            <a:pPr marL="0" lvl="0" indent="0">
              <a:buNone/>
            </a:pPr>
            <a:r>
              <a:rPr lang="da-DK" sz="2200" dirty="0"/>
              <a:t>I nogle tilfælde har domstolene i en bestemt stat enekompetence til at behandle sagen, uanset parternes bopæl, aftaler og </a:t>
            </a:r>
            <a:r>
              <a:rPr lang="da-DK" sz="2200" dirty="0" smtClean="0"/>
              <a:t>lignende:</a:t>
            </a:r>
            <a:endParaRPr lang="da-DK" sz="2200" dirty="0"/>
          </a:p>
          <a:p>
            <a:pPr marL="0" lvl="0" indent="0">
              <a:buNone/>
            </a:pPr>
            <a:r>
              <a:rPr lang="da-DK" sz="2200" dirty="0"/>
              <a:t>Sagen </a:t>
            </a:r>
            <a:r>
              <a:rPr lang="da-DK" sz="2200" dirty="0" smtClean="0"/>
              <a:t>skal have </a:t>
            </a:r>
            <a:r>
              <a:rPr lang="da-DK" sz="2200" dirty="0"/>
              <a:t>særlig tilknytning til den pågældende stat, </a:t>
            </a:r>
            <a:r>
              <a:rPr lang="da-DK" sz="2200" dirty="0" smtClean="0"/>
              <a:t>fx:</a:t>
            </a:r>
            <a:endParaRPr lang="da-DK" sz="2200" dirty="0"/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200" dirty="0"/>
              <a:t>Sager om rettigheder over fast ejendom, leje eller forpagtning af fast ejendom.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200" dirty="0"/>
              <a:t>Sager om gyldighed, ugyldighed eller opløsning af selskaber og andre juridiske personer. 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200" dirty="0"/>
              <a:t>Sager om gyldigheden af indførelsen i offentlige registre.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200" dirty="0"/>
              <a:t>Sager om registrering eller gyldighed af patenter, varemærker, design mv.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200" dirty="0"/>
              <a:t> Sager om fuldbyrdelse af retsafgørelser</a:t>
            </a:r>
          </a:p>
          <a:p>
            <a:pPr marL="0" indent="0" fontAlgn="base">
              <a:buNone/>
            </a:pPr>
            <a:endParaRPr lang="da-DK" sz="2400" b="1" dirty="0" smtClean="0"/>
          </a:p>
          <a:p>
            <a:endParaRPr lang="da-DK" sz="9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83852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Retsplejelovens værnetingsregler:</a:t>
            </a:r>
          </a:p>
          <a:p>
            <a:pPr marL="0" indent="0">
              <a:buNone/>
            </a:pPr>
            <a:r>
              <a:rPr lang="da-DK" sz="2400" dirty="0"/>
              <a:t>Sager mod personer, selskaber, foreninger, private institutioner og andre sammenslutninger, der ikke har hjemting i Danmark eller EU/EFTA, kan anlægges her i landet, hvis sagen er omfattet af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Værnetingsreglerne i den danske retsplejelov (RPL), §§ 237, 238, stk. 2, 241, 242, 243 og 245.  (se fig. 2.2)</a:t>
            </a:r>
          </a:p>
          <a:p>
            <a:pPr marL="177800" indent="0">
              <a:buNone/>
            </a:pPr>
            <a:r>
              <a:rPr lang="da-DK" sz="2400" dirty="0" smtClean="0"/>
              <a:t>Disse </a:t>
            </a:r>
            <a:r>
              <a:rPr lang="da-DK" sz="2400" dirty="0"/>
              <a:t>værnetingsregler kaldes også for de primære værneting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1.2 Sagsøgte har hjemting uden for  EU/EFTA</a:t>
            </a:r>
          </a:p>
        </p:txBody>
      </p:sp>
    </p:spTree>
    <p:extLst>
      <p:ext uri="{BB962C8B-B14F-4D97-AF65-F5344CB8AC3E}">
        <p14:creationId xmlns:p14="http://schemas.microsoft.com/office/powerpoint/2010/main" val="112148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/>
              <a:t>Retsplejelovens værnetingsregler:</a:t>
            </a:r>
          </a:p>
          <a:p>
            <a:pPr marL="0" indent="0">
              <a:buNone/>
            </a:pPr>
            <a:r>
              <a:rPr lang="da-DK" sz="2000" dirty="0"/>
              <a:t>Hvis ingen af de primære værneting kan bruges, kan sagsøger anlægge sagen ved et af de </a:t>
            </a:r>
            <a:r>
              <a:rPr lang="da-DK" sz="2000" b="1" dirty="0"/>
              <a:t>subsidiære værneting</a:t>
            </a:r>
            <a:r>
              <a:rPr lang="da-DK" sz="2000" dirty="0" smtClean="0"/>
              <a:t>:</a:t>
            </a:r>
            <a:endParaRPr lang="da-DK" sz="20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000" b="1" dirty="0"/>
              <a:t>Opholdsværneting</a:t>
            </a:r>
            <a:r>
              <a:rPr lang="da-DK" sz="2000" dirty="0"/>
              <a:t>: Sagen kan anlægges det sted, hvor sagsøgte ved stævningens forkyndelse opholder sig, jf. RPL § 246, stk. 2. Opholdet kan være kortvarigt, fx et hotelophold, en hospitalsindlæggelse, en mellemlanding i lufthavnen mv.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000" b="1" dirty="0"/>
              <a:t>Godsværneting</a:t>
            </a:r>
            <a:r>
              <a:rPr lang="da-DK" sz="2000" dirty="0"/>
              <a:t>: Sagen kan anlægges det sted, hvor sagsøgte har gods, eller hvor det gods, kravet angår, befinder sig på </a:t>
            </a:r>
            <a:r>
              <a:rPr lang="da-DK" sz="2000" dirty="0" err="1"/>
              <a:t>tids-punktet</a:t>
            </a:r>
            <a:r>
              <a:rPr lang="da-DK" sz="2000" dirty="0"/>
              <a:t> for sagens anlæg, jf. RPL § 246, stk. 3. </a:t>
            </a:r>
            <a:r>
              <a:rPr lang="da-DK" sz="2000" dirty="0" smtClean="0"/>
              <a:t>Ordet </a:t>
            </a:r>
            <a:r>
              <a:rPr lang="da-DK" sz="2000" dirty="0"/>
              <a:t>”gods” er et bredt begreb, og kan omfatte stort set alle typer aktiver af økonomisk værdi, fx patentrettigheder, ting, penge, pengekrav mv.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1.2 Sagsøgte har hjemting uden for  EU/EFTA</a:t>
            </a:r>
          </a:p>
        </p:txBody>
      </p:sp>
    </p:spTree>
    <p:extLst>
      <p:ext uri="{BB962C8B-B14F-4D97-AF65-F5344CB8AC3E}">
        <p14:creationId xmlns:p14="http://schemas.microsoft.com/office/powerpoint/2010/main" val="48970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/>
              <a:t>Lovvalgsreglerne kommer i spil, når reglerne i sælgers og købers land er forskellige. </a:t>
            </a:r>
          </a:p>
          <a:p>
            <a:endParaRPr lang="da-DK" sz="2800" dirty="0" smtClean="0"/>
          </a:p>
          <a:p>
            <a:pPr marL="0" indent="0">
              <a:buNone/>
            </a:pPr>
            <a:r>
              <a:rPr lang="da-DK" sz="2800" dirty="0" smtClean="0"/>
              <a:t>De </a:t>
            </a:r>
            <a:r>
              <a:rPr lang="da-DK" sz="2800" dirty="0"/>
              <a:t>regler Danmark anvender, når vi har en lovvalgs-konflikt</a:t>
            </a:r>
            <a:r>
              <a:rPr lang="da-DK" sz="2800" dirty="0" smtClean="0"/>
              <a:t>:</a:t>
            </a:r>
            <a:endParaRPr lang="da-DK" sz="28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/>
              <a:t>Lovvalgsloven for internationale løsørekøb (LKBL)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 err="1"/>
              <a:t>Kontraktskonventionen</a:t>
            </a:r>
            <a:r>
              <a:rPr lang="da-DK" sz="2800" dirty="0"/>
              <a:t> (KKV)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 Hvilken lov?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Lovvalgsregler i løsørekøb</a:t>
            </a:r>
          </a:p>
        </p:txBody>
      </p:sp>
    </p:spTree>
    <p:extLst>
      <p:ext uri="{BB962C8B-B14F-4D97-AF65-F5344CB8AC3E}">
        <p14:creationId xmlns:p14="http://schemas.microsoft.com/office/powerpoint/2010/main" val="95715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155298"/>
            <a:ext cx="7355159" cy="5154022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>
                <a:cs typeface="Arial" pitchFamily="34" charset="0"/>
              </a:rPr>
              <a:t>I kapitel 2 gennemgås</a:t>
            </a:r>
            <a:r>
              <a:rPr lang="da-DK" sz="2800" b="1" dirty="0" smtClean="0">
                <a:cs typeface="Arial" pitchFamily="34" charset="0"/>
              </a:rPr>
              <a:t>:</a:t>
            </a:r>
            <a:endParaRPr lang="da-DK" sz="2800" b="1" dirty="0">
              <a:cs typeface="Arial" pitchFamily="34" charset="0"/>
            </a:endParaRPr>
          </a:p>
          <a:p>
            <a:pPr marL="533400" indent="-533400">
              <a:buAutoNum type="arabicPeriod"/>
            </a:pPr>
            <a:r>
              <a:rPr lang="da-DK" sz="2800" b="1" dirty="0">
                <a:cs typeface="Arial" pitchFamily="34" charset="0"/>
              </a:rPr>
              <a:t>Værneting – hvilken domstol – hvor?</a:t>
            </a:r>
          </a:p>
          <a:p>
            <a:pPr marL="723900" lvl="1" indent="0">
              <a:buNone/>
            </a:pPr>
            <a:r>
              <a:rPr lang="da-DK" dirty="0">
                <a:cs typeface="Arial" pitchFamily="34" charset="0"/>
              </a:rPr>
              <a:t>1.1 Sagsøgte har hjemting i EU/EFTA</a:t>
            </a:r>
          </a:p>
          <a:p>
            <a:pPr marL="723900" lvl="1" indent="0">
              <a:buNone/>
            </a:pPr>
            <a:r>
              <a:rPr lang="da-DK" dirty="0">
                <a:cs typeface="Arial" pitchFamily="34" charset="0"/>
              </a:rPr>
              <a:t>1.2 Sagsøgte har hjemting udenfor EU/EFTA</a:t>
            </a:r>
          </a:p>
          <a:p>
            <a:pPr marL="533400" indent="-533400">
              <a:buAutoNum type="arabicPeriod"/>
            </a:pPr>
            <a:r>
              <a:rPr lang="da-DK" sz="2800" b="1" dirty="0">
                <a:cs typeface="Arial" pitchFamily="34" charset="0"/>
              </a:rPr>
              <a:t>Hvilken lov ?</a:t>
            </a:r>
          </a:p>
          <a:p>
            <a:pPr marL="812800" lvl="1" indent="0">
              <a:buNone/>
            </a:pPr>
            <a:r>
              <a:rPr lang="da-DK" dirty="0">
                <a:cs typeface="Arial" pitchFamily="34" charset="0"/>
              </a:rPr>
              <a:t>2.1 Internationale løsørekøb og kontrakter</a:t>
            </a:r>
          </a:p>
          <a:p>
            <a:pPr marL="1257300" lvl="1" indent="-177800">
              <a:buFont typeface="Arial" pitchFamily="34" charset="0"/>
              <a:buChar char="•"/>
            </a:pPr>
            <a:r>
              <a:rPr lang="da-DK" dirty="0"/>
              <a:t>Lovvalgsloven for internationale løsørekøb</a:t>
            </a:r>
          </a:p>
          <a:p>
            <a:pPr marL="1257300" lvl="1" indent="-177800">
              <a:buFont typeface="Arial" pitchFamily="34" charset="0"/>
              <a:buChar char="•"/>
            </a:pPr>
            <a:r>
              <a:rPr lang="da-DK" dirty="0"/>
              <a:t>Romkonventionen – Kontraktretlige forpligtelser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 proces- og privatret</a:t>
            </a:r>
            <a:endParaRPr lang="da-DK" sz="3600" dirty="0"/>
          </a:p>
          <a:p>
            <a:endParaRPr lang="da-D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/>
              <a:t>Lovvalgsreglerne kommer i spil, når reglerne i sælgers og købers land er forskellige. </a:t>
            </a:r>
          </a:p>
          <a:p>
            <a:endParaRPr lang="da-DK" sz="2800" dirty="0" smtClean="0"/>
          </a:p>
          <a:p>
            <a:pPr marL="0" indent="0">
              <a:buNone/>
            </a:pPr>
            <a:r>
              <a:rPr lang="da-DK" sz="2800" smtClean="0"/>
              <a:t>De </a:t>
            </a:r>
            <a:r>
              <a:rPr lang="da-DK" sz="2800" dirty="0"/>
              <a:t>regler Danmark anvender, når vi har en </a:t>
            </a:r>
            <a:r>
              <a:rPr lang="da-DK" sz="2800"/>
              <a:t>lovvalgs-konflikt</a:t>
            </a:r>
            <a:r>
              <a:rPr lang="da-DK" sz="2800" smtClean="0"/>
              <a:t>:</a:t>
            </a:r>
            <a:endParaRPr lang="da-DK" sz="28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/>
              <a:t>Lovvalgsloven for internationale løsørekøb (LKBL)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 err="1"/>
              <a:t>Kontraktskonventionen</a:t>
            </a:r>
            <a:r>
              <a:rPr lang="da-DK" sz="2800" dirty="0"/>
              <a:t> (KKV)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2.1.1 Lovvalgsloven for internationale løsørekøb (LKBL)</a:t>
            </a:r>
          </a:p>
        </p:txBody>
      </p:sp>
    </p:spTree>
    <p:extLst>
      <p:ext uri="{BB962C8B-B14F-4D97-AF65-F5344CB8AC3E}">
        <p14:creationId xmlns:p14="http://schemas.microsoft.com/office/powerpoint/2010/main" val="135915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355600" indent="-355600">
              <a:buFont typeface="Arial" pitchFamily="34" charset="0"/>
              <a:buChar char="•"/>
            </a:pPr>
            <a:r>
              <a:rPr lang="da-DK" sz="2600" dirty="0" err="1"/>
              <a:t>Haager</a:t>
            </a:r>
            <a:r>
              <a:rPr lang="da-DK" sz="2600" dirty="0"/>
              <a:t>-konventionen for løsørekøb fra 1955 handler om, hvilken lovgivning der skal anvendes på løsørekøb af international karakter.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600" dirty="0"/>
              <a:t>Konventionen er gennemført i Danmark ved vedtagelsen af lovvalgsloven for løsørekøb (LKBL) - indholdet er fuldstændig det samme som i </a:t>
            </a:r>
            <a:r>
              <a:rPr lang="da-DK" sz="2600" dirty="0" err="1"/>
              <a:t>Haager</a:t>
            </a:r>
            <a:r>
              <a:rPr lang="da-DK" sz="2600" dirty="0"/>
              <a:t>-konventionen.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600" dirty="0"/>
              <a:t>Reglerne har universel karakter, dvs. de kan komme i spil, selvom en stat ikke har vedtaget </a:t>
            </a:r>
            <a:r>
              <a:rPr lang="da-DK" sz="2600" dirty="0" err="1"/>
              <a:t>Haager</a:t>
            </a:r>
            <a:r>
              <a:rPr lang="da-DK" sz="2600" dirty="0"/>
              <a:t>-konventionen ved national lov. 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2.1.1 Lovvalgsloven for </a:t>
            </a:r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internationale løsørekøb (LKBL)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8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LKBL gælder ved: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/>
              <a:t>Køb af fysiske løsøreting (løsørebegrebet er defineret i den danske købelov.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/>
              <a:t>Køb af løsøregenstande, som først skal fremstilles, hvis de nødvendige materialer som skal bruges til fremstillingen, leveres af den, der skal fremstille </a:t>
            </a:r>
            <a:r>
              <a:rPr lang="da-DK" sz="2800" dirty="0" smtClean="0"/>
              <a:t>genstanden</a:t>
            </a: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2.1.1 Lovvalgsloven for </a:t>
            </a:r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internationale løsørekøb (LKBL)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25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LKBL gælder ikke: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I forbrugerkøb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Ved køb af fast ejendom, køb af immaterielle rettigheder eller ved køb af fordringer. V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Ved køb af registreret skib eller luftfartøj,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Ved køb af værdipapirer eller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ved salg som led i en tvangsfuldbyrdelse eller i øvrigt ved rettens </a:t>
            </a:r>
            <a:r>
              <a:rPr lang="da-DK" sz="2200" dirty="0" smtClean="0"/>
              <a:t>foranstaltning</a:t>
            </a:r>
            <a:endParaRPr lang="da-DK" sz="2200" dirty="0"/>
          </a:p>
          <a:p>
            <a:endParaRPr lang="da-DK" sz="2200" dirty="0"/>
          </a:p>
          <a:p>
            <a:pPr marL="0" indent="0">
              <a:buNone/>
            </a:pPr>
            <a:r>
              <a:rPr lang="da-DK" sz="2200" b="1" dirty="0"/>
              <a:t>Ved lovvalgskonflikt i forbrugerkøb </a:t>
            </a:r>
            <a:r>
              <a:rPr lang="da-DK" sz="2200" dirty="0" smtClean="0"/>
              <a:t>anvendes </a:t>
            </a:r>
            <a:r>
              <a:rPr lang="da-DK" sz="2200" dirty="0"/>
              <a:t>i stedet lovvalgsreglerne i Rom-konventionen.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2.1.1 Lovvalgsloven for </a:t>
            </a:r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internationale løsørekøb (LKBL)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2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Lovvalgsaftale:</a:t>
            </a:r>
          </a:p>
          <a:p>
            <a:r>
              <a:rPr lang="da-DK" sz="2800" dirty="0"/>
              <a:t>Køber og sælger kan aftale, at købet skal være reguleret af et bestemt lands </a:t>
            </a:r>
            <a:r>
              <a:rPr lang="da-DK" sz="2800" dirty="0" smtClean="0"/>
              <a:t>lovgivning. En </a:t>
            </a:r>
            <a:r>
              <a:rPr lang="da-DK" sz="2800" dirty="0"/>
              <a:t>sådan aftale om lovvalg, skal udtrykkeligt fremgå af deres </a:t>
            </a:r>
            <a:r>
              <a:rPr lang="da-DK" sz="2800" dirty="0" smtClean="0"/>
              <a:t>aftale. </a:t>
            </a:r>
            <a:r>
              <a:rPr lang="da-DK" sz="2800" dirty="0"/>
              <a:t/>
            </a:r>
            <a:br>
              <a:rPr lang="da-DK" sz="2800" dirty="0"/>
            </a:b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2.1.1 Lovvalgsloven for </a:t>
            </a:r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internationale løsørekøb (LKBL)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9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/>
              <a:t>Ingen lovvalgsaftale, da LKBL § 4:</a:t>
            </a:r>
            <a:endParaRPr lang="da-DK" sz="2000" dirty="0"/>
          </a:p>
          <a:p>
            <a:pPr marL="0" indent="0">
              <a:buNone/>
            </a:pPr>
            <a:r>
              <a:rPr lang="da-DK" sz="2000" b="1" dirty="0"/>
              <a:t>Hovedregel</a:t>
            </a:r>
            <a:r>
              <a:rPr lang="da-DK" sz="2000" dirty="0"/>
              <a:t>: Parterne skal anvende reglerne som gælder i det land, hvor sælgeren havde bopæl, da han modtog bestillingen/accepten fra køber, dvs. reglerne i </a:t>
            </a:r>
            <a:r>
              <a:rPr lang="da-DK" sz="2000" b="1" dirty="0"/>
              <a:t>sælgers bopælsland.</a:t>
            </a:r>
            <a:endParaRPr lang="da-DK" sz="2000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000" b="1" dirty="0"/>
              <a:t>Undtagelse 1:</a:t>
            </a:r>
            <a:r>
              <a:rPr lang="da-DK" sz="2000" dirty="0"/>
              <a:t> Blev bestillingen/accepten fra køber modtaget ved et forretningssted tilhørende sælgeren, skal parterne anvende de regler, som gælder i det land, hvor </a:t>
            </a:r>
            <a:r>
              <a:rPr lang="da-DK" sz="2000" b="1" dirty="0"/>
              <a:t>forretnings-stedet er beliggende.</a:t>
            </a:r>
            <a:endParaRPr lang="da-DK" sz="2000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000" b="1" dirty="0"/>
              <a:t>Undtagelse 2:</a:t>
            </a:r>
            <a:r>
              <a:rPr lang="da-DK" sz="2000" dirty="0"/>
              <a:t> Hvis bestillingen/accepten fra køber er modtaget af sælgers repræsentant, fx en agent, der opholder sig i købers bopælsland, eller bestillingen/ordren er modtaget af sælger selv, mens han er i </a:t>
            </a:r>
            <a:r>
              <a:rPr lang="da-DK" sz="2000" b="1" dirty="0"/>
              <a:t>købers bopælsland</a:t>
            </a:r>
            <a:r>
              <a:rPr lang="da-DK" sz="2000" dirty="0"/>
              <a:t>, er det reglerne i købers land, som skal anvendes, jf. § 4, stk. 2.</a:t>
            </a:r>
            <a:endParaRPr lang="da-DK" sz="2000" b="1" dirty="0"/>
          </a:p>
          <a:p>
            <a:pPr marL="0" indent="0">
              <a:buNone/>
            </a:pPr>
            <a:endParaRPr lang="da-DK" sz="20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2.1.1 Lovvalgsloven for </a:t>
            </a:r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internationale løsørekøb (LKBL)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13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200" b="1" dirty="0"/>
              <a:t>Rom-konventionen</a:t>
            </a:r>
            <a:r>
              <a:rPr lang="da-DK" sz="2200" dirty="0"/>
              <a:t> kaldes også </a:t>
            </a:r>
            <a:r>
              <a:rPr lang="da-DK" sz="2200" dirty="0" err="1"/>
              <a:t>kontraktlovvalgskon-ventionen</a:t>
            </a:r>
            <a:r>
              <a:rPr lang="da-DK" sz="2200" dirty="0"/>
              <a:t>(KKV) 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200" dirty="0" smtClean="0"/>
              <a:t>Handler om hvilket </a:t>
            </a:r>
            <a:r>
              <a:rPr lang="da-DK" sz="2200" dirty="0"/>
              <a:t>lands lovgivning, der skal anvendes på sager om </a:t>
            </a:r>
            <a:r>
              <a:rPr lang="da-DK" sz="2200" b="1" dirty="0"/>
              <a:t>kontraktretlige forpligtelser</a:t>
            </a:r>
            <a:r>
              <a:rPr lang="da-DK" sz="2200" dirty="0"/>
              <a:t>, når der er opstået en </a:t>
            </a:r>
            <a:r>
              <a:rPr lang="da-DK" sz="2200" dirty="0" smtClean="0"/>
              <a:t>lovvalgskonflikt </a:t>
            </a:r>
            <a:endParaRPr lang="da-DK" sz="2200" dirty="0"/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200" b="1" dirty="0"/>
              <a:t>Lovvalgsloven for </a:t>
            </a:r>
            <a:r>
              <a:rPr lang="da-DK" sz="2200" b="1" dirty="0" smtClean="0"/>
              <a:t>løsørekøb (LKBL)</a:t>
            </a:r>
            <a:r>
              <a:rPr lang="da-DK" sz="2200" dirty="0" smtClean="0"/>
              <a:t>, </a:t>
            </a:r>
            <a:r>
              <a:rPr lang="da-DK" sz="2200" b="1" dirty="0"/>
              <a:t>har forrang for </a:t>
            </a:r>
            <a:r>
              <a:rPr lang="da-DK" sz="2200" b="1" dirty="0" smtClean="0"/>
              <a:t>kontraktlovvalgskonventionen (KKV)</a:t>
            </a:r>
            <a:r>
              <a:rPr lang="da-DK" sz="2200" dirty="0" smtClean="0"/>
              <a:t>- Det betyder</a:t>
            </a:r>
            <a:r>
              <a:rPr lang="da-DK" sz="2200" dirty="0"/>
              <a:t>, at kontraktlovvalgskonventionen kun skal bruges, hvis lovvalgskonflikten ikke kan løses efter regler i lovvalgsloven for løsørekøb. </a:t>
            </a:r>
          </a:p>
          <a:p>
            <a:pPr marL="0" indent="0">
              <a:buNone/>
            </a:pPr>
            <a:endParaRPr lang="da-DK" sz="20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2.1.2 Rom konventionen(KKV)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81042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</a:pPr>
            <a:r>
              <a:rPr lang="da-DK" sz="2400" b="1" dirty="0" err="1"/>
              <a:t>LKBLs</a:t>
            </a:r>
            <a:r>
              <a:rPr lang="da-DK" sz="2400" b="1" dirty="0"/>
              <a:t> forrang for KKV: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b="1" dirty="0"/>
              <a:t>I forbrugerkøb</a:t>
            </a:r>
            <a:r>
              <a:rPr lang="da-DK" sz="2400" dirty="0"/>
              <a:t>, skal kontraktlovvalgskonventionen anvendes ved løsning af lovvalgsproblematikken. 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dirty="0"/>
              <a:t>Hvis der i stedet er tale om en lovvalgskonflikt i et internationalt løsørekøb i </a:t>
            </a:r>
            <a:r>
              <a:rPr lang="da-DK" sz="2400" b="1" dirty="0"/>
              <a:t>handelskøb</a:t>
            </a:r>
            <a:r>
              <a:rPr lang="da-DK" sz="2400" dirty="0"/>
              <a:t>, dvs. hvor både køber og sælger er erhvervsdrivende, finder begge lovvalgslove (LKBL og KKV) som udgangspunkt anvendelse, men i handelskøb skal lovvalgsreglerne i lovvalgsloven for løsørekøb anvendes, da den har forrang for kontraktlovvalgskonventionen, </a:t>
            </a:r>
            <a:br>
              <a:rPr lang="da-DK" sz="2400" dirty="0"/>
            </a:br>
            <a:r>
              <a:rPr lang="da-DK" sz="2400" dirty="0"/>
              <a:t>jf. KKV art. 25.</a:t>
            </a:r>
            <a:endParaRPr lang="da-DK" sz="2400" b="1" dirty="0"/>
          </a:p>
          <a:p>
            <a:pPr marL="0" indent="0">
              <a:buNone/>
            </a:pPr>
            <a:endParaRPr lang="da-DK" sz="20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2.1.2 Rom konventionen(KKV)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191364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</a:pPr>
            <a:r>
              <a:rPr lang="da-DK" sz="2400" b="1" dirty="0" err="1"/>
              <a:t>LKBLs</a:t>
            </a:r>
            <a:r>
              <a:rPr lang="da-DK" sz="2400" b="1" dirty="0"/>
              <a:t> forrang for KKV: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b="1" dirty="0"/>
              <a:t>I forbrugerkøb</a:t>
            </a:r>
            <a:r>
              <a:rPr lang="da-DK" sz="2400" dirty="0"/>
              <a:t>, skal kontraktlovvalgskonventionen anvendes ved løsning af lovvalgsproblematikken. 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dirty="0"/>
              <a:t>Hvis der i stedet er tale om en lovvalgskonflikt i et internationalt løsørekøb i </a:t>
            </a:r>
            <a:r>
              <a:rPr lang="da-DK" sz="2400" b="1" dirty="0"/>
              <a:t>handelskøb</a:t>
            </a:r>
            <a:r>
              <a:rPr lang="da-DK" sz="2400" dirty="0"/>
              <a:t>, dvs. hvor både køber og sælger er erhvervsdrivende, finder begge lovvalgslove (LKBL og KKV) som udgangspunkt anvendelse, men i handelskøb skal lovvalgsreglerne i lovvalgsloven for løsørekøb anvendes, da den har forrang for kontraktlovvalgskonventionen, </a:t>
            </a:r>
            <a:br>
              <a:rPr lang="da-DK" sz="2400" dirty="0"/>
            </a:br>
            <a:r>
              <a:rPr lang="da-DK" sz="2400" dirty="0"/>
              <a:t>jf. KKV art. 25.</a:t>
            </a:r>
            <a:endParaRPr lang="da-DK" sz="2400" b="1" dirty="0"/>
          </a:p>
          <a:p>
            <a:pPr marL="0" indent="0">
              <a:buNone/>
            </a:pPr>
            <a:endParaRPr lang="da-DK" sz="20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2.1.2 Rom konventionen(KKV)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41646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Lovvalgsaftale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Parterne kan frit </a:t>
            </a:r>
            <a:r>
              <a:rPr lang="da-DK" sz="2400" b="1" dirty="0"/>
              <a:t>indgå en lovvalgsaftale</a:t>
            </a:r>
            <a:r>
              <a:rPr lang="da-DK" sz="2400" dirty="0"/>
              <a:t>, hvor de tager stilling til, hvilket lands lovgivning der skal anvendes i deres </a:t>
            </a:r>
            <a:r>
              <a:rPr lang="da-DK" sz="2400" dirty="0" err="1"/>
              <a:t>kontraktsforhold</a:t>
            </a:r>
            <a:r>
              <a:rPr lang="da-DK" sz="2400" dirty="0"/>
              <a:t>.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Lovvalgsaftalen skal være udtrykkelig eller klart fremgå af selve parternes aftale eller omstændighederne i </a:t>
            </a:r>
            <a:r>
              <a:rPr lang="da-DK" sz="2400" dirty="0" smtClean="0"/>
              <a:t>øvrigt</a:t>
            </a:r>
            <a:r>
              <a:rPr lang="da-DK" sz="2400" dirty="0"/>
              <a:t>.</a:t>
            </a:r>
          </a:p>
          <a:p>
            <a:pPr marL="0" indent="0">
              <a:buNone/>
            </a:pPr>
            <a:endParaRPr lang="da-DK" sz="20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2.1.2 Rom konventionen(KKV)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30869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155298"/>
            <a:ext cx="7355159" cy="5154022"/>
          </a:xfrm>
        </p:spPr>
        <p:txBody>
          <a:bodyPr/>
          <a:lstStyle/>
          <a:p>
            <a:pPr marL="0" indent="0">
              <a:buNone/>
            </a:pPr>
            <a:r>
              <a:rPr lang="da-DK" sz="3600" dirty="0"/>
              <a:t>Løsning af konflikter i sager som har tilknytning til flere lande</a:t>
            </a:r>
            <a:r>
              <a:rPr lang="da-DK" sz="3600" dirty="0" smtClean="0"/>
              <a:t>.</a:t>
            </a:r>
            <a:endParaRPr lang="da-DK" dirty="0"/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3200" b="1" dirty="0"/>
              <a:t>Hvor</a:t>
            </a:r>
            <a:r>
              <a:rPr lang="da-DK" sz="3200" dirty="0"/>
              <a:t> skal en eventuel retssag føres (værneting)?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3200" b="1" dirty="0"/>
              <a:t>Hvilken lovgivning </a:t>
            </a:r>
            <a:r>
              <a:rPr lang="da-DK" sz="3200" dirty="0"/>
              <a:t>skal sagen i givet fald afgøres efter (lovvalg)?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 proces- og privatret</a:t>
            </a:r>
            <a:endParaRPr lang="da-DK" sz="36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641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Ingen lovvalgsaftale </a:t>
            </a:r>
            <a:endParaRPr lang="da-DK" sz="2400" dirty="0"/>
          </a:p>
          <a:p>
            <a:r>
              <a:rPr lang="da-DK" sz="2000" dirty="0"/>
              <a:t>Hvis parterne </a:t>
            </a:r>
            <a:r>
              <a:rPr lang="da-DK" sz="2000" b="1" dirty="0"/>
              <a:t>ikke har indgået en lovvalgsaftale</a:t>
            </a:r>
            <a:r>
              <a:rPr lang="da-DK" sz="2000" dirty="0"/>
              <a:t>, anvendes loven i det land, hvor aftalen har størst tilknytning, </a:t>
            </a:r>
            <a:r>
              <a:rPr lang="da-DK" sz="2000" dirty="0" smtClean="0"/>
              <a:t>og </a:t>
            </a:r>
            <a:r>
              <a:rPr lang="da-DK" sz="2000" dirty="0"/>
              <a:t>ved vurdering af tilknytningsmomentet, opregner KKV art. 4 en række aftaletyper – se fig. 2.3.</a:t>
            </a:r>
          </a:p>
          <a:p>
            <a:endParaRPr lang="da-DK" sz="900" dirty="0"/>
          </a:p>
          <a:p>
            <a:pPr marL="0" indent="0">
              <a:buNone/>
            </a:pPr>
            <a:r>
              <a:rPr lang="da-DK" sz="2400" b="1" dirty="0"/>
              <a:t>Formodningsreglen</a:t>
            </a:r>
          </a:p>
          <a:p>
            <a:pPr marL="0" indent="0">
              <a:buNone/>
            </a:pPr>
            <a:r>
              <a:rPr lang="da-DK" sz="2000" dirty="0"/>
              <a:t>Hvis aftalen ikke er omfattet af de aftaletyper, som er nævnt i skemaet (fig. 2.3), gælder </a:t>
            </a:r>
            <a:r>
              <a:rPr lang="da-DK" sz="2000" b="1" dirty="0"/>
              <a:t>formodningsreglen</a:t>
            </a:r>
            <a:r>
              <a:rPr lang="da-DK" sz="2000" dirty="0"/>
              <a:t>.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000" dirty="0"/>
              <a:t>Det betyder, at aftalen skal bedømmes efter loven i det land, hvor aftalen formodes at have den største tilknytning, og der hvor den part, der præsterer den for aftalen karakteristiske ydelse, har sit sædvanlige </a:t>
            </a:r>
            <a:r>
              <a:rPr lang="da-DK" sz="2000" dirty="0" smtClean="0"/>
              <a:t>opholdssted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2.1.2 Rom konventionen(KKV)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148167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Forbrugeraftaler:</a:t>
            </a:r>
          </a:p>
          <a:p>
            <a:endParaRPr lang="da-DK" sz="900" b="1" dirty="0"/>
          </a:p>
          <a:p>
            <a:pPr marL="0" indent="0">
              <a:buNone/>
            </a:pPr>
            <a:r>
              <a:rPr lang="da-DK" sz="2000" b="1" dirty="0"/>
              <a:t>Hovedreglen:</a:t>
            </a:r>
            <a:r>
              <a:rPr lang="da-DK" sz="2000" dirty="0"/>
              <a:t> Loven anvendes i det land, hvor forbrugeren har sit sædvanlige opholdssted, jf. KKV § art. 5, stk. 1, hvis</a:t>
            </a:r>
            <a:r>
              <a:rPr lang="da-DK" sz="2000" dirty="0" smtClean="0"/>
              <a:t>:</a:t>
            </a:r>
            <a:endParaRPr lang="da-DK" sz="900" dirty="0"/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000" dirty="0"/>
              <a:t>Den erhvervsdrivende forud for aftalens indgåelse har fremsat særligt tilbud eller har lavet reklame i det land, hvor forbrugeren har bopæl og har givet det for aftalen nødvendige tilbud eller accept, eller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000" dirty="0"/>
              <a:t>Den erhvervsdrivende eller dennes repræsentant har modtaget forbrugerens bestilling i forbrugerens bopælsland, fx på en messe, eller af forbrugeren ved en af sælgeren arrangeret rejse til et andet land og der har afgivet bestilling på løsøre.</a:t>
            </a:r>
          </a:p>
          <a:p>
            <a:pPr marL="0" indent="0">
              <a:buNone/>
            </a:pPr>
            <a:endParaRPr lang="da-DK" sz="20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2.1.2 Rom konventionen(KKV)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8925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>
              <a:buNone/>
            </a:pPr>
            <a:r>
              <a:rPr lang="da-DK" sz="2600" dirty="0"/>
              <a:t>Har det betydning om sagen føres det ene eller det andet sted? </a:t>
            </a:r>
          </a:p>
          <a:p>
            <a:pPr marL="444500" lvl="1" indent="-444500">
              <a:buFont typeface="Arial" pitchFamily="34" charset="0"/>
              <a:buChar char="•"/>
            </a:pPr>
            <a:r>
              <a:rPr lang="da-DK" sz="2600" dirty="0"/>
              <a:t>Kende sin egen hjemmebane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da-DK" sz="2600" dirty="0"/>
              <a:t>Omkostningsmæssige overvejelser</a:t>
            </a:r>
          </a:p>
          <a:p>
            <a:pPr marL="0" indent="0">
              <a:buNone/>
            </a:pPr>
            <a:r>
              <a:rPr lang="da-DK" sz="2600" b="1" dirty="0"/>
              <a:t>Værnetingsaftale: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600" dirty="0" smtClean="0"/>
              <a:t>Hvor en retssag skal føres kan </a:t>
            </a:r>
            <a:r>
              <a:rPr lang="da-DK" sz="2600" dirty="0"/>
              <a:t>være aftalt mellem parterne, fx </a:t>
            </a:r>
            <a:r>
              <a:rPr lang="da-DK" sz="2600" dirty="0" smtClean="0"/>
              <a:t>i </a:t>
            </a:r>
            <a:r>
              <a:rPr lang="da-DK" sz="2600" dirty="0"/>
              <a:t>en kontrakt eller i salgs- og </a:t>
            </a:r>
            <a:r>
              <a:rPr lang="da-DK" sz="2600" dirty="0" smtClean="0"/>
              <a:t>leveringsbetingelser</a:t>
            </a:r>
            <a:endParaRPr lang="da-DK" sz="2600" dirty="0"/>
          </a:p>
          <a:p>
            <a:pPr marL="355600" indent="-355600">
              <a:buFont typeface="Arial" pitchFamily="34" charset="0"/>
              <a:buChar char="•"/>
            </a:pPr>
            <a:r>
              <a:rPr lang="da-DK" sz="2600" dirty="0" smtClean="0"/>
              <a:t>Aftale om værneting kan aftales når konflikten opstår eller det kan være aftalt allerede inden konflikten opstår</a:t>
            </a: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 Hvilken domstol – hvor ?</a:t>
            </a:r>
            <a:endParaRPr lang="da-DK" sz="36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480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600" dirty="0" smtClean="0"/>
              <a:t>Domsforordningen </a:t>
            </a:r>
            <a:r>
              <a:rPr lang="da-DK" sz="2600" dirty="0"/>
              <a:t>stiller </a:t>
            </a:r>
            <a:r>
              <a:rPr lang="da-DK" sz="2600" b="1" dirty="0"/>
              <a:t>formelle krav til </a:t>
            </a:r>
            <a:r>
              <a:rPr lang="da-DK" sz="2600" b="1" dirty="0" smtClean="0"/>
              <a:t>værnetingsaftaler</a:t>
            </a:r>
            <a:r>
              <a:rPr lang="da-DK" sz="2600" dirty="0" smtClean="0"/>
              <a:t> </a:t>
            </a:r>
            <a:r>
              <a:rPr lang="da-DK" sz="2600" dirty="0"/>
              <a:t>indgået mellem parter med forretningssted i EU: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600" dirty="0"/>
              <a:t>Mindst en af parterne har bopæl i en medlemsstat. 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Skriftligt eller mundtligt med skriftlig bekræftelse.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Indgået på et varigt dokument, eller et varigt medie.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I en form, der er i overensstemmelse med sædvane og branche.</a:t>
            </a:r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Værnetingsaftale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50318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 smtClean="0"/>
              <a:t>Domsforordningen </a:t>
            </a:r>
            <a:r>
              <a:rPr lang="da-DK" sz="2800" dirty="0"/>
              <a:t>indeholder regler om: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Retternes kompetence, dvs. regler om hvor en sag skal anlægges inden for EU og hvordan den skal behandles.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Anerkendelse og fuldbyrdelse af retsafgørelser på det civil- og handelsretlige område. 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400" dirty="0"/>
              <a:t>Retsafgørelser, der er truffet i en medlemsstat</a:t>
            </a:r>
            <a:r>
              <a:rPr lang="da-DK" sz="2400" b="1" dirty="0"/>
              <a:t>, anerkendes</a:t>
            </a:r>
            <a:r>
              <a:rPr lang="da-DK" sz="2400" dirty="0"/>
              <a:t> i de øvrige </a:t>
            </a:r>
            <a:r>
              <a:rPr lang="da-DK" sz="2400" dirty="0" smtClean="0"/>
              <a:t>medlemsstater</a:t>
            </a:r>
            <a:endParaRPr lang="da-DK" sz="2400" dirty="0"/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400" dirty="0" smtClean="0"/>
              <a:t>Domme </a:t>
            </a:r>
            <a:r>
              <a:rPr lang="da-DK" sz="2400" dirty="0"/>
              <a:t>der afsiges i andre EU lande, kan </a:t>
            </a:r>
            <a:r>
              <a:rPr lang="da-DK" sz="2400" b="1" dirty="0"/>
              <a:t>fuldbyrdes</a:t>
            </a:r>
            <a:r>
              <a:rPr lang="da-DK" sz="2400" dirty="0"/>
              <a:t> gennem fogedretten i Danmark og i de øvrige </a:t>
            </a:r>
            <a:r>
              <a:rPr lang="da-DK" sz="2400" dirty="0" smtClean="0"/>
              <a:t>medlemsstater</a:t>
            </a:r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176107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>
              <a:buNone/>
            </a:pPr>
            <a:r>
              <a:rPr lang="da-DK" sz="2600" b="1" dirty="0"/>
              <a:t>Forordningen anvendes ikke på sager om</a:t>
            </a:r>
            <a:r>
              <a:rPr lang="da-DK" sz="2600" dirty="0"/>
              <a:t>: 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Fysiske personers retlige status samt deres rets- og handleevne, 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formueforholdet mellem ægtefæller samt arv efter loven eller testamente.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Konkurs, akkord og andre lignende ordninger.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Social sikring. 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Voldgift. </a:t>
            </a:r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95287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/>
              <a:t>En sag mod en </a:t>
            </a:r>
            <a:r>
              <a:rPr lang="da-DK" sz="2400" b="1" dirty="0"/>
              <a:t>fysisk person</a:t>
            </a:r>
            <a:r>
              <a:rPr lang="da-DK" sz="2400" dirty="0"/>
              <a:t> skal anlægges i den medlemsstat, hvor sagsøgte har sin bopæl, og det uanset hvilken nationalitet sagsøgte </a:t>
            </a:r>
            <a:r>
              <a:rPr lang="da-DK" sz="2400" dirty="0" smtClean="0"/>
              <a:t>har</a:t>
            </a:r>
            <a:endParaRPr lang="da-DK" sz="2400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400" b="1" dirty="0"/>
              <a:t>Bopæl/hjemting</a:t>
            </a:r>
            <a:r>
              <a:rPr lang="da-DK" sz="2400" dirty="0"/>
              <a:t> - det sted, hvor personen har sit hjem, dvs. der hvor han opholder sig og har sine personlige ting. </a:t>
            </a:r>
          </a:p>
          <a:p>
            <a:pPr marL="0" indent="0">
              <a:buNone/>
            </a:pPr>
            <a:r>
              <a:rPr lang="da-DK" sz="2400" dirty="0" smtClean="0"/>
              <a:t>En </a:t>
            </a:r>
            <a:r>
              <a:rPr lang="da-DK" sz="2400" dirty="0"/>
              <a:t>sag mod en </a:t>
            </a:r>
            <a:r>
              <a:rPr lang="da-DK" sz="2400" b="1" dirty="0"/>
              <a:t>juridisk person</a:t>
            </a:r>
            <a:r>
              <a:rPr lang="da-DK" sz="2400" dirty="0"/>
              <a:t>, fx aktie- og anpartsselskaber, andelsselskaber, kommanditselskaber, interessentskaber, eller foreninger, fonde, offentlige myndigheder, staten, kommuner mv., kan sagsøger vælge om sagen skal anlægges ved sagsøgtes hovedkontor, hovedvirksomhed eller vedtægtsmæssige </a:t>
            </a:r>
            <a:r>
              <a:rPr lang="da-DK" sz="2400" dirty="0" smtClean="0"/>
              <a:t>hjemsted</a:t>
            </a:r>
            <a:endParaRPr lang="da-DK" sz="2400" dirty="0"/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99209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 fontAlgn="base">
              <a:buNone/>
            </a:pPr>
            <a:endParaRPr lang="da-DK" sz="2400" b="1" dirty="0" smtClean="0"/>
          </a:p>
          <a:p>
            <a:pPr marL="0" indent="0" fontAlgn="base">
              <a:buNone/>
            </a:pPr>
            <a:r>
              <a:rPr lang="da-DK" sz="2400" b="1" dirty="0" smtClean="0"/>
              <a:t>Supplerende </a:t>
            </a:r>
            <a:r>
              <a:rPr lang="da-DK" sz="2400" b="1" dirty="0"/>
              <a:t>værneting </a:t>
            </a:r>
            <a:r>
              <a:rPr lang="da-DK" sz="2400" dirty="0"/>
              <a:t>– alternativ til sagsøgtes hjemting, hvis der er tale om, fx:</a:t>
            </a:r>
          </a:p>
          <a:p>
            <a:pPr fontAlgn="base"/>
            <a:endParaRPr lang="da-DK" sz="2400" dirty="0"/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 smtClean="0"/>
              <a:t>Kontraktværneting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 err="1" smtClean="0"/>
              <a:t>Deliktværneting</a:t>
            </a:r>
            <a:endParaRPr lang="da-DK" sz="2400" dirty="0" smtClean="0"/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 smtClean="0"/>
              <a:t>Filialværneting</a:t>
            </a: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14429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hvervsret 3 udgave - Kapitel 2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abelon Dansk_og_international_erhvervsret_3_udgave_1" id="{F8CCE08E-FC76-DE44-921C-AF81C88C25AF}" vid="{3C87C7E8-0BD5-B745-8153-1E99137322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Erhvervsret 3 udgave - Kapitel 2</Template>
  <TotalTime>0</TotalTime>
  <Words>2131</Words>
  <Application>Microsoft Office PowerPoint</Application>
  <PresentationFormat>Skærmshow (4:3)</PresentationFormat>
  <Paragraphs>185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31</vt:i4>
      </vt:variant>
    </vt:vector>
  </HeadingPairs>
  <TitlesOfParts>
    <vt:vector size="32" baseType="lpstr">
      <vt:lpstr>Erhvervsret 3 udgave - Kapitel 2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Peter Schmalz</cp:lastModifiedBy>
  <cp:revision>1</cp:revision>
  <dcterms:created xsi:type="dcterms:W3CDTF">2016-03-03T09:12:24Z</dcterms:created>
  <dcterms:modified xsi:type="dcterms:W3CDTF">2016-03-03T09:13:16Z</dcterms:modified>
</cp:coreProperties>
</file>